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3C461E-D10B-44B3-870A-29AAFF316AD9}">
  <a:tblStyle styleId="{2D3C461E-D10B-44B3-870A-29AAFF316A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A427143-F2B0-44F3-833B-F8EADF2637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94393b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94393b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94393bb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94393bb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47525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</a:t>
            </a:r>
            <a:r>
              <a:rPr lang="en-GB" sz="7000">
                <a:solidFill>
                  <a:srgbClr val="4B3241"/>
                </a:solidFill>
              </a:rPr>
              <a:t>: Computer Systems and System Software </a:t>
            </a:r>
            <a:endParaRPr sz="7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Computer Systems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Mac Bowley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1150" y="890050"/>
            <a:ext cx="9163249" cy="774802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Spot the embedded systems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917950" y="287630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This room is full of computer systems.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Find as many devices as you can and sort them into 2 lists; 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General purpose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Embedded systems</a:t>
            </a:r>
            <a:endParaRPr sz="3500"/>
          </a:p>
        </p:txBody>
      </p:sp>
      <p:sp>
        <p:nvSpPr>
          <p:cNvPr id="93" name="Google Shape;93;p15"/>
          <p:cNvSpPr txBox="1"/>
          <p:nvPr/>
        </p:nvSpPr>
        <p:spPr>
          <a:xfrm>
            <a:off x="9035150" y="8308225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The startup sequence - Part 1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‹#›</a:t>
            </a:fld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917950" y="270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{2D3C461E-D10B-44B3-870A-29AAFF316AD9}</a:tableStyleId>
              </a:tblPr>
              <a:tblGrid>
                <a:gridCol w="4162475"/>
              </a:tblGrid>
              <a:tr h="122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CPU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RAM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 drive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BIOS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Google Shape;101;p16"/>
          <p:cNvGraphicFramePr/>
          <p:nvPr/>
        </p:nvGraphicFramePr>
        <p:xfrm>
          <a:off x="10148225" y="270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{2D3C461E-D10B-44B3-870A-29AAFF316AD9}</a:tableStyleId>
              </a:tblPr>
              <a:tblGrid>
                <a:gridCol w="7221725"/>
              </a:tblGrid>
              <a:tr h="156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Contains all the basic code for controlling your computer hardware (such as the keyboard, mouse and monitor)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Read-Only Memory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0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large chip inside the computer. The brains of the computer: it controls everything.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Random Access Memory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main storage device in your computer. 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" name="Google Shape;102;p16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‹#›</a:t>
            </a:fld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startup sequence - Part 2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09" name="Google Shape;109;p17"/>
          <p:cNvGraphicFramePr/>
          <p:nvPr/>
        </p:nvGraphicFramePr>
        <p:xfrm>
          <a:off x="917950" y="274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{2D3C461E-D10B-44B3-870A-29AAFF316AD9}</a:tableStyleId>
              </a:tblPr>
              <a:tblGrid>
                <a:gridCol w="940850"/>
                <a:gridCol w="6546300"/>
              </a:tblGrid>
              <a:tr h="776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84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0" name="Google Shape;110;p17"/>
          <p:cNvSpPr txBox="1"/>
          <p:nvPr/>
        </p:nvSpPr>
        <p:spPr>
          <a:xfrm>
            <a:off x="2049375" y="2876300"/>
            <a:ext cx="5605800" cy="63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The boot sequence begins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0023825" y="3067925"/>
            <a:ext cx="7487100" cy="7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Operating system is fetched from secondary storage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0023875" y="3938675"/>
            <a:ext cx="7487100" cy="7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Instructions from BIOS are loaded into RAM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0023875" y="4809425"/>
            <a:ext cx="7487100" cy="7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BIOS starts up the monitor and keyboard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0023875" y="5680175"/>
            <a:ext cx="7487100" cy="7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Operating system is loaded into RAM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0023875" y="6550925"/>
            <a:ext cx="7487100" cy="7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BIOS checks the computer is working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0023875" y="7421675"/>
            <a:ext cx="7487100" cy="7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CPU starts up and fetches the BIOS from ROM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049375" y="8397975"/>
            <a:ext cx="62886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The BIOS hands control over to the Operating system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Operating systems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‹#›</a:t>
            </a:fld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124" name="Google Shape;124;p18"/>
          <p:cNvGraphicFramePr/>
          <p:nvPr/>
        </p:nvGraphicFramePr>
        <p:xfrm>
          <a:off x="917950" y="237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{3A427143-F2B0-44F3-833B-F8EADF263702}</a:tableStyleId>
              </a:tblPr>
              <a:tblGrid>
                <a:gridCol w="4464325"/>
                <a:gridCol w="11918675"/>
              </a:tblGrid>
              <a:tr h="1541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an Operating system?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18"/>
          <p:cNvGraphicFramePr/>
          <p:nvPr/>
        </p:nvGraphicFramePr>
        <p:xfrm>
          <a:off x="952500" y="518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{3A427143-F2B0-44F3-833B-F8EADF263702}</a:tableStyleId>
              </a:tblPr>
              <a:tblGrid>
                <a:gridCol w="8191500"/>
                <a:gridCol w="8191500"/>
              </a:tblGrid>
              <a:tr h="70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Operating system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Device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41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1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