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Lst>
  <p:sldSz cy="10287000" cx="18288000"/>
  <p:notesSz cx="6858000" cy="9144000"/>
  <p:embeddedFontLst>
    <p:embeddedFont>
      <p:font typeface="Montserrat SemiBold"/>
      <p:regular r:id="rId9"/>
      <p:bold r:id="rId10"/>
      <p:italic r:id="rId11"/>
      <p:boldItalic r:id="rId12"/>
    </p:embeddedFont>
    <p:embeddedFont>
      <p:font typeface="Montserrat"/>
      <p:regular r:id="rId13"/>
      <p:bold r:id="rId14"/>
      <p:italic r:id="rId15"/>
      <p:boldItalic r:id="rId16"/>
    </p:embeddedFont>
    <p:embeddedFont>
      <p:font typeface="Montserrat Medium"/>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24E9F16-7B3F-45B0-AA67-B2425671420F}">
  <a:tblStyle styleId="{624E9F16-7B3F-45B0-AA67-B2425671420F}"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Medium-boldItalic.fntdata"/><Relationship Id="rId11" Type="http://schemas.openxmlformats.org/officeDocument/2006/relationships/font" Target="fonts/MontserratSemiBold-italic.fntdata"/><Relationship Id="rId10" Type="http://schemas.openxmlformats.org/officeDocument/2006/relationships/font" Target="fonts/MontserratSemiBold-bold.fntdata"/><Relationship Id="rId13" Type="http://schemas.openxmlformats.org/officeDocument/2006/relationships/font" Target="fonts/Montserrat-regular.fntdata"/><Relationship Id="rId12" Type="http://schemas.openxmlformats.org/officeDocument/2006/relationships/font" Target="fonts/MontserratSemiBold-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MontserratSemiBold-regular.fntdata"/><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MontserratMedium-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MontserratMedium-italic.fntdata"/><Relationship Id="rId6" Type="http://schemas.openxmlformats.org/officeDocument/2006/relationships/slide" Target="slides/slide1.xml"/><Relationship Id="rId18" Type="http://schemas.openxmlformats.org/officeDocument/2006/relationships/font" Target="fonts/MontserratMedium-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59eb5db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59eb5db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e659b69c2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 name="Google Shape;84;g8e659b69c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e659b69c2_0_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g8e659b69c2_0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RELIGIOUS EDUCATION</a:t>
            </a:r>
            <a:endParaRPr>
              <a:solidFill>
                <a:srgbClr val="4B3241"/>
              </a:solidFill>
            </a:endParaRPr>
          </a:p>
          <a:p>
            <a:pPr indent="0" lvl="0" marL="0" rtl="0" algn="l">
              <a:lnSpc>
                <a:spcPct val="138000"/>
              </a:lnSpc>
              <a:spcBef>
                <a:spcPts val="2000"/>
              </a:spcBef>
              <a:spcAft>
                <a:spcPts val="0"/>
              </a:spcAft>
              <a:buNone/>
            </a:pPr>
            <a:r>
              <a:t/>
            </a:r>
            <a:endParaRPr b="1" sz="4400">
              <a:solidFill>
                <a:srgbClr val="4B3241"/>
              </a:solidFill>
            </a:endParaRPr>
          </a:p>
          <a:p>
            <a:pPr indent="0" lvl="0" marL="0" rtl="0" algn="l">
              <a:lnSpc>
                <a:spcPct val="138000"/>
              </a:lnSpc>
              <a:spcBef>
                <a:spcPts val="0"/>
              </a:spcBef>
              <a:spcAft>
                <a:spcPts val="0"/>
              </a:spcAft>
              <a:buNone/>
            </a:pPr>
            <a:r>
              <a:rPr b="1" lang="en-GB" sz="4400"/>
              <a:t>Sawm</a:t>
            </a:r>
            <a:endParaRPr b="1" sz="4400"/>
          </a:p>
          <a:p>
            <a:pPr indent="0" lvl="0" marL="0" rtl="0" algn="l">
              <a:lnSpc>
                <a:spcPct val="138000"/>
              </a:lnSpc>
              <a:spcBef>
                <a:spcPts val="0"/>
              </a:spcBef>
              <a:spcAft>
                <a:spcPts val="0"/>
              </a:spcAft>
              <a:buNone/>
            </a:pPr>
            <a:r>
              <a:rPr b="1" lang="en-GB" sz="4400"/>
              <a:t>Lesson 4 of 13</a:t>
            </a:r>
            <a:endParaRPr b="1" sz="4400"/>
          </a:p>
          <a:p>
            <a:pPr indent="0" lvl="0" marL="0" rtl="0" algn="l">
              <a:lnSpc>
                <a:spcPct val="138000"/>
              </a:lnSpc>
              <a:spcBef>
                <a:spcPts val="0"/>
              </a:spcBef>
              <a:spcAft>
                <a:spcPts val="0"/>
              </a:spcAft>
              <a:buNone/>
            </a:pPr>
            <a:r>
              <a:rPr b="1" lang="en-GB" sz="4400"/>
              <a:t>Worksheet on Sawm in the Qur’an and Hadith</a:t>
            </a:r>
            <a:endParaRPr b="1" sz="4400"/>
          </a:p>
          <a:p>
            <a:pPr indent="0" lvl="0" marL="0" rtl="0" algn="l">
              <a:spcBef>
                <a:spcPts val="0"/>
              </a:spcBef>
              <a:spcAft>
                <a:spcPts val="2000"/>
              </a:spcAft>
              <a:buNone/>
            </a:pPr>
            <a:r>
              <a:t/>
            </a:r>
            <a:endParaRPr/>
          </a:p>
        </p:txBody>
      </p:sp>
      <p:sp>
        <p:nvSpPr>
          <p:cNvPr id="80" name="Google Shape;80;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Latif</a:t>
            </a:r>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87" name="Google Shape;87;p15"/>
          <p:cNvGraphicFramePr/>
          <p:nvPr/>
        </p:nvGraphicFramePr>
        <p:xfrm>
          <a:off x="85508" y="247880"/>
          <a:ext cx="3000000" cy="3000000"/>
        </p:xfrm>
        <a:graphic>
          <a:graphicData uri="http://schemas.openxmlformats.org/drawingml/2006/table">
            <a:tbl>
              <a:tblPr bandRow="1" firstRow="1">
                <a:noFill/>
                <a:tableStyleId>{624E9F16-7B3F-45B0-AA67-B2425671420F}</a:tableStyleId>
              </a:tblPr>
              <a:tblGrid>
                <a:gridCol w="8828325"/>
                <a:gridCol w="8909475"/>
              </a:tblGrid>
              <a:tr h="1028250">
                <a:tc>
                  <a:txBody>
                    <a:bodyPr/>
                    <a:lstStyle/>
                    <a:p>
                      <a:pPr indent="0" lvl="0" marL="0" marR="0" rtl="0" algn="l">
                        <a:spcBef>
                          <a:spcPts val="0"/>
                        </a:spcBef>
                        <a:spcAft>
                          <a:spcPts val="0"/>
                        </a:spcAft>
                        <a:buNone/>
                      </a:pPr>
                      <a:r>
                        <a:rPr lang="en-GB" sz="3400">
                          <a:solidFill>
                            <a:srgbClr val="000000"/>
                          </a:solidFill>
                          <a:latin typeface="Montserrat"/>
                          <a:ea typeface="Montserrat"/>
                          <a:cs typeface="Montserrat"/>
                          <a:sym typeface="Montserrat"/>
                        </a:rPr>
                        <a:t>Verse from the Qur’an and Hadith on Sawm </a:t>
                      </a:r>
                      <a:endParaRPr sz="3400">
                        <a:solidFill>
                          <a:srgbClr val="000000"/>
                        </a:solidFill>
                        <a:latin typeface="Montserrat"/>
                        <a:ea typeface="Montserrat"/>
                        <a:cs typeface="Montserrat"/>
                        <a:sym typeface="Montserrat"/>
                      </a:endParaRPr>
                    </a:p>
                  </a:txBody>
                  <a:tcPr marT="68600" marB="68600" marR="182900" marL="182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GB" sz="3400">
                          <a:solidFill>
                            <a:srgbClr val="000000"/>
                          </a:solidFill>
                          <a:latin typeface="Montserrat"/>
                          <a:ea typeface="Montserrat"/>
                          <a:cs typeface="Montserrat"/>
                          <a:sym typeface="Montserrat"/>
                        </a:rPr>
                        <a:t>What does this tell us about Sawm?</a:t>
                      </a:r>
                      <a:endParaRPr sz="3400">
                        <a:solidFill>
                          <a:srgbClr val="000000"/>
                        </a:solidFill>
                        <a:latin typeface="Montserrat"/>
                        <a:ea typeface="Montserrat"/>
                        <a:cs typeface="Montserrat"/>
                        <a:sym typeface="Montserrat"/>
                      </a:endParaRPr>
                    </a:p>
                  </a:txBody>
                  <a:tcPr marT="68600" marB="68600" marR="182900" marL="182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solidFill>
                      <a:srgbClr val="FFFFFF"/>
                    </a:solidFill>
                  </a:tcPr>
                </a:tc>
              </a:tr>
              <a:tr h="1707800">
                <a:tc>
                  <a:txBody>
                    <a:bodyPr/>
                    <a:lstStyle/>
                    <a:p>
                      <a:pPr indent="0" lvl="0" marL="0" rtl="0" algn="l">
                        <a:spcBef>
                          <a:spcPts val="0"/>
                        </a:spcBef>
                        <a:spcAft>
                          <a:spcPts val="0"/>
                        </a:spcAft>
                        <a:buNone/>
                      </a:pPr>
                      <a:r>
                        <a:rPr lang="en-GB" sz="3300">
                          <a:solidFill>
                            <a:srgbClr val="434343"/>
                          </a:solidFill>
                          <a:latin typeface="Montserrat SemiBold"/>
                          <a:ea typeface="Montserrat SemiBold"/>
                          <a:cs typeface="Montserrat SemiBold"/>
                          <a:sym typeface="Montserrat SemiBold"/>
                        </a:rPr>
                        <a:t>“Whoever does not give up false statements (i.e. telling lies) and evil deeds, and speaking bad words to others. Allah is not in need of his (fasting) leaving his food and drink.” [Hadith al-Bukhari 6057 Book 78, Hadith 87 from Sunnah]</a:t>
                      </a:r>
                      <a:endParaRPr sz="3300">
                        <a:solidFill>
                          <a:srgbClr val="434343"/>
                        </a:solidFill>
                        <a:latin typeface="Montserrat SemiBold"/>
                        <a:ea typeface="Montserrat SemiBold"/>
                        <a:cs typeface="Montserrat SemiBold"/>
                        <a:sym typeface="Montserrat SemiBold"/>
                      </a:endParaRPr>
                    </a:p>
                    <a:p>
                      <a:pPr indent="0" lvl="0" marL="0" rtl="0" algn="l">
                        <a:spcBef>
                          <a:spcPts val="0"/>
                        </a:spcBef>
                        <a:spcAft>
                          <a:spcPts val="0"/>
                        </a:spcAft>
                        <a:buNone/>
                      </a:pPr>
                      <a:r>
                        <a:t/>
                      </a:r>
                      <a:endParaRPr sz="3300">
                        <a:solidFill>
                          <a:srgbClr val="434343"/>
                        </a:solidFill>
                        <a:latin typeface="Montserrat Medium"/>
                        <a:ea typeface="Montserrat Medium"/>
                        <a:cs typeface="Montserrat Medium"/>
                        <a:sym typeface="Montserrat Medium"/>
                      </a:endParaRPr>
                    </a:p>
                  </a:txBody>
                  <a:tcPr marT="68600" marB="68600" marR="182900" marL="182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t/>
                      </a:r>
                      <a:endParaRPr sz="3400">
                        <a:solidFill>
                          <a:srgbClr val="000000"/>
                        </a:solidFill>
                        <a:latin typeface="Montserrat"/>
                        <a:ea typeface="Montserrat"/>
                        <a:cs typeface="Montserrat"/>
                        <a:sym typeface="Montserrat"/>
                      </a:endParaRPr>
                    </a:p>
                  </a:txBody>
                  <a:tcPr marT="68600" marB="68600" marR="182900" marL="182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2213250">
                <a:tc>
                  <a:txBody>
                    <a:bodyPr/>
                    <a:lstStyle/>
                    <a:p>
                      <a:pPr indent="0" lvl="0" marL="0" marR="0" rtl="0" algn="l">
                        <a:spcBef>
                          <a:spcPts val="0"/>
                        </a:spcBef>
                        <a:spcAft>
                          <a:spcPts val="0"/>
                        </a:spcAft>
                        <a:buNone/>
                      </a:pPr>
                      <a:r>
                        <a:rPr lang="en-GB" sz="3300">
                          <a:solidFill>
                            <a:srgbClr val="434343"/>
                          </a:solidFill>
                          <a:latin typeface="Montserrat SemiBold"/>
                          <a:ea typeface="Montserrat SemiBold"/>
                          <a:cs typeface="Montserrat SemiBold"/>
                          <a:sym typeface="Montserrat SemiBold"/>
                        </a:rPr>
                        <a:t>“O you who believe, fasting has been prescribed for you as it was prescribed for those before you, that you may develop God-consciousness.” [Qur’an 2:183, Sahih International Translation.]</a:t>
                      </a:r>
                      <a:endParaRPr sz="3300">
                        <a:solidFill>
                          <a:srgbClr val="434343"/>
                        </a:solidFill>
                        <a:latin typeface="Montserrat SemiBold"/>
                        <a:ea typeface="Montserrat SemiBold"/>
                        <a:cs typeface="Montserrat SemiBold"/>
                        <a:sym typeface="Montserrat SemiBold"/>
                      </a:endParaRPr>
                    </a:p>
                  </a:txBody>
                  <a:tcPr marT="68600" marB="68600" marR="182900" marL="182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GB" sz="1050">
                          <a:solidFill>
                            <a:srgbClr val="08081A"/>
                          </a:solidFill>
                          <a:latin typeface="Arial"/>
                          <a:ea typeface="Arial"/>
                          <a:cs typeface="Arial"/>
                          <a:sym typeface="Arial"/>
                        </a:rPr>
                        <a:t>"</a:t>
                      </a:r>
                      <a:endParaRPr sz="3000">
                        <a:solidFill>
                          <a:srgbClr val="000000"/>
                        </a:solidFill>
                        <a:latin typeface="Montserrat"/>
                        <a:ea typeface="Montserrat"/>
                        <a:cs typeface="Montserrat"/>
                        <a:sym typeface="Montserrat"/>
                      </a:endParaRPr>
                    </a:p>
                  </a:txBody>
                  <a:tcPr marT="68600" marB="68600" marR="182900" marL="182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bl>
          </a:graphicData>
        </a:graphic>
      </p:graphicFrame>
      <p:sp>
        <p:nvSpPr>
          <p:cNvPr id="88" name="Google Shape;88;p15"/>
          <p:cNvSpPr txBox="1"/>
          <p:nvPr/>
        </p:nvSpPr>
        <p:spPr>
          <a:xfrm>
            <a:off x="1758125" y="9464850"/>
            <a:ext cx="13998600" cy="48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latin typeface="Montserrat"/>
                <a:ea typeface="Montserrat"/>
                <a:cs typeface="Montserrat"/>
                <a:sym typeface="Montserrat"/>
              </a:rPr>
              <a:t>Quran quotations taken from The Quranic Arabic Corpus and quotations from Hadith are from Sunnah with reference given in the English translation.</a:t>
            </a:r>
            <a:endParaRPr sz="18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2" name="Shape 92"/>
        <p:cNvGrpSpPr/>
        <p:nvPr/>
      </p:nvGrpSpPr>
      <p:grpSpPr>
        <a:xfrm>
          <a:off x="0" y="0"/>
          <a:ext cx="0" cy="0"/>
          <a:chOff x="0" y="0"/>
          <a:chExt cx="0" cy="0"/>
        </a:xfrm>
      </p:grpSpPr>
      <p:sp>
        <p:nvSpPr>
          <p:cNvPr id="93" name="Google Shape;93;p1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94" name="Google Shape;94;p16"/>
          <p:cNvGraphicFramePr/>
          <p:nvPr/>
        </p:nvGraphicFramePr>
        <p:xfrm>
          <a:off x="85508" y="118355"/>
          <a:ext cx="3000000" cy="3000000"/>
        </p:xfrm>
        <a:graphic>
          <a:graphicData uri="http://schemas.openxmlformats.org/drawingml/2006/table">
            <a:tbl>
              <a:tblPr bandRow="1" firstRow="1">
                <a:noFill/>
                <a:tableStyleId>{624E9F16-7B3F-45B0-AA67-B2425671420F}</a:tableStyleId>
              </a:tblPr>
              <a:tblGrid>
                <a:gridCol w="9059600"/>
                <a:gridCol w="9142900"/>
              </a:tblGrid>
              <a:tr h="1028250">
                <a:tc>
                  <a:txBody>
                    <a:bodyPr/>
                    <a:lstStyle/>
                    <a:p>
                      <a:pPr indent="0" lvl="0" marL="0" marR="0" rtl="0" algn="l">
                        <a:spcBef>
                          <a:spcPts val="0"/>
                        </a:spcBef>
                        <a:spcAft>
                          <a:spcPts val="0"/>
                        </a:spcAft>
                        <a:buNone/>
                      </a:pPr>
                      <a:r>
                        <a:rPr lang="en-GB" sz="3400">
                          <a:solidFill>
                            <a:srgbClr val="000000"/>
                          </a:solidFill>
                          <a:latin typeface="Montserrat"/>
                          <a:ea typeface="Montserrat"/>
                          <a:cs typeface="Montserrat"/>
                          <a:sym typeface="Montserrat"/>
                        </a:rPr>
                        <a:t>Verse from the Qur’an and Hadith on Sawm </a:t>
                      </a:r>
                      <a:endParaRPr sz="3400">
                        <a:solidFill>
                          <a:srgbClr val="000000"/>
                        </a:solidFill>
                        <a:latin typeface="Montserrat"/>
                        <a:ea typeface="Montserrat"/>
                        <a:cs typeface="Montserrat"/>
                        <a:sym typeface="Montserrat"/>
                      </a:endParaRPr>
                    </a:p>
                  </a:txBody>
                  <a:tcPr marT="68600" marB="68600" marR="182900" marL="182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GB" sz="3400">
                          <a:solidFill>
                            <a:srgbClr val="000000"/>
                          </a:solidFill>
                          <a:latin typeface="Montserrat"/>
                          <a:ea typeface="Montserrat"/>
                          <a:cs typeface="Montserrat"/>
                          <a:sym typeface="Montserrat"/>
                        </a:rPr>
                        <a:t>What does this tell us about Sawm?</a:t>
                      </a:r>
                      <a:endParaRPr sz="3400">
                        <a:solidFill>
                          <a:srgbClr val="000000"/>
                        </a:solidFill>
                        <a:latin typeface="Montserrat"/>
                        <a:ea typeface="Montserrat"/>
                        <a:cs typeface="Montserrat"/>
                        <a:sym typeface="Montserrat"/>
                      </a:endParaRPr>
                    </a:p>
                  </a:txBody>
                  <a:tcPr marT="68600" marB="68600" marR="182900" marL="182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solidFill>
                      <a:srgbClr val="FFFFFF"/>
                    </a:solidFill>
                  </a:tcPr>
                </a:tc>
              </a:tr>
              <a:tr h="1707800">
                <a:tc>
                  <a:txBody>
                    <a:bodyPr/>
                    <a:lstStyle/>
                    <a:p>
                      <a:pPr indent="0" lvl="0" marL="0" rtl="0" algn="l">
                        <a:spcBef>
                          <a:spcPts val="0"/>
                        </a:spcBef>
                        <a:spcAft>
                          <a:spcPts val="0"/>
                        </a:spcAft>
                        <a:buNone/>
                      </a:pPr>
                      <a:r>
                        <a:rPr lang="en-GB" sz="2900">
                          <a:solidFill>
                            <a:srgbClr val="434343"/>
                          </a:solidFill>
                          <a:latin typeface="Montserrat SemiBold"/>
                          <a:ea typeface="Montserrat SemiBold"/>
                          <a:cs typeface="Montserrat SemiBold"/>
                          <a:sym typeface="Montserrat SemiBold"/>
                        </a:rPr>
                        <a:t>“Allah the Exalted and Majestic said: Every act of the son of Adam is for him, except fasting. It is (exclusively) meant for Me (Allah) and I (alone) will reward it. Fasting is a shield.” [Hadith Sahih Muslim 1151 d Book 13, Hadith 212.]</a:t>
                      </a:r>
                      <a:endParaRPr sz="2900">
                        <a:solidFill>
                          <a:srgbClr val="434343"/>
                        </a:solidFill>
                        <a:latin typeface="Montserrat Medium"/>
                        <a:ea typeface="Montserrat Medium"/>
                        <a:cs typeface="Montserrat Medium"/>
                        <a:sym typeface="Montserrat Medium"/>
                      </a:endParaRPr>
                    </a:p>
                  </a:txBody>
                  <a:tcPr marT="68600" marB="68600" marR="182900" marL="182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3000">
                        <a:solidFill>
                          <a:srgbClr val="000000"/>
                        </a:solidFill>
                        <a:latin typeface="Montserrat"/>
                        <a:ea typeface="Montserrat"/>
                        <a:cs typeface="Montserrat"/>
                        <a:sym typeface="Montserrat"/>
                      </a:endParaRPr>
                    </a:p>
                    <a:p>
                      <a:pPr indent="0" lvl="0" marL="0" marR="0" rtl="0" algn="l">
                        <a:spcBef>
                          <a:spcPts val="0"/>
                        </a:spcBef>
                        <a:spcAft>
                          <a:spcPts val="0"/>
                        </a:spcAft>
                        <a:buNone/>
                      </a:pPr>
                      <a:r>
                        <a:t/>
                      </a:r>
                      <a:endParaRPr sz="3000">
                        <a:solidFill>
                          <a:srgbClr val="000000"/>
                        </a:solidFill>
                        <a:latin typeface="Montserrat"/>
                        <a:ea typeface="Montserrat"/>
                        <a:cs typeface="Montserrat"/>
                        <a:sym typeface="Montserrat"/>
                      </a:endParaRPr>
                    </a:p>
                  </a:txBody>
                  <a:tcPr marT="68600" marB="68600" marR="182900" marL="182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2213250">
                <a:tc>
                  <a:txBody>
                    <a:bodyPr/>
                    <a:lstStyle/>
                    <a:p>
                      <a:pPr indent="0" lvl="0" marL="0" marR="0" rtl="0" algn="l">
                        <a:spcBef>
                          <a:spcPts val="0"/>
                        </a:spcBef>
                        <a:spcAft>
                          <a:spcPts val="0"/>
                        </a:spcAft>
                        <a:buNone/>
                      </a:pPr>
                      <a:r>
                        <a:rPr lang="en-GB" sz="2900">
                          <a:solidFill>
                            <a:srgbClr val="434343"/>
                          </a:solidFill>
                          <a:latin typeface="Montserrat SemiBold"/>
                          <a:ea typeface="Montserrat SemiBold"/>
                          <a:cs typeface="Montserrat SemiBold"/>
                          <a:sym typeface="Montserrat SemiBold"/>
                        </a:rPr>
                        <a:t>“Fasting for a limited number of days. So whoever among you is ill or on a journey [during them] then an equal number of days [are to be made up]. And upon those who are able [to fast, but with hardship] a ransom [as substitute] of feeding a poor person [each day]. And whoever volunteers excess - it is better for him. But to fast is best for you, if you only knew.” [Quran 2: 184, Sahih International Translation.]</a:t>
                      </a:r>
                      <a:endParaRPr sz="2900">
                        <a:solidFill>
                          <a:srgbClr val="434343"/>
                        </a:solidFill>
                        <a:latin typeface="Montserrat SemiBold"/>
                        <a:ea typeface="Montserrat SemiBold"/>
                        <a:cs typeface="Montserrat SemiBold"/>
                        <a:sym typeface="Montserrat SemiBold"/>
                      </a:endParaRPr>
                    </a:p>
                  </a:txBody>
                  <a:tcPr marT="68600" marB="68600" marR="182900" marL="182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GB" sz="1050">
                          <a:solidFill>
                            <a:srgbClr val="08081A"/>
                          </a:solidFill>
                          <a:latin typeface="Arial"/>
                          <a:ea typeface="Arial"/>
                          <a:cs typeface="Arial"/>
                          <a:sym typeface="Arial"/>
                        </a:rPr>
                        <a:t>"</a:t>
                      </a:r>
                      <a:endParaRPr sz="3000">
                        <a:solidFill>
                          <a:srgbClr val="000000"/>
                        </a:solidFill>
                        <a:latin typeface="Montserrat"/>
                        <a:ea typeface="Montserrat"/>
                        <a:cs typeface="Montserrat"/>
                        <a:sym typeface="Montserrat"/>
                      </a:endParaRPr>
                    </a:p>
                  </a:txBody>
                  <a:tcPr marT="68600" marB="68600" marR="182900" marL="1829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bl>
          </a:graphicData>
        </a:graphic>
      </p:graphicFrame>
      <p:sp>
        <p:nvSpPr>
          <p:cNvPr id="95" name="Google Shape;95;p16"/>
          <p:cNvSpPr txBox="1"/>
          <p:nvPr/>
        </p:nvSpPr>
        <p:spPr>
          <a:xfrm>
            <a:off x="1758125" y="9464850"/>
            <a:ext cx="13998600" cy="48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latin typeface="Montserrat"/>
                <a:ea typeface="Montserrat"/>
                <a:cs typeface="Montserrat"/>
                <a:sym typeface="Montserrat"/>
              </a:rPr>
              <a:t>Quran quotations taken from The Quranic Arabic Corpus and quotations from Hadith are from Sunnah with reference given in the English translation.</a:t>
            </a:r>
            <a:endParaRPr sz="18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