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10287000" cx="18288000"/>
  <p:notesSz cx="6858000" cy="9144000"/>
  <p:embeddedFontLst>
    <p:embeddedFont>
      <p:font typeface="Montserrat SemiBold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Montserrat Medium"/>
      <p:regular r:id="rId26"/>
      <p:bold r:id="rId27"/>
      <p:italic r:id="rId28"/>
      <p:boldItalic r:id="rId29"/>
    </p:embeddedFont>
    <p:embeddedFont>
      <p:font typeface="Century Gothic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9">
          <p15:clr>
            <a:srgbClr val="9AA0A6"/>
          </p15:clr>
        </p15:guide>
        <p15:guide id="2" orient="horz" pos="32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C3284A9-8B80-40ED-92E6-5E212296B812}">
  <a:tblStyle styleId="{FC3284A9-8B80-40ED-92E6-5E212296B8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9"/>
        <p:guide pos="324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MontserratSemiBold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MontserratMedium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italic.fntdata"/><Relationship Id="rId27" Type="http://schemas.openxmlformats.org/officeDocument/2006/relationships/font" Target="fonts/MontserratMedium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CenturyGothic-bold.fntdata"/><Relationship Id="rId30" Type="http://schemas.openxmlformats.org/officeDocument/2006/relationships/font" Target="fonts/CenturyGothic-regular.fntdata"/><Relationship Id="rId11" Type="http://schemas.openxmlformats.org/officeDocument/2006/relationships/slide" Target="slides/slide5.xml"/><Relationship Id="rId33" Type="http://schemas.openxmlformats.org/officeDocument/2006/relationships/font" Target="fonts/CenturyGothic-boldItalic.fntdata"/><Relationship Id="rId10" Type="http://schemas.openxmlformats.org/officeDocument/2006/relationships/slide" Target="slides/slide4.xml"/><Relationship Id="rId32" Type="http://schemas.openxmlformats.org/officeDocument/2006/relationships/font" Target="fonts/CenturyGothic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MontserratSemiBold-bold.fntdata"/><Relationship Id="rId1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cb8ecc84f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cb8ecc84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cb8ecc84f_0_15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cb8ecc84f_0_15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ca11b14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ca11b14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cb8ecc84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cb8ecc8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cb8ecc84f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cb8ecc84f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cb8ecc84f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cb8ecc84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cb8ecc84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cb8ecc84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8cb8ecc84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8cb8ecc84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cb8ecc84f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cb8ecc84f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b8ecc84f_0_1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b8ecc84f_0_1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0" cy="4904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Narrating other people’s actions </a:t>
            </a:r>
            <a:r>
              <a:rPr lang="en-GB">
                <a:solidFill>
                  <a:srgbClr val="4B3241"/>
                </a:solidFill>
              </a:rPr>
              <a:t>[2/2]</a:t>
            </a:r>
            <a:endParaRPr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 sz="4600">
                <a:solidFill>
                  <a:srgbClr val="4B3241"/>
                </a:solidFill>
              </a:rPr>
              <a:t>Present tense - strong verbs </a:t>
            </a:r>
            <a:endParaRPr sz="4600">
              <a:solidFill>
                <a:srgbClr val="4B3241"/>
              </a:solidFill>
            </a:endParaRPr>
          </a:p>
          <a:p>
            <a:pPr indent="-508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Char char="-"/>
            </a:pPr>
            <a:r>
              <a:rPr lang="en-GB" sz="4600">
                <a:solidFill>
                  <a:srgbClr val="4B3241"/>
                </a:solidFill>
              </a:rPr>
              <a:t>The third person singular </a:t>
            </a:r>
            <a:r>
              <a:rPr i="1" lang="en-GB" sz="4600">
                <a:solidFill>
                  <a:srgbClr val="4B3241"/>
                </a:solidFill>
              </a:rPr>
              <a:t>(er/sie) </a:t>
            </a:r>
            <a:r>
              <a:rPr lang="en-GB" sz="4600">
                <a:solidFill>
                  <a:srgbClr val="4B3241"/>
                </a:solidFill>
              </a:rPr>
              <a:t>and plural </a:t>
            </a:r>
            <a:r>
              <a:rPr i="1" lang="en-GB" sz="4600">
                <a:solidFill>
                  <a:srgbClr val="4B3241"/>
                </a:solidFill>
              </a:rPr>
              <a:t>(sie)</a:t>
            </a:r>
            <a:endParaRPr i="1" sz="46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6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6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4B324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German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Frau Conboy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/>
        </p:nvSpPr>
        <p:spPr>
          <a:xfrm>
            <a:off x="1579775" y="1624100"/>
            <a:ext cx="6686700" cy="40047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läuft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nach Hause. 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fährt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das Auto.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vergisst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das Handy.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nimmt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den Bus.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ägt 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T-Shirt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schläft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im Garten.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8820000" y="1624100"/>
            <a:ext cx="6686700" cy="40047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laufen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im Park.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fahren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Rad.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vergessen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das Geld.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nehmen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das Taxi.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trag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eine Jacke.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AutoNum type="arabicPeriod"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</a:t>
            </a: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schlafen</a:t>
            </a: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im Bett.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1506300" y="6006875"/>
            <a:ext cx="14000400" cy="826500"/>
          </a:xfrm>
          <a:prstGeom prst="rect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ufen     f</a:t>
            </a: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hren   verg</a:t>
            </a: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ssen  n</a:t>
            </a: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hmen     tr</a:t>
            </a: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   schl</a:t>
            </a:r>
            <a:r>
              <a:rPr b="1"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3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fen    </a:t>
            </a:r>
            <a:endParaRPr sz="3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7156350" y="534825"/>
            <a:ext cx="2700300" cy="11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2138025" y="526300"/>
            <a:ext cx="1507200" cy="14871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4740688" y="526300"/>
            <a:ext cx="1507200" cy="14871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4" name="Google Shape;194;p23"/>
          <p:cNvPicPr preferRelativeResize="0"/>
          <p:nvPr/>
        </p:nvPicPr>
        <p:blipFill rotWithShape="1">
          <a:blip r:embed="rId3">
            <a:alphaModFix/>
          </a:blip>
          <a:srcRect b="6997" l="28590" r="41304" t="18241"/>
          <a:stretch/>
        </p:blipFill>
        <p:spPr>
          <a:xfrm>
            <a:off x="2556250" y="645125"/>
            <a:ext cx="670750" cy="12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3"/>
          <p:cNvPicPr preferRelativeResize="0"/>
          <p:nvPr/>
        </p:nvPicPr>
        <p:blipFill rotWithShape="1">
          <a:blip r:embed="rId4">
            <a:alphaModFix/>
          </a:blip>
          <a:srcRect b="7298" l="32054" r="36065" t="16915"/>
          <a:stretch/>
        </p:blipFill>
        <p:spPr>
          <a:xfrm>
            <a:off x="5158925" y="714026"/>
            <a:ext cx="670751" cy="1111653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/>
          <p:nvPr/>
        </p:nvSpPr>
        <p:spPr>
          <a:xfrm>
            <a:off x="11668325" y="173325"/>
            <a:ext cx="1872300" cy="1860900"/>
          </a:xfrm>
          <a:prstGeom prst="ellipse">
            <a:avLst/>
          </a:prstGeom>
          <a:solidFill>
            <a:schemeClr val="lt1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23"/>
          <p:cNvPicPr preferRelativeResize="0"/>
          <p:nvPr/>
        </p:nvPicPr>
        <p:blipFill rotWithShape="1">
          <a:blip r:embed="rId3">
            <a:alphaModFix/>
          </a:blip>
          <a:srcRect b="6997" l="28590" r="41304" t="18241"/>
          <a:stretch/>
        </p:blipFill>
        <p:spPr>
          <a:xfrm>
            <a:off x="11895175" y="479050"/>
            <a:ext cx="670750" cy="124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4">
            <a:alphaModFix/>
          </a:blip>
          <a:srcRect b="7298" l="32054" r="36065" t="16915"/>
          <a:stretch/>
        </p:blipFill>
        <p:spPr>
          <a:xfrm>
            <a:off x="12565925" y="547951"/>
            <a:ext cx="670751" cy="1111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2312850" y="326575"/>
            <a:ext cx="14888100" cy="9090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Was machen Lara und Jan am Montag?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2312850" y="1350375"/>
            <a:ext cx="14888100" cy="55722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 ist Montag. Zuerst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essen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Lara und Jan Toast mit Butter und Jan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trinkt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eine Tasse Tee. Dann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gehen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sie in die Schule. In der Schule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lernen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sie Mathe, Englisch, Kunst und Naturwissenschaft. Danach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fährt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Jan mit dem Bus nach Hause. Lara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spielt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Gitarre in der Band. Später am Nachmittag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machen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Jan und Lara zusammen Hausaufgaben und sie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hören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Musik. Am Abend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sehen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sie einen Film. Schließlich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nimmt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Lara den Bus und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fährt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nach Hause.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Um 22 Uhr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schläft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Jan. Lara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kann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nicht schlafen, deshalb </a:t>
            </a:r>
            <a:r>
              <a:rPr b="1"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liest </a:t>
            </a: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sie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ein Buch.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452175" y="326575"/>
            <a:ext cx="1607700" cy="158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25" y="388025"/>
            <a:ext cx="1449791" cy="14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300056" y="3"/>
            <a:ext cx="16065600" cy="18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3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Vowels</a:t>
            </a:r>
            <a:br>
              <a:rPr b="1" lang="en-GB" sz="6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6100">
              <a:solidFill>
                <a:srgbClr val="1F3864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300056" y="1105737"/>
            <a:ext cx="132951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65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900"/>
              <a:buFont typeface="Arial"/>
              <a:buChar char="•"/>
            </a:pP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German vowels can be </a:t>
            </a:r>
            <a:r>
              <a:rPr b="1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 </a:t>
            </a: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</a:t>
            </a:r>
            <a:r>
              <a:rPr b="1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long</a:t>
            </a: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3100"/>
          </a:p>
        </p:txBody>
      </p:sp>
      <p:sp>
        <p:nvSpPr>
          <p:cNvPr id="88" name="Google Shape;88;p15"/>
          <p:cNvSpPr/>
          <p:nvPr/>
        </p:nvSpPr>
        <p:spPr>
          <a:xfrm>
            <a:off x="300056" y="2178955"/>
            <a:ext cx="15938100" cy="15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65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900"/>
              <a:buFont typeface="Arial"/>
              <a:buChar char="•"/>
            </a:pP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Vowels are </a:t>
            </a:r>
            <a:r>
              <a:rPr b="1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short</a:t>
            </a: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when followed by more than one consonant, e.g., M</a:t>
            </a:r>
            <a:r>
              <a:rPr b="1" i="0" lang="en-GB" sz="4900" u="sng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nn, G</a:t>
            </a:r>
            <a:r>
              <a:rPr b="1" i="0" lang="en-GB" sz="4900" u="none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st.</a:t>
            </a:r>
            <a:endParaRPr b="0" i="0" sz="49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oval highlighting parts of words " id="89" name="Google Shape;89;p15"/>
          <p:cNvSpPr/>
          <p:nvPr/>
        </p:nvSpPr>
        <p:spPr>
          <a:xfrm>
            <a:off x="8381993" y="3052084"/>
            <a:ext cx="876000" cy="753300"/>
          </a:xfrm>
          <a:prstGeom prst="ellipse">
            <a:avLst/>
          </a:prstGeom>
          <a:noFill/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b="0" i="0" sz="35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descr="oval highlighting parts of words " id="90" name="Google Shape;90;p15"/>
          <p:cNvSpPr/>
          <p:nvPr/>
        </p:nvSpPr>
        <p:spPr>
          <a:xfrm>
            <a:off x="6333587" y="3052065"/>
            <a:ext cx="876000" cy="753300"/>
          </a:xfrm>
          <a:prstGeom prst="ellipse">
            <a:avLst/>
          </a:prstGeom>
          <a:noFill/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b="0" i="0" sz="35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300056" y="4010533"/>
            <a:ext cx="15938100" cy="28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65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900"/>
              <a:buFont typeface="Arial"/>
              <a:buChar char="•"/>
            </a:pP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Vowels are </a:t>
            </a:r>
            <a:r>
              <a:rPr b="1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long</a:t>
            </a: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when:</a:t>
            </a:r>
            <a:endParaRPr sz="3100"/>
          </a:p>
          <a:p>
            <a:pPr indent="-565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900"/>
              <a:buFont typeface="Arial"/>
              <a:buChar char="•"/>
            </a:pP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is a double vowel, e.g. P</a:t>
            </a:r>
            <a:r>
              <a:rPr b="1" i="0" lang="en-GB" sz="4900" u="sng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ar, </a:t>
            </a:r>
            <a:endParaRPr sz="3100"/>
          </a:p>
          <a:p>
            <a:pPr indent="-565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900"/>
              <a:buFont typeface="Arial"/>
              <a:buChar char="•"/>
            </a:pP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when followed by the letter ‘h’, e.g., f</a:t>
            </a:r>
            <a:r>
              <a:rPr b="1" i="0" lang="en-GB" sz="4900" u="sng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hren, </a:t>
            </a:r>
            <a:endParaRPr sz="3100"/>
          </a:p>
          <a:p>
            <a:pPr indent="-5651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900"/>
              <a:buFont typeface="Arial"/>
              <a:buChar char="•"/>
            </a:pP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 by a single consonant, e.g., s</a:t>
            </a:r>
            <a:r>
              <a:rPr b="1" i="0" lang="en-GB" sz="4900" u="sng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gen.</a:t>
            </a:r>
            <a:endParaRPr b="0" i="0" sz="49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descr="oval highlighting parts of words " id="92" name="Google Shape;92;p15"/>
          <p:cNvSpPr/>
          <p:nvPr/>
        </p:nvSpPr>
        <p:spPr>
          <a:xfrm>
            <a:off x="10309425" y="4698900"/>
            <a:ext cx="927300" cy="889200"/>
          </a:xfrm>
          <a:prstGeom prst="ellipse">
            <a:avLst/>
          </a:prstGeom>
          <a:noFill/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b="0" i="0" sz="35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descr="oval highlighting parts of words " id="93" name="Google Shape;93;p15"/>
          <p:cNvSpPr/>
          <p:nvPr/>
        </p:nvSpPr>
        <p:spPr>
          <a:xfrm>
            <a:off x="13042325" y="5450624"/>
            <a:ext cx="939000" cy="889200"/>
          </a:xfrm>
          <a:prstGeom prst="ellipse">
            <a:avLst/>
          </a:prstGeom>
          <a:noFill/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b="0" i="0" sz="35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descr="oval highlighting parts of words " id="94" name="Google Shape;94;p15"/>
          <p:cNvSpPr/>
          <p:nvPr/>
        </p:nvSpPr>
        <p:spPr>
          <a:xfrm>
            <a:off x="10570775" y="6339823"/>
            <a:ext cx="939000" cy="889200"/>
          </a:xfrm>
          <a:prstGeom prst="ellipse">
            <a:avLst/>
          </a:prstGeom>
          <a:noFill/>
          <a:ln cap="flat" cmpd="sng" w="571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wentieth Century"/>
              <a:buNone/>
            </a:pPr>
            <a:r>
              <a:t/>
            </a:r>
            <a:endParaRPr b="0" i="0" sz="35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300056" y="7322956"/>
            <a:ext cx="15938100" cy="15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65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900"/>
              <a:buFont typeface="Arial"/>
              <a:buChar char="•"/>
            </a:pP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NB: German final ‘</a:t>
            </a:r>
            <a:r>
              <a:rPr b="1" i="0" lang="en-GB" sz="4900" u="sng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’is </a:t>
            </a:r>
            <a:r>
              <a:rPr b="1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 </a:t>
            </a: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silent, but very short, e.g. dank</a:t>
            </a:r>
            <a:r>
              <a:rPr b="1" i="0" lang="en-GB" sz="4900" u="sng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Klass</a:t>
            </a:r>
            <a:r>
              <a:rPr b="1" i="0" lang="en-GB" sz="4900" u="sng" cap="none" strike="noStrike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b="0" i="0" lang="en-GB" sz="4900" u="none" cap="none" strike="noStrik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0" i="0" sz="49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Google Shape;100;p16"/>
          <p:cNvGraphicFramePr/>
          <p:nvPr/>
        </p:nvGraphicFramePr>
        <p:xfrm>
          <a:off x="2222000" y="60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{FC3284A9-8B80-40ED-92E6-5E212296B812}</a:tableStyleId>
              </a:tblPr>
              <a:tblGrid>
                <a:gridCol w="7020850"/>
                <a:gridCol w="6823150"/>
              </a:tblGrid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lassen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leave, leaving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nehmen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take, taking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halten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stop, stopping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später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later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deshalb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 that reason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schließlich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 the end, finally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danach</a:t>
                      </a:r>
                      <a:endParaRPr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after it, afterwards</a:t>
                      </a:r>
                      <a:endParaRPr b="1"/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zuerst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first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zuletzt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lastly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82850" marB="182850" marR="182850" marL="182850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1" name="Google Shape;1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450" y="168900"/>
            <a:ext cx="1872175" cy="18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/>
        </p:nvSpPr>
        <p:spPr>
          <a:xfrm>
            <a:off x="1784250" y="425950"/>
            <a:ext cx="15367500" cy="9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Strong verbs: I, you, he/she/it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1784250" y="1722888"/>
            <a:ext cx="15367500" cy="137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strong verbs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you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change the vowel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for the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er/sie/es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forms: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746925" y="3548425"/>
            <a:ext cx="4258200" cy="9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schlafen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1746925" y="4874525"/>
            <a:ext cx="4258200" cy="9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ich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schlaf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746925" y="6200625"/>
            <a:ext cx="4258200" cy="9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du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schl</a:t>
            </a:r>
            <a:r>
              <a:rPr b="1" lang="en-GB" sz="4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1746925" y="7526725"/>
            <a:ext cx="4258200" cy="9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er/sie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schl</a:t>
            </a:r>
            <a:r>
              <a:rPr b="1" lang="en-GB" sz="4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7028700" y="3548425"/>
            <a:ext cx="6755400" cy="9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sleep/sleeping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7028700" y="4850650"/>
            <a:ext cx="6755400" cy="9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sleep/am sleeping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7028700" y="6152875"/>
            <a:ext cx="6755400" cy="9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sleep/are sleeping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7028700" y="7526725"/>
            <a:ext cx="6755400" cy="92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he/she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sleeps/is sleeping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/>
        </p:nvSpPr>
        <p:spPr>
          <a:xfrm>
            <a:off x="1726750" y="498150"/>
            <a:ext cx="8413200" cy="17013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nehmen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[to take / taking]</a:t>
            </a:r>
            <a:endParaRPr b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1726750" y="2654275"/>
            <a:ext cx="8413200" cy="18834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r>
              <a:rPr b="1" lang="en-GB" sz="5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mmt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[he/she takes / is taking]</a:t>
            </a:r>
            <a:endParaRPr b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1726750" y="4884650"/>
            <a:ext cx="8413200" cy="20406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 nimmt den Bus.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9925" y="5744625"/>
            <a:ext cx="2361450" cy="118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1726750" y="7170500"/>
            <a:ext cx="8413200" cy="9906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[He is taking the bus.]</a:t>
            </a:r>
            <a:endParaRPr b="1" sz="4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5" name="Google Shape;125;p18"/>
          <p:cNvPicPr preferRelativeResize="0"/>
          <p:nvPr/>
        </p:nvPicPr>
        <p:blipFill rotWithShape="1">
          <a:blip r:embed="rId4">
            <a:alphaModFix/>
          </a:blip>
          <a:srcRect b="9662" l="0" r="7723" t="8658"/>
          <a:stretch/>
        </p:blipFill>
        <p:spPr>
          <a:xfrm>
            <a:off x="2874105" y="2284725"/>
            <a:ext cx="1778320" cy="118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 rotWithShape="1">
          <a:blip r:embed="rId5">
            <a:alphaModFix/>
          </a:blip>
          <a:srcRect b="9663" l="9279" r="7643" t="5417"/>
          <a:stretch/>
        </p:blipFill>
        <p:spPr>
          <a:xfrm>
            <a:off x="7162951" y="2376600"/>
            <a:ext cx="1657051" cy="118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/>
        </p:nvSpPr>
        <p:spPr>
          <a:xfrm>
            <a:off x="1464350" y="449150"/>
            <a:ext cx="10926300" cy="18834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lass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[to leave / leaving]</a:t>
            </a:r>
            <a:endParaRPr b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1464350" y="2833325"/>
            <a:ext cx="10926300" cy="18834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l</a:t>
            </a:r>
            <a:r>
              <a:rPr b="1" lang="en-GB" sz="5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ss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[he/she leaves / is leaving]</a:t>
            </a:r>
            <a:endParaRPr b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1464350" y="5217500"/>
            <a:ext cx="10926300" cy="18834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 l</a:t>
            </a:r>
            <a:r>
              <a:rPr b="1" lang="en-GB" sz="5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sst das Handy zu Hause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425" y="6141500"/>
            <a:ext cx="417425" cy="7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6600" y="6034070"/>
            <a:ext cx="1188640" cy="87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/>
        </p:nvSpPr>
        <p:spPr>
          <a:xfrm>
            <a:off x="1464350" y="7362850"/>
            <a:ext cx="10926300" cy="10464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[He leaves / is leaving the mobile at home.]</a:t>
            </a:r>
            <a:endParaRPr b="1"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7" name="Google Shape;137;p19"/>
          <p:cNvPicPr preferRelativeResize="0"/>
          <p:nvPr/>
        </p:nvPicPr>
        <p:blipFill rotWithShape="1">
          <a:blip r:embed="rId5">
            <a:alphaModFix/>
          </a:blip>
          <a:srcRect b="9663" l="0" r="7723" t="5417"/>
          <a:stretch/>
        </p:blipFill>
        <p:spPr>
          <a:xfrm>
            <a:off x="3202325" y="2272400"/>
            <a:ext cx="2093025" cy="14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 rotWithShape="1">
          <a:blip r:embed="rId6">
            <a:alphaModFix/>
          </a:blip>
          <a:srcRect b="9663" l="0" r="7638" t="5417"/>
          <a:stretch/>
        </p:blipFill>
        <p:spPr>
          <a:xfrm>
            <a:off x="7126000" y="2272400"/>
            <a:ext cx="2254200" cy="14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/>
        </p:nvSpPr>
        <p:spPr>
          <a:xfrm>
            <a:off x="1997575" y="417250"/>
            <a:ext cx="8289300" cy="18834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halt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en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[to stop / stopping]</a:t>
            </a:r>
            <a:endParaRPr b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1997575" y="3059575"/>
            <a:ext cx="8289300" cy="18834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r>
              <a:rPr b="1" lang="en-GB" sz="5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endParaRPr b="1" sz="5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[he/she leaves / is leaving]</a:t>
            </a:r>
            <a:endParaRPr b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0"/>
          <p:cNvSpPr txBox="1"/>
          <p:nvPr/>
        </p:nvSpPr>
        <p:spPr>
          <a:xfrm>
            <a:off x="1997425" y="5143500"/>
            <a:ext cx="8289300" cy="26343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Der Bus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h</a:t>
            </a:r>
            <a:r>
              <a:rPr b="1" lang="en-GB" sz="5000" u="sng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ä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t. </a:t>
            </a:r>
            <a:endParaRPr b="1" sz="4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5900" y="6243400"/>
            <a:ext cx="2599501" cy="129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5400" y="6496638"/>
            <a:ext cx="2093024" cy="104651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0"/>
          <p:cNvSpPr txBox="1"/>
          <p:nvPr/>
        </p:nvSpPr>
        <p:spPr>
          <a:xfrm>
            <a:off x="1997575" y="7777800"/>
            <a:ext cx="8289300" cy="1046400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[The bus stops</a:t>
            </a:r>
            <a:r>
              <a:rPr b="1" lang="en-GB" sz="4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/ is stopping.]</a:t>
            </a:r>
            <a:endParaRPr b="1" sz="4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5">
            <a:alphaModFix/>
          </a:blip>
          <a:srcRect b="7732" l="0" r="7723" t="0"/>
          <a:stretch/>
        </p:blipFill>
        <p:spPr>
          <a:xfrm>
            <a:off x="3135325" y="2434651"/>
            <a:ext cx="2093025" cy="156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 rotWithShape="1">
          <a:blip r:embed="rId6">
            <a:alphaModFix/>
          </a:blip>
          <a:srcRect b="7732" l="0" r="7638" t="0"/>
          <a:stretch/>
        </p:blipFill>
        <p:spPr>
          <a:xfrm>
            <a:off x="7004813" y="2434651"/>
            <a:ext cx="2254200" cy="15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82" y="79882"/>
            <a:ext cx="1620324" cy="16203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6" name="Google Shape;156;p21"/>
          <p:cNvGraphicFramePr/>
          <p:nvPr/>
        </p:nvGraphicFramePr>
        <p:xfrm>
          <a:off x="4250800" y="519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{FC3284A9-8B80-40ED-92E6-5E212296B812}</a:tableStyleId>
              </a:tblPr>
              <a:tblGrid>
                <a:gridCol w="2576675"/>
                <a:gridCol w="2576675"/>
                <a:gridCol w="2576675"/>
                <a:gridCol w="2576675"/>
                <a:gridCol w="2576675"/>
              </a:tblGrid>
              <a:tr h="2734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liest ein Buch.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 fährt Rad.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 hilft im Garten.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nimmt den Bus.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 schläft im Bett.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34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vergisst das Geld.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 gibt ein Geschenk.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hilft Oma.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lässt das Handy zu Hause.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läuft nach Hause.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2734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 liest die Zeitung.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 nimmt ein Taxi.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spielt </a:t>
                      </a:r>
                      <a:r>
                        <a:rPr lang="en-GB" sz="31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Schlagzeug.</a:t>
                      </a:r>
                      <a:endParaRPr sz="31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 spielt Gitarre.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 spricht Englisch.</a:t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7" name="Google Shape;157;p21"/>
          <p:cNvGraphicFramePr/>
          <p:nvPr/>
        </p:nvGraphicFramePr>
        <p:xfrm>
          <a:off x="1916175" y="506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{FC3284A9-8B80-40ED-92E6-5E212296B812}</a:tableStyleId>
              </a:tblPr>
              <a:tblGrid>
                <a:gridCol w="1073275"/>
                <a:gridCol w="1073275"/>
              </a:tblGrid>
              <a:tr h="42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25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4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</a:t>
                      </a:r>
                      <a:endParaRPr b="1" sz="2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58" name="Google Shape;158;p21"/>
          <p:cNvSpPr/>
          <p:nvPr/>
        </p:nvSpPr>
        <p:spPr>
          <a:xfrm>
            <a:off x="552650" y="7275800"/>
            <a:ext cx="1055100" cy="1402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9" name="Google Shape;159;p21"/>
          <p:cNvGrpSpPr/>
          <p:nvPr/>
        </p:nvGrpSpPr>
        <p:grpSpPr>
          <a:xfrm>
            <a:off x="690217" y="7364266"/>
            <a:ext cx="779965" cy="1225869"/>
            <a:chOff x="3258050" y="2365375"/>
            <a:chExt cx="1121284" cy="1975297"/>
          </a:xfrm>
        </p:grpSpPr>
        <p:pic>
          <p:nvPicPr>
            <p:cNvPr id="160" name="Google Shape;160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61" name="Google Shape;161;p21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Google Shape;166;p22"/>
          <p:cNvGraphicFramePr/>
          <p:nvPr/>
        </p:nvGraphicFramePr>
        <p:xfrm>
          <a:off x="10055275" y="399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{FC3284A9-8B80-40ED-92E6-5E212296B812}</a:tableStyleId>
              </a:tblPr>
              <a:tblGrid>
                <a:gridCol w="4233900"/>
                <a:gridCol w="1176450"/>
                <a:gridCol w="1000750"/>
                <a:gridCol w="1024700"/>
              </a:tblGrid>
              <a:tr h="70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4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er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sie </a:t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 eating toast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 drinking tea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 going to school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 learn maths...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 going home by bus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 playing the guitar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 doing homework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 listening to music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 watching a film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 taking the bus home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 sleeping at 10pm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48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… reading a book</a:t>
                      </a:r>
                      <a:endParaRPr sz="26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67" name="Google Shape;167;p22"/>
          <p:cNvPicPr preferRelativeResize="0"/>
          <p:nvPr/>
        </p:nvPicPr>
        <p:blipFill rotWithShape="1">
          <a:blip r:embed="rId3">
            <a:alphaModFix/>
          </a:blip>
          <a:srcRect b="6997" l="28590" r="41304" t="18241"/>
          <a:stretch/>
        </p:blipFill>
        <p:spPr>
          <a:xfrm>
            <a:off x="14807575" y="217350"/>
            <a:ext cx="431025" cy="8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/>
          <p:cNvPicPr preferRelativeResize="0"/>
          <p:nvPr/>
        </p:nvPicPr>
        <p:blipFill rotWithShape="1">
          <a:blip r:embed="rId4">
            <a:alphaModFix/>
          </a:blip>
          <a:srcRect b="7298" l="32054" r="36065" t="16915"/>
          <a:stretch/>
        </p:blipFill>
        <p:spPr>
          <a:xfrm>
            <a:off x="16035350" y="261623"/>
            <a:ext cx="431026" cy="714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b="6997" l="28590" r="41304" t="18241"/>
          <a:stretch/>
        </p:blipFill>
        <p:spPr>
          <a:xfrm>
            <a:off x="17154438" y="217350"/>
            <a:ext cx="431025" cy="80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 b="7298" l="32054" r="36065" t="16915"/>
          <a:stretch/>
        </p:blipFill>
        <p:spPr>
          <a:xfrm>
            <a:off x="17585475" y="261623"/>
            <a:ext cx="431026" cy="714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ick clipart" id="171" name="Google Shape;171;p22"/>
          <p:cNvPicPr preferRelativeResize="0"/>
          <p:nvPr/>
        </p:nvPicPr>
        <p:blipFill rotWithShape="1">
          <a:blip r:embed="rId5">
            <a:alphaModFix/>
          </a:blip>
          <a:srcRect b="0" l="0" r="56963" t="0"/>
          <a:stretch/>
        </p:blipFill>
        <p:spPr>
          <a:xfrm>
            <a:off x="16723426" y="1210237"/>
            <a:ext cx="431025" cy="430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ick clipart" id="172" name="Google Shape;172;p22"/>
          <p:cNvPicPr preferRelativeResize="0"/>
          <p:nvPr/>
        </p:nvPicPr>
        <p:blipFill rotWithShape="1">
          <a:blip r:embed="rId5">
            <a:alphaModFix/>
          </a:blip>
          <a:srcRect b="0" l="0" r="56963" t="0"/>
          <a:stretch/>
        </p:blipFill>
        <p:spPr>
          <a:xfrm>
            <a:off x="14627051" y="1865012"/>
            <a:ext cx="431025" cy="430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ick clipart" id="173" name="Google Shape;173;p22"/>
          <p:cNvPicPr preferRelativeResize="0"/>
          <p:nvPr/>
        </p:nvPicPr>
        <p:blipFill rotWithShape="1">
          <a:blip r:embed="rId5">
            <a:alphaModFix/>
          </a:blip>
          <a:srcRect b="0" l="0" r="56963" t="0"/>
          <a:stretch/>
        </p:blipFill>
        <p:spPr>
          <a:xfrm>
            <a:off x="16723426" y="2445812"/>
            <a:ext cx="431025" cy="430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ick clipart" id="174" name="Google Shape;174;p22"/>
          <p:cNvPicPr preferRelativeResize="0"/>
          <p:nvPr/>
        </p:nvPicPr>
        <p:blipFill rotWithShape="1">
          <a:blip r:embed="rId5">
            <a:alphaModFix/>
          </a:blip>
          <a:srcRect b="0" l="0" r="56963" t="0"/>
          <a:stretch/>
        </p:blipFill>
        <p:spPr>
          <a:xfrm>
            <a:off x="16723426" y="3148437"/>
            <a:ext cx="431025" cy="430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ick clipart" id="175" name="Google Shape;175;p22"/>
          <p:cNvPicPr preferRelativeResize="0"/>
          <p:nvPr/>
        </p:nvPicPr>
        <p:blipFill rotWithShape="1">
          <a:blip r:embed="rId5">
            <a:alphaModFix/>
          </a:blip>
          <a:srcRect b="0" l="0" r="56963" t="0"/>
          <a:stretch/>
        </p:blipFill>
        <p:spPr>
          <a:xfrm>
            <a:off x="14627051" y="3814862"/>
            <a:ext cx="431025" cy="430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ick clipart" id="176" name="Google Shape;176;p22"/>
          <p:cNvPicPr preferRelativeResize="0"/>
          <p:nvPr/>
        </p:nvPicPr>
        <p:blipFill rotWithShape="1">
          <a:blip r:embed="rId5">
            <a:alphaModFix/>
          </a:blip>
          <a:srcRect b="0" l="0" r="56963" t="0"/>
          <a:stretch/>
        </p:blipFill>
        <p:spPr>
          <a:xfrm>
            <a:off x="15736401" y="4423362"/>
            <a:ext cx="431025" cy="430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ick clipart" id="177" name="Google Shape;177;p22"/>
          <p:cNvPicPr preferRelativeResize="0"/>
          <p:nvPr/>
        </p:nvPicPr>
        <p:blipFill rotWithShape="1">
          <a:blip r:embed="rId5">
            <a:alphaModFix/>
          </a:blip>
          <a:srcRect b="0" l="0" r="56963" t="0"/>
          <a:stretch/>
        </p:blipFill>
        <p:spPr>
          <a:xfrm>
            <a:off x="16723426" y="5086637"/>
            <a:ext cx="431025" cy="430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ick clipart" id="178" name="Google Shape;178;p22"/>
          <p:cNvPicPr preferRelativeResize="0"/>
          <p:nvPr/>
        </p:nvPicPr>
        <p:blipFill rotWithShape="1">
          <a:blip r:embed="rId5">
            <a:alphaModFix/>
          </a:blip>
          <a:srcRect b="0" l="0" r="56963" t="0"/>
          <a:stretch/>
        </p:blipFill>
        <p:spPr>
          <a:xfrm>
            <a:off x="16723426" y="5707112"/>
            <a:ext cx="431025" cy="430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ick clipart" id="179" name="Google Shape;179;p22"/>
          <p:cNvPicPr preferRelativeResize="0"/>
          <p:nvPr/>
        </p:nvPicPr>
        <p:blipFill rotWithShape="1">
          <a:blip r:embed="rId5">
            <a:alphaModFix/>
          </a:blip>
          <a:srcRect b="0" l="0" r="56963" t="0"/>
          <a:stretch/>
        </p:blipFill>
        <p:spPr>
          <a:xfrm>
            <a:off x="16723426" y="6327587"/>
            <a:ext cx="431025" cy="430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ick clipart" id="180" name="Google Shape;180;p22"/>
          <p:cNvPicPr preferRelativeResize="0"/>
          <p:nvPr/>
        </p:nvPicPr>
        <p:blipFill rotWithShape="1">
          <a:blip r:embed="rId5">
            <a:alphaModFix/>
          </a:blip>
          <a:srcRect b="0" l="0" r="56963" t="0"/>
          <a:stretch/>
        </p:blipFill>
        <p:spPr>
          <a:xfrm>
            <a:off x="15736401" y="7054137"/>
            <a:ext cx="431025" cy="4304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ick clipart" id="181" name="Google Shape;181;p22"/>
          <p:cNvPicPr preferRelativeResize="0"/>
          <p:nvPr/>
        </p:nvPicPr>
        <p:blipFill rotWithShape="1">
          <a:blip r:embed="rId5">
            <a:alphaModFix/>
          </a:blip>
          <a:srcRect b="0" l="0" r="56963" t="0"/>
          <a:stretch/>
        </p:blipFill>
        <p:spPr>
          <a:xfrm>
            <a:off x="14627051" y="7685012"/>
            <a:ext cx="431025" cy="43048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 txBox="1"/>
          <p:nvPr/>
        </p:nvSpPr>
        <p:spPr>
          <a:xfrm>
            <a:off x="1478750" y="417500"/>
            <a:ext cx="8307600" cy="8755200"/>
          </a:xfrm>
          <a:prstGeom prst="rect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Es ist Montag. </a:t>
            </a:r>
            <a:r>
              <a:rPr lang="en-GB" sz="29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Zuerst essen Lara und Jan Toast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mit Butter und </a:t>
            </a:r>
            <a:r>
              <a:rPr lang="en-GB" sz="29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Jan trinkt eine Tasse</a:t>
            </a:r>
            <a:r>
              <a:rPr lang="en-GB" sz="2900" u="sng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29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Tee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29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Dann gehen sie in die Schule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. In der Schule </a:t>
            </a:r>
            <a:r>
              <a:rPr lang="en-GB" sz="29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lernen sie Mathe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, Englisch, Kunst und Naturwissenschaft. Danach</a:t>
            </a:r>
            <a:r>
              <a:rPr lang="en-GB" sz="29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 fährt Jan mit dem Bus nach Hause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GB" sz="29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Lara spielt Gitarre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in der Band. Später am Nachmittag </a:t>
            </a:r>
            <a:r>
              <a:rPr lang="en-GB" sz="29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machen Jan und Lara zusammen Hausaufgaben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und </a:t>
            </a:r>
            <a:r>
              <a:rPr lang="en-GB" sz="29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sie hören Musik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. Am Abend </a:t>
            </a:r>
            <a:r>
              <a:rPr lang="en-GB" sz="29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sehen sie einen Film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. Schließlich </a:t>
            </a:r>
            <a:r>
              <a:rPr lang="en-GB" sz="29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nimmt Lara den Bus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 und fährt nach Hause. </a:t>
            </a:r>
            <a:r>
              <a:rPr lang="en-GB" sz="29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Um 22 Uhr schläft Jan</a:t>
            </a:r>
            <a:r>
              <a:rPr lang="en-GB" sz="2900">
                <a:latin typeface="Montserrat"/>
                <a:ea typeface="Montserrat"/>
                <a:cs typeface="Montserrat"/>
                <a:sym typeface="Montserrat"/>
              </a:rPr>
              <a:t>. Lara kann nicht schlafen, deshalb </a:t>
            </a:r>
            <a:r>
              <a:rPr lang="en-GB" sz="29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liest sie ein Buch.</a:t>
            </a:r>
            <a:endParaRPr sz="29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Image result for tick clipart" id="183" name="Google Shape;183;p22"/>
          <p:cNvPicPr preferRelativeResize="0"/>
          <p:nvPr/>
        </p:nvPicPr>
        <p:blipFill rotWithShape="1">
          <a:blip r:embed="rId5">
            <a:alphaModFix/>
          </a:blip>
          <a:srcRect b="0" l="0" r="56963" t="0"/>
          <a:stretch/>
        </p:blipFill>
        <p:spPr>
          <a:xfrm>
            <a:off x="15736401" y="8301237"/>
            <a:ext cx="431025" cy="430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