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5B0C71-8B88-405E-84E7-57410AD64938}">
  <a:tblStyle styleId="{1B5B0C71-8B88-405E-84E7-57410AD6493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c69c64062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8c69c64062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c69c64062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c69c6406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c69c6406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c69c6406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c71f32c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c71f32c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u="sng"/>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c69c6406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c69c6406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u="sng"/>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c69c6406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c69c6406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u="sng"/>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c71f32c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c71f32c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u="sng"/>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c71f32cd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c71f32cd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c71f32cd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c71f32cd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c69c64062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8c69c64062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2" name="Google Shape;82;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3" name="Google Shape;83;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9 - Specialised cells</a:t>
            </a:r>
            <a:endParaRPr>
              <a:solidFill>
                <a:srgbClr val="4B3241"/>
              </a:solidFill>
            </a:endParaRPr>
          </a:p>
          <a:p>
            <a:pPr indent="0" lvl="0" marL="0" rtl="0" algn="l">
              <a:spcBef>
                <a:spcPts val="0"/>
              </a:spcBef>
              <a:spcAft>
                <a:spcPts val="0"/>
              </a:spcAft>
              <a:buNone/>
            </a:pPr>
            <a:r>
              <a:rPr lang="en-GB" sz="4800">
                <a:solidFill>
                  <a:srgbClr val="4B3241"/>
                </a:solidFill>
              </a:rPr>
              <a:t>(Downloadable student document)</a:t>
            </a:r>
            <a:endParaRPr>
              <a:solidFill>
                <a:srgbClr val="4B3241"/>
              </a:solidFill>
            </a:endParaRPr>
          </a:p>
        </p:txBody>
      </p:sp>
      <p:sp>
        <p:nvSpPr>
          <p:cNvPr id="89" name="Google Shape;89;p16"/>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Science - Biology - Key Stage 3 </a:t>
            </a:r>
            <a:endParaRPr>
              <a:solidFill>
                <a:srgbClr val="4B3241"/>
              </a:solidFill>
            </a:endParaRPr>
          </a:p>
          <a:p>
            <a:pPr indent="0" lvl="0" marL="0" rtl="0" algn="l">
              <a:spcBef>
                <a:spcPts val="2000"/>
              </a:spcBef>
              <a:spcAft>
                <a:spcPts val="2000"/>
              </a:spcAft>
              <a:buNone/>
            </a:pPr>
            <a:r>
              <a:rPr lang="en-GB">
                <a:solidFill>
                  <a:srgbClr val="4B3241"/>
                </a:solidFill>
              </a:rPr>
              <a:t>Cells, Tissues and Organs</a:t>
            </a:r>
            <a:endParaRPr>
              <a:solidFill>
                <a:srgbClr val="4B3241"/>
              </a:solidFill>
            </a:endParaRPr>
          </a:p>
        </p:txBody>
      </p:sp>
      <p:sp>
        <p:nvSpPr>
          <p:cNvPr id="90" name="Google Shape;90;p16"/>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Miss Wickham</a:t>
            </a:r>
            <a:endParaRPr>
              <a:solidFill>
                <a:srgbClr val="4B3241"/>
              </a:solidFill>
            </a:endParaRPr>
          </a:p>
        </p:txBody>
      </p:sp>
      <p:sp>
        <p:nvSpPr>
          <p:cNvPr id="91" name="Google Shape;91;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4" name="Shape 184"/>
        <p:cNvGrpSpPr/>
        <p:nvPr/>
      </p:nvGrpSpPr>
      <p:grpSpPr>
        <a:xfrm>
          <a:off x="0" y="0"/>
          <a:ext cx="0" cy="0"/>
          <a:chOff x="0" y="0"/>
          <a:chExt cx="0" cy="0"/>
        </a:xfrm>
      </p:grpSpPr>
      <p:sp>
        <p:nvSpPr>
          <p:cNvPr id="185" name="Google Shape;185;p25"/>
          <p:cNvSpPr/>
          <p:nvPr/>
        </p:nvSpPr>
        <p:spPr>
          <a:xfrm>
            <a:off x="418175" y="585450"/>
            <a:ext cx="17367900" cy="8253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500">
                <a:solidFill>
                  <a:schemeClr val="dk2"/>
                </a:solidFill>
                <a:latin typeface="Montserrat"/>
                <a:ea typeface="Montserrat"/>
                <a:cs typeface="Montserrat"/>
                <a:sym typeface="Montserrat"/>
              </a:rPr>
              <a:t>Describe the adaptations of the following specialised cells. </a:t>
            </a:r>
            <a:endParaRPr b="1" sz="3500">
              <a:solidFill>
                <a:schemeClr val="dk2"/>
              </a:solidFill>
              <a:latin typeface="Montserrat"/>
              <a:ea typeface="Montserrat"/>
              <a:cs typeface="Montserrat"/>
              <a:sym typeface="Montserrat"/>
            </a:endParaRPr>
          </a:p>
          <a:p>
            <a:pPr indent="0" lvl="0" marL="457200" marR="0" rtl="0" algn="l">
              <a:lnSpc>
                <a:spcPct val="100000"/>
              </a:lnSpc>
              <a:spcBef>
                <a:spcPts val="0"/>
              </a:spcBef>
              <a:spcAft>
                <a:spcPts val="0"/>
              </a:spcAft>
              <a:buNone/>
            </a:pPr>
            <a:br>
              <a:rPr b="1" i="0" lang="en-GB" sz="3500" u="none" cap="none" strike="noStrike">
                <a:solidFill>
                  <a:schemeClr val="dk2"/>
                </a:solidFill>
                <a:latin typeface="Montserrat"/>
                <a:ea typeface="Montserrat"/>
                <a:cs typeface="Montserrat"/>
                <a:sym typeface="Montserrat"/>
              </a:rPr>
            </a:br>
            <a:endParaRPr b="0" i="0" sz="3500" u="none" cap="none" strike="noStrike">
              <a:solidFill>
                <a:schemeClr val="dk2"/>
              </a:solidFill>
              <a:latin typeface="Arial"/>
              <a:ea typeface="Arial"/>
              <a:cs typeface="Arial"/>
              <a:sym typeface="Arial"/>
            </a:endParaRPr>
          </a:p>
        </p:txBody>
      </p:sp>
      <p:sp>
        <p:nvSpPr>
          <p:cNvPr id="186" name="Google Shape;186;p2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87" name="Google Shape;187;p25"/>
          <p:cNvSpPr txBox="1"/>
          <p:nvPr/>
        </p:nvSpPr>
        <p:spPr>
          <a:xfrm>
            <a:off x="4265350" y="1867825"/>
            <a:ext cx="11792400" cy="14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A good hose would be a hollow tube that is made of a strong material to cope with water pressure changes. </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Therefore, the xylem cells make a hollow tube for the water to travel through and are made of a substance called lignin which makes the xylem strong to cope with the water pressure. </a:t>
            </a:r>
            <a:endParaRPr sz="3200">
              <a:latin typeface="Montserrat"/>
              <a:ea typeface="Montserrat"/>
              <a:cs typeface="Montserrat"/>
              <a:sym typeface="Montserrat"/>
            </a:endParaRPr>
          </a:p>
        </p:txBody>
      </p:sp>
      <p:pic>
        <p:nvPicPr>
          <p:cNvPr id="188" name="Google Shape;188;p25"/>
          <p:cNvPicPr preferRelativeResize="0"/>
          <p:nvPr/>
        </p:nvPicPr>
        <p:blipFill rotWithShape="1">
          <a:blip r:embed="rId3">
            <a:alphaModFix/>
          </a:blip>
          <a:srcRect b="0" l="0" r="67997" t="0"/>
          <a:stretch/>
        </p:blipFill>
        <p:spPr>
          <a:xfrm>
            <a:off x="993100" y="1651100"/>
            <a:ext cx="2887525" cy="7493049"/>
          </a:xfrm>
          <a:prstGeom prst="rect">
            <a:avLst/>
          </a:prstGeom>
          <a:noFill/>
          <a:ln>
            <a:noFill/>
          </a:ln>
        </p:spPr>
      </p:pic>
      <p:sp>
        <p:nvSpPr>
          <p:cNvPr id="189" name="Google Shape;189;p25"/>
          <p:cNvSpPr txBox="1"/>
          <p:nvPr/>
        </p:nvSpPr>
        <p:spPr>
          <a:xfrm>
            <a:off x="2884475" y="2157575"/>
            <a:ext cx="13101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H₂O</a:t>
            </a:r>
            <a:endParaRPr b="1" sz="3200">
              <a:latin typeface="Montserrat"/>
              <a:ea typeface="Montserrat"/>
              <a:cs typeface="Montserrat"/>
              <a:sym typeface="Montserrat"/>
            </a:endParaRPr>
          </a:p>
        </p:txBody>
      </p:sp>
      <p:sp>
        <p:nvSpPr>
          <p:cNvPr id="190" name="Google Shape;190;p25"/>
          <p:cNvSpPr txBox="1"/>
          <p:nvPr/>
        </p:nvSpPr>
        <p:spPr>
          <a:xfrm>
            <a:off x="1237175" y="1524025"/>
            <a:ext cx="16473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Xylem</a:t>
            </a:r>
            <a:endParaRPr b="1" sz="3200">
              <a:latin typeface="Montserrat"/>
              <a:ea typeface="Montserrat"/>
              <a:cs typeface="Montserrat"/>
              <a:sym typeface="Montserrat"/>
            </a:endParaRPr>
          </a:p>
        </p:txBody>
      </p:sp>
      <p:sp>
        <p:nvSpPr>
          <p:cNvPr id="191" name="Google Shape;191;p25"/>
          <p:cNvSpPr txBox="1"/>
          <p:nvPr/>
        </p:nvSpPr>
        <p:spPr>
          <a:xfrm>
            <a:off x="2851325" y="7642825"/>
            <a:ext cx="13101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H₂O</a:t>
            </a:r>
            <a:endParaRPr b="1" sz="3200">
              <a:latin typeface="Montserrat"/>
              <a:ea typeface="Montserrat"/>
              <a:cs typeface="Montserrat"/>
              <a:sym typeface="Montserrat"/>
            </a:endParaRPr>
          </a:p>
        </p:txBody>
      </p:sp>
      <p:sp>
        <p:nvSpPr>
          <p:cNvPr id="192" name="Google Shape;192;p25"/>
          <p:cNvSpPr/>
          <p:nvPr/>
        </p:nvSpPr>
        <p:spPr>
          <a:xfrm>
            <a:off x="2138975" y="2753775"/>
            <a:ext cx="1800000" cy="432000"/>
          </a:xfrm>
          <a:prstGeom prst="leftArrow">
            <a:avLst>
              <a:gd fmla="val 50000" name="adj1"/>
              <a:gd fmla="val 50000" name="adj2"/>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1986575" y="8115125"/>
            <a:ext cx="1800000" cy="432000"/>
          </a:xfrm>
          <a:prstGeom prst="leftArrow">
            <a:avLst>
              <a:gd fmla="val 50000" name="adj1"/>
              <a:gd fmla="val 50000" name="adj2"/>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rot="5400000">
            <a:off x="-866775" y="5439625"/>
            <a:ext cx="5400000" cy="360000"/>
          </a:xfrm>
          <a:prstGeom prst="leftArrow">
            <a:avLst>
              <a:gd fmla="val 50000" name="adj1"/>
              <a:gd fmla="val 50000" name="adj2"/>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txBox="1"/>
          <p:nvPr/>
        </p:nvSpPr>
        <p:spPr>
          <a:xfrm rot="-5400000">
            <a:off x="-290475" y="5402225"/>
            <a:ext cx="43278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Transport of water</a:t>
            </a:r>
            <a:endParaRPr b="1" sz="32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References</a:t>
            </a:r>
            <a:endParaRPr/>
          </a:p>
        </p:txBody>
      </p:sp>
      <p:sp>
        <p:nvSpPr>
          <p:cNvPr id="201" name="Google Shape;201;p26"/>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660400" lvl="0" marL="914400" rtl="0" algn="l">
              <a:spcBef>
                <a:spcPts val="1000"/>
              </a:spcBef>
              <a:spcAft>
                <a:spcPts val="0"/>
              </a:spcAft>
              <a:buSzPts val="3200"/>
              <a:buChar char="●"/>
            </a:pPr>
            <a:r>
              <a:rPr lang="en-GB"/>
              <a:t>Slide [24, 28] - [</a:t>
            </a:r>
            <a:r>
              <a:rPr lang="en-GB">
                <a:solidFill>
                  <a:srgbClr val="202122"/>
                </a:solidFill>
                <a:highlight>
                  <a:srgbClr val="F8F9FA"/>
                </a:highlight>
              </a:rPr>
              <a:t>Diagram of a white blood cell. </a:t>
            </a:r>
            <a:r>
              <a:rPr lang="en-GB"/>
              <a:t>] - [Cancer Research UK] - [Wikimedia Commons]</a:t>
            </a:r>
            <a:endParaRPr/>
          </a:p>
          <a:p>
            <a:pPr indent="-660400" lvl="0" marL="914400" rtl="0" algn="l">
              <a:spcBef>
                <a:spcPts val="2000"/>
              </a:spcBef>
              <a:spcAft>
                <a:spcPts val="0"/>
              </a:spcAft>
              <a:buSzPts val="3200"/>
              <a:buChar char="●"/>
            </a:pPr>
            <a:r>
              <a:rPr lang="en-GB"/>
              <a:t>Slide [34, 35] - [</a:t>
            </a:r>
            <a:r>
              <a:rPr lang="en-GB">
                <a:solidFill>
                  <a:srgbClr val="202122"/>
                </a:solidFill>
                <a:highlight>
                  <a:srgbClr val="F8F9FA"/>
                </a:highlight>
              </a:rPr>
              <a:t>Biology </a:t>
            </a:r>
            <a:r>
              <a:rPr lang="en-GB"/>
              <a:t>] - [</a:t>
            </a:r>
            <a:r>
              <a:rPr lang="en-GB">
                <a:solidFill>
                  <a:srgbClr val="202122"/>
                </a:solidFill>
                <a:highlight>
                  <a:srgbClr val="F8F9FA"/>
                </a:highlight>
              </a:rPr>
              <a:t>CNX OpenStax</a:t>
            </a:r>
            <a:r>
              <a:rPr lang="en-GB"/>
              <a:t>] - [Wikimedia Commons]</a:t>
            </a:r>
            <a:endParaRPr/>
          </a:p>
          <a:p>
            <a:pPr indent="0" lvl="0" marL="914400" rtl="0" algn="l">
              <a:spcBef>
                <a:spcPts val="2000"/>
              </a:spcBef>
              <a:spcAft>
                <a:spcPts val="0"/>
              </a:spcAft>
              <a:buNone/>
            </a:pPr>
            <a:r>
              <a:t/>
            </a:r>
            <a:endParaRPr/>
          </a:p>
        </p:txBody>
      </p:sp>
      <p:sp>
        <p:nvSpPr>
          <p:cNvPr id="202" name="Google Shape;202;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949200" y="1702200"/>
            <a:ext cx="16389600" cy="688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Other than a flexible shape, what is another adaptation of this cell?</a:t>
            </a:r>
            <a:endParaRPr>
              <a:solidFill>
                <a:schemeClr val="dk2"/>
              </a:solidFill>
            </a:endParaRPr>
          </a:p>
        </p:txBody>
      </p:sp>
      <p:pic>
        <p:nvPicPr>
          <p:cNvPr id="97" name="Google Shape;97;p17"/>
          <p:cNvPicPr preferRelativeResize="0"/>
          <p:nvPr/>
        </p:nvPicPr>
        <p:blipFill rotWithShape="1">
          <a:blip r:embed="rId3">
            <a:alphaModFix/>
          </a:blip>
          <a:srcRect b="6334" l="0" r="0" t="13677"/>
          <a:stretch/>
        </p:blipFill>
        <p:spPr>
          <a:xfrm>
            <a:off x="6084075" y="4285100"/>
            <a:ext cx="5450006" cy="429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3" name="Google Shape;103;p18"/>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Match up task</a:t>
            </a:r>
            <a:endParaRPr>
              <a:solidFill>
                <a:schemeClr val="dk2"/>
              </a:solidFill>
            </a:endParaRPr>
          </a:p>
        </p:txBody>
      </p:sp>
      <p:sp>
        <p:nvSpPr>
          <p:cNvPr id="104" name="Google Shape;104;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5" name="Google Shape;105;p18"/>
          <p:cNvGraphicFramePr/>
          <p:nvPr/>
        </p:nvGraphicFramePr>
        <p:xfrm>
          <a:off x="546500" y="1900875"/>
          <a:ext cx="3000000" cy="3000000"/>
        </p:xfrm>
        <a:graphic>
          <a:graphicData uri="http://schemas.openxmlformats.org/drawingml/2006/table">
            <a:tbl>
              <a:tblPr>
                <a:noFill/>
                <a:tableStyleId>{1B5B0C71-8B88-405E-84E7-57410AD64938}</a:tableStyleId>
              </a:tblPr>
              <a:tblGrid>
                <a:gridCol w="3459550"/>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Name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Palisade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Sperm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Red blood cell</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06" name="Google Shape;106;p18"/>
          <p:cNvGraphicFramePr/>
          <p:nvPr/>
        </p:nvGraphicFramePr>
        <p:xfrm>
          <a:off x="5179738" y="1900863"/>
          <a:ext cx="3000000" cy="3000000"/>
        </p:xfrm>
        <a:graphic>
          <a:graphicData uri="http://schemas.openxmlformats.org/drawingml/2006/table">
            <a:tbl>
              <a:tblPr>
                <a:noFill/>
                <a:tableStyleId>{1B5B0C71-8B88-405E-84E7-57410AD64938}</a:tableStyleId>
              </a:tblPr>
              <a:tblGrid>
                <a:gridCol w="498187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Job of cell</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Carry oxygen</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Fertilise the egg</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photosynthesis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07" name="Google Shape;107;p18"/>
          <p:cNvGraphicFramePr/>
          <p:nvPr/>
        </p:nvGraphicFramePr>
        <p:xfrm>
          <a:off x="11335325" y="1900875"/>
          <a:ext cx="3000000" cy="3000000"/>
        </p:xfrm>
        <a:graphic>
          <a:graphicData uri="http://schemas.openxmlformats.org/drawingml/2006/table">
            <a:tbl>
              <a:tblPr>
                <a:noFill/>
                <a:tableStyleId>{1B5B0C71-8B88-405E-84E7-57410AD64938}</a:tableStyleId>
              </a:tblPr>
              <a:tblGrid>
                <a:gridCol w="635252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Adaptations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Lots of chloroplasts, transparent</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Tail, lots of mitochondria, enzymes in the head, streamlined</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Large surface area, no nucleus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13" name="Google Shape;113;p19"/>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Match up task</a:t>
            </a:r>
            <a:endParaRPr>
              <a:solidFill>
                <a:schemeClr val="dk2"/>
              </a:solidFill>
            </a:endParaRPr>
          </a:p>
        </p:txBody>
      </p:sp>
      <p:sp>
        <p:nvSpPr>
          <p:cNvPr id="114" name="Google Shape;114;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15" name="Google Shape;115;p19"/>
          <p:cNvGraphicFramePr/>
          <p:nvPr/>
        </p:nvGraphicFramePr>
        <p:xfrm>
          <a:off x="546500" y="1900875"/>
          <a:ext cx="3000000" cy="3000000"/>
        </p:xfrm>
        <a:graphic>
          <a:graphicData uri="http://schemas.openxmlformats.org/drawingml/2006/table">
            <a:tbl>
              <a:tblPr>
                <a:noFill/>
                <a:tableStyleId>{1B5B0C71-8B88-405E-84E7-57410AD64938}</a:tableStyleId>
              </a:tblPr>
              <a:tblGrid>
                <a:gridCol w="3459550"/>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Name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Palisade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Sperm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Red blood cell</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16" name="Google Shape;116;p19"/>
          <p:cNvGraphicFramePr/>
          <p:nvPr/>
        </p:nvGraphicFramePr>
        <p:xfrm>
          <a:off x="5179738" y="1900863"/>
          <a:ext cx="3000000" cy="3000000"/>
        </p:xfrm>
        <a:graphic>
          <a:graphicData uri="http://schemas.openxmlformats.org/drawingml/2006/table">
            <a:tbl>
              <a:tblPr>
                <a:noFill/>
                <a:tableStyleId>{1B5B0C71-8B88-405E-84E7-57410AD64938}</a:tableStyleId>
              </a:tblPr>
              <a:tblGrid>
                <a:gridCol w="498187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Job of cell</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Carry oxygen</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Fertilise the egg</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photosynthesis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17" name="Google Shape;117;p19"/>
          <p:cNvGraphicFramePr/>
          <p:nvPr/>
        </p:nvGraphicFramePr>
        <p:xfrm>
          <a:off x="11335325" y="1900875"/>
          <a:ext cx="3000000" cy="3000000"/>
        </p:xfrm>
        <a:graphic>
          <a:graphicData uri="http://schemas.openxmlformats.org/drawingml/2006/table">
            <a:tbl>
              <a:tblPr>
                <a:noFill/>
                <a:tableStyleId>{1B5B0C71-8B88-405E-84E7-57410AD64938}</a:tableStyleId>
              </a:tblPr>
              <a:tblGrid>
                <a:gridCol w="635252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Adaptations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Lots of chloroplasts, transparent</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Tail, lots of mitochondria, enzymes in the head, streamlined</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Large surface area, no nucleus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cxnSp>
        <p:nvCxnSpPr>
          <p:cNvPr id="118" name="Google Shape;118;p19"/>
          <p:cNvCxnSpPr/>
          <p:nvPr/>
        </p:nvCxnSpPr>
        <p:spPr>
          <a:xfrm>
            <a:off x="4054000" y="2913800"/>
            <a:ext cx="1089600" cy="1342800"/>
          </a:xfrm>
          <a:prstGeom prst="straightConnector1">
            <a:avLst/>
          </a:prstGeom>
          <a:noFill/>
          <a:ln cap="flat" cmpd="sng" w="38100">
            <a:solidFill>
              <a:schemeClr val="dk2"/>
            </a:solidFill>
            <a:prstDash val="solid"/>
            <a:round/>
            <a:headEnd len="med" w="med" type="none"/>
            <a:tailEnd len="med" w="med" type="none"/>
          </a:ln>
        </p:spPr>
      </p:cxnSp>
      <p:cxnSp>
        <p:nvCxnSpPr>
          <p:cNvPr id="119" name="Google Shape;119;p19"/>
          <p:cNvCxnSpPr/>
          <p:nvPr/>
        </p:nvCxnSpPr>
        <p:spPr>
          <a:xfrm flipH="1" rot="10800000">
            <a:off x="10175500" y="2815775"/>
            <a:ext cx="1170900" cy="1393800"/>
          </a:xfrm>
          <a:prstGeom prst="straightConnector1">
            <a:avLst/>
          </a:prstGeom>
          <a:noFill/>
          <a:ln cap="flat" cmpd="sng" w="38100">
            <a:solidFill>
              <a:schemeClr val="dk2"/>
            </a:solidFill>
            <a:prstDash val="solid"/>
            <a:round/>
            <a:headEnd len="med" w="med" type="none"/>
            <a:tailEnd len="med" w="med" type="none"/>
          </a:ln>
        </p:spPr>
      </p:cxnSp>
      <p:cxnSp>
        <p:nvCxnSpPr>
          <p:cNvPr id="120" name="Google Shape;120;p19"/>
          <p:cNvCxnSpPr/>
          <p:nvPr/>
        </p:nvCxnSpPr>
        <p:spPr>
          <a:xfrm>
            <a:off x="4014450" y="3596275"/>
            <a:ext cx="1170900" cy="0"/>
          </a:xfrm>
          <a:prstGeom prst="straightConnector1">
            <a:avLst/>
          </a:prstGeom>
          <a:noFill/>
          <a:ln cap="flat" cmpd="sng" w="38100">
            <a:solidFill>
              <a:schemeClr val="dk2"/>
            </a:solidFill>
            <a:prstDash val="solid"/>
            <a:round/>
            <a:headEnd len="med" w="med" type="none"/>
            <a:tailEnd len="med" w="med" type="none"/>
          </a:ln>
        </p:spPr>
      </p:cxnSp>
      <p:cxnSp>
        <p:nvCxnSpPr>
          <p:cNvPr id="121" name="Google Shape;121;p19"/>
          <p:cNvCxnSpPr/>
          <p:nvPr/>
        </p:nvCxnSpPr>
        <p:spPr>
          <a:xfrm>
            <a:off x="10147600" y="3456875"/>
            <a:ext cx="1198800" cy="641100"/>
          </a:xfrm>
          <a:prstGeom prst="straightConnector1">
            <a:avLst/>
          </a:prstGeom>
          <a:noFill/>
          <a:ln cap="flat" cmpd="sng" w="38100">
            <a:solidFill>
              <a:schemeClr val="dk2"/>
            </a:solidFill>
            <a:prstDash val="solid"/>
            <a:round/>
            <a:headEnd len="med" w="med" type="none"/>
            <a:tailEnd len="med" w="med" type="none"/>
          </a:ln>
        </p:spPr>
      </p:cxnSp>
      <p:cxnSp>
        <p:nvCxnSpPr>
          <p:cNvPr id="122" name="Google Shape;122;p19"/>
          <p:cNvCxnSpPr/>
          <p:nvPr/>
        </p:nvCxnSpPr>
        <p:spPr>
          <a:xfrm flipH="1" rot="10800000">
            <a:off x="4014450" y="2871550"/>
            <a:ext cx="1143000" cy="1393800"/>
          </a:xfrm>
          <a:prstGeom prst="straightConnector1">
            <a:avLst/>
          </a:prstGeom>
          <a:noFill/>
          <a:ln cap="flat" cmpd="sng" w="38100">
            <a:solidFill>
              <a:schemeClr val="dk2"/>
            </a:solidFill>
            <a:prstDash val="solid"/>
            <a:round/>
            <a:headEnd len="med" w="med" type="none"/>
            <a:tailEnd len="med" w="med" type="none"/>
          </a:ln>
        </p:spPr>
      </p:cxnSp>
      <p:cxnSp>
        <p:nvCxnSpPr>
          <p:cNvPr id="123" name="Google Shape;123;p19"/>
          <p:cNvCxnSpPr/>
          <p:nvPr/>
        </p:nvCxnSpPr>
        <p:spPr>
          <a:xfrm>
            <a:off x="10147600" y="2843550"/>
            <a:ext cx="1198800" cy="23139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9" name="Google Shape;129;p20"/>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Match up task</a:t>
            </a:r>
            <a:endParaRPr>
              <a:solidFill>
                <a:schemeClr val="dk2"/>
              </a:solidFill>
            </a:endParaRPr>
          </a:p>
        </p:txBody>
      </p:sp>
      <p:sp>
        <p:nvSpPr>
          <p:cNvPr id="130" name="Google Shape;130;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31" name="Google Shape;131;p20"/>
          <p:cNvGraphicFramePr/>
          <p:nvPr/>
        </p:nvGraphicFramePr>
        <p:xfrm>
          <a:off x="546500" y="1900875"/>
          <a:ext cx="3000000" cy="3000000"/>
        </p:xfrm>
        <a:graphic>
          <a:graphicData uri="http://schemas.openxmlformats.org/drawingml/2006/table">
            <a:tbl>
              <a:tblPr>
                <a:noFill/>
                <a:tableStyleId>{1B5B0C71-8B88-405E-84E7-57410AD64938}</a:tableStyleId>
              </a:tblPr>
              <a:tblGrid>
                <a:gridCol w="3459550"/>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Name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Root hair cell</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Ciliated epithelial cell</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Nerve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White blood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32" name="Google Shape;132;p20"/>
          <p:cNvGraphicFramePr/>
          <p:nvPr/>
        </p:nvGraphicFramePr>
        <p:xfrm>
          <a:off x="5179738" y="1900863"/>
          <a:ext cx="3000000" cy="3000000"/>
        </p:xfrm>
        <a:graphic>
          <a:graphicData uri="http://schemas.openxmlformats.org/drawingml/2006/table">
            <a:tbl>
              <a:tblPr>
                <a:noFill/>
                <a:tableStyleId>{1B5B0C71-8B88-405E-84E7-57410AD64938}</a:tableStyleId>
              </a:tblPr>
              <a:tblGrid>
                <a:gridCol w="498187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Job of cell</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Fight pathogen</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Sweep dust and bacteria out of airways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Carries electrical impulses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Absorb water and mineral ions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33" name="Google Shape;133;p20"/>
          <p:cNvGraphicFramePr/>
          <p:nvPr/>
        </p:nvGraphicFramePr>
        <p:xfrm>
          <a:off x="11335325" y="1900875"/>
          <a:ext cx="3000000" cy="3000000"/>
        </p:xfrm>
        <a:graphic>
          <a:graphicData uri="http://schemas.openxmlformats.org/drawingml/2006/table">
            <a:tbl>
              <a:tblPr>
                <a:noFill/>
                <a:tableStyleId>{1B5B0C71-8B88-405E-84E7-57410AD64938}</a:tableStyleId>
              </a:tblPr>
              <a:tblGrid>
                <a:gridCol w="635252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Adaptations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Flexible shape, lots of ribosomes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Elongated for large surface area</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Lots of cilia (hairs)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Long thin axon, dendrites, fatty sheath</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39" name="Google Shape;139;p21"/>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Match up task</a:t>
            </a:r>
            <a:endParaRPr>
              <a:solidFill>
                <a:schemeClr val="dk2"/>
              </a:solidFill>
            </a:endParaRPr>
          </a:p>
        </p:txBody>
      </p:sp>
      <p:sp>
        <p:nvSpPr>
          <p:cNvPr id="140" name="Google Shape;140;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41" name="Google Shape;141;p21"/>
          <p:cNvGraphicFramePr/>
          <p:nvPr/>
        </p:nvGraphicFramePr>
        <p:xfrm>
          <a:off x="546500" y="1900875"/>
          <a:ext cx="3000000" cy="3000000"/>
        </p:xfrm>
        <a:graphic>
          <a:graphicData uri="http://schemas.openxmlformats.org/drawingml/2006/table">
            <a:tbl>
              <a:tblPr>
                <a:noFill/>
                <a:tableStyleId>{1B5B0C71-8B88-405E-84E7-57410AD64938}</a:tableStyleId>
              </a:tblPr>
              <a:tblGrid>
                <a:gridCol w="3459550"/>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Name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Root hair cell</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Ciliated epithelial cell</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Nerve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White blood cell </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42" name="Google Shape;142;p21"/>
          <p:cNvGraphicFramePr/>
          <p:nvPr/>
        </p:nvGraphicFramePr>
        <p:xfrm>
          <a:off x="5179738" y="1900863"/>
          <a:ext cx="3000000" cy="3000000"/>
        </p:xfrm>
        <a:graphic>
          <a:graphicData uri="http://schemas.openxmlformats.org/drawingml/2006/table">
            <a:tbl>
              <a:tblPr>
                <a:noFill/>
                <a:tableStyleId>{1B5B0C71-8B88-405E-84E7-57410AD64938}</a:tableStyleId>
              </a:tblPr>
              <a:tblGrid>
                <a:gridCol w="498187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Job of cell</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Fight pathogen</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Sweep dust and bacteria out of airways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Carries electrical impulses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Absorb water and mineral ions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graphicFrame>
        <p:nvGraphicFramePr>
          <p:cNvPr id="143" name="Google Shape;143;p21"/>
          <p:cNvGraphicFramePr/>
          <p:nvPr/>
        </p:nvGraphicFramePr>
        <p:xfrm>
          <a:off x="11335325" y="1900875"/>
          <a:ext cx="3000000" cy="3000000"/>
        </p:xfrm>
        <a:graphic>
          <a:graphicData uri="http://schemas.openxmlformats.org/drawingml/2006/table">
            <a:tbl>
              <a:tblPr>
                <a:noFill/>
                <a:tableStyleId>{1B5B0C71-8B88-405E-84E7-57410AD64938}</a:tableStyleId>
              </a:tblPr>
              <a:tblGrid>
                <a:gridCol w="6352525"/>
              </a:tblGrid>
              <a:tr h="381000">
                <a:tc>
                  <a:txBody>
                    <a:bodyPr/>
                    <a:lstStyle/>
                    <a:p>
                      <a:pPr indent="0" lvl="0" marL="0" rtl="0" algn="ctr">
                        <a:spcBef>
                          <a:spcPts val="0"/>
                        </a:spcBef>
                        <a:spcAft>
                          <a:spcPts val="0"/>
                        </a:spcAft>
                        <a:buNone/>
                      </a:pPr>
                      <a:r>
                        <a:rPr b="1" lang="en-GB" sz="3000">
                          <a:latin typeface="Montserrat"/>
                          <a:ea typeface="Montserrat"/>
                          <a:cs typeface="Montserrat"/>
                          <a:sym typeface="Montserrat"/>
                        </a:rPr>
                        <a:t>Adaptations of cell </a:t>
                      </a:r>
                      <a:endParaRPr b="1"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chemeClr val="lt2"/>
                    </a:solidFill>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Flexible shape, lots of ribosomes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Elongated for large surface area</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Lots of cilia (hairs)</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670525">
                <a:tc>
                  <a:txBody>
                    <a:bodyPr/>
                    <a:lstStyle/>
                    <a:p>
                      <a:pPr indent="0" lvl="0" marL="0" rtl="0" algn="l">
                        <a:spcBef>
                          <a:spcPts val="0"/>
                        </a:spcBef>
                        <a:spcAft>
                          <a:spcPts val="0"/>
                        </a:spcAft>
                        <a:buNone/>
                      </a:pPr>
                      <a:r>
                        <a:rPr lang="en-GB" sz="3000">
                          <a:latin typeface="Montserrat"/>
                          <a:ea typeface="Montserrat"/>
                          <a:cs typeface="Montserrat"/>
                          <a:sym typeface="Montserrat"/>
                        </a:rPr>
                        <a:t>Long thin axon, dendrites, fatty sheath</a:t>
                      </a:r>
                      <a:endParaRPr sz="3000">
                        <a:latin typeface="Montserrat"/>
                        <a:ea typeface="Montserrat"/>
                        <a:cs typeface="Montserrat"/>
                        <a:sym typeface="Montserrat"/>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cxnSp>
        <p:nvCxnSpPr>
          <p:cNvPr id="144" name="Google Shape;144;p21"/>
          <p:cNvCxnSpPr/>
          <p:nvPr/>
        </p:nvCxnSpPr>
        <p:spPr>
          <a:xfrm>
            <a:off x="4042325" y="2871450"/>
            <a:ext cx="1115100" cy="3150300"/>
          </a:xfrm>
          <a:prstGeom prst="straightConnector1">
            <a:avLst/>
          </a:prstGeom>
          <a:noFill/>
          <a:ln cap="flat" cmpd="sng" w="38100">
            <a:solidFill>
              <a:schemeClr val="dk2"/>
            </a:solidFill>
            <a:prstDash val="solid"/>
            <a:round/>
            <a:headEnd len="med" w="med" type="none"/>
            <a:tailEnd len="med" w="med" type="none"/>
          </a:ln>
        </p:spPr>
      </p:cxnSp>
      <p:cxnSp>
        <p:nvCxnSpPr>
          <p:cNvPr id="145" name="Google Shape;145;p21"/>
          <p:cNvCxnSpPr/>
          <p:nvPr/>
        </p:nvCxnSpPr>
        <p:spPr>
          <a:xfrm flipH="1" rot="10800000">
            <a:off x="10203375" y="3484725"/>
            <a:ext cx="1143000" cy="2313900"/>
          </a:xfrm>
          <a:prstGeom prst="straightConnector1">
            <a:avLst/>
          </a:prstGeom>
          <a:noFill/>
          <a:ln cap="flat" cmpd="sng" w="38100">
            <a:solidFill>
              <a:schemeClr val="dk2"/>
            </a:solidFill>
            <a:prstDash val="solid"/>
            <a:round/>
            <a:headEnd len="med" w="med" type="none"/>
            <a:tailEnd len="med" w="med" type="none"/>
          </a:ln>
        </p:spPr>
      </p:cxnSp>
      <p:cxnSp>
        <p:nvCxnSpPr>
          <p:cNvPr id="146" name="Google Shape;146;p21"/>
          <p:cNvCxnSpPr/>
          <p:nvPr/>
        </p:nvCxnSpPr>
        <p:spPr>
          <a:xfrm>
            <a:off x="3986550" y="3819300"/>
            <a:ext cx="1198800" cy="0"/>
          </a:xfrm>
          <a:prstGeom prst="straightConnector1">
            <a:avLst/>
          </a:prstGeom>
          <a:noFill/>
          <a:ln cap="flat" cmpd="sng" w="38100">
            <a:solidFill>
              <a:schemeClr val="dk2"/>
            </a:solidFill>
            <a:prstDash val="solid"/>
            <a:round/>
            <a:headEnd len="med" w="med" type="none"/>
            <a:tailEnd len="med" w="med" type="none"/>
          </a:ln>
        </p:spPr>
      </p:cxnSp>
      <p:cxnSp>
        <p:nvCxnSpPr>
          <p:cNvPr id="147" name="Google Shape;147;p21"/>
          <p:cNvCxnSpPr/>
          <p:nvPr/>
        </p:nvCxnSpPr>
        <p:spPr>
          <a:xfrm>
            <a:off x="10147600" y="3763525"/>
            <a:ext cx="1198800" cy="446100"/>
          </a:xfrm>
          <a:prstGeom prst="straightConnector1">
            <a:avLst/>
          </a:prstGeom>
          <a:noFill/>
          <a:ln cap="flat" cmpd="sng" w="38100">
            <a:solidFill>
              <a:schemeClr val="dk2"/>
            </a:solidFill>
            <a:prstDash val="solid"/>
            <a:round/>
            <a:headEnd len="med" w="med" type="none"/>
            <a:tailEnd len="med" w="med" type="none"/>
          </a:ln>
        </p:spPr>
      </p:cxnSp>
      <p:cxnSp>
        <p:nvCxnSpPr>
          <p:cNvPr id="148" name="Google Shape;148;p21"/>
          <p:cNvCxnSpPr/>
          <p:nvPr/>
        </p:nvCxnSpPr>
        <p:spPr>
          <a:xfrm>
            <a:off x="4042325" y="4655625"/>
            <a:ext cx="1143000" cy="139500"/>
          </a:xfrm>
          <a:prstGeom prst="straightConnector1">
            <a:avLst/>
          </a:prstGeom>
          <a:noFill/>
          <a:ln cap="flat" cmpd="sng" w="38100">
            <a:solidFill>
              <a:schemeClr val="dk2"/>
            </a:solidFill>
            <a:prstDash val="solid"/>
            <a:round/>
            <a:headEnd len="med" w="med" type="none"/>
            <a:tailEnd len="med" w="med" type="none"/>
          </a:ln>
        </p:spPr>
      </p:cxnSp>
      <p:cxnSp>
        <p:nvCxnSpPr>
          <p:cNvPr id="149" name="Google Shape;149;p21"/>
          <p:cNvCxnSpPr/>
          <p:nvPr/>
        </p:nvCxnSpPr>
        <p:spPr>
          <a:xfrm>
            <a:off x="10175500" y="4850775"/>
            <a:ext cx="1170900" cy="278700"/>
          </a:xfrm>
          <a:prstGeom prst="straightConnector1">
            <a:avLst/>
          </a:prstGeom>
          <a:noFill/>
          <a:ln cap="flat" cmpd="sng" w="38100">
            <a:solidFill>
              <a:schemeClr val="dk2"/>
            </a:solidFill>
            <a:prstDash val="solid"/>
            <a:round/>
            <a:headEnd len="med" w="med" type="none"/>
            <a:tailEnd len="med" w="med" type="none"/>
          </a:ln>
        </p:spPr>
      </p:cxnSp>
      <p:cxnSp>
        <p:nvCxnSpPr>
          <p:cNvPr id="150" name="Google Shape;150;p21"/>
          <p:cNvCxnSpPr/>
          <p:nvPr/>
        </p:nvCxnSpPr>
        <p:spPr>
          <a:xfrm flipH="1" rot="10800000">
            <a:off x="4042325" y="2871350"/>
            <a:ext cx="1170900" cy="2397600"/>
          </a:xfrm>
          <a:prstGeom prst="straightConnector1">
            <a:avLst/>
          </a:prstGeom>
          <a:noFill/>
          <a:ln cap="flat" cmpd="sng" w="38100">
            <a:solidFill>
              <a:schemeClr val="dk2"/>
            </a:solidFill>
            <a:prstDash val="solid"/>
            <a:round/>
            <a:headEnd len="med" w="med" type="none"/>
            <a:tailEnd len="med" w="med" type="none"/>
          </a:ln>
        </p:spPr>
      </p:cxnSp>
      <p:cxnSp>
        <p:nvCxnSpPr>
          <p:cNvPr id="151" name="Google Shape;151;p21"/>
          <p:cNvCxnSpPr/>
          <p:nvPr/>
        </p:nvCxnSpPr>
        <p:spPr>
          <a:xfrm>
            <a:off x="10175500" y="2815675"/>
            <a:ext cx="1143000" cy="279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Answer the following questions:</a:t>
            </a:r>
            <a:endParaRPr/>
          </a:p>
        </p:txBody>
      </p:sp>
      <p:sp>
        <p:nvSpPr>
          <p:cNvPr id="157" name="Google Shape;157;p22"/>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450850" lvl="0" marL="457200" rtl="0" algn="l">
              <a:lnSpc>
                <a:spcPct val="100000"/>
              </a:lnSpc>
              <a:spcBef>
                <a:spcPts val="0"/>
              </a:spcBef>
              <a:spcAft>
                <a:spcPts val="0"/>
              </a:spcAft>
              <a:buClr>
                <a:schemeClr val="dk2"/>
              </a:buClr>
              <a:buSzPts val="3500"/>
              <a:buFont typeface="Montserrat"/>
              <a:buAutoNum type="arabicPeriod"/>
            </a:pPr>
            <a:r>
              <a:rPr b="1" lang="en-GB" sz="3500"/>
              <a:t>Why are nerve cells so long? </a:t>
            </a:r>
            <a:endParaRPr b="1" sz="3500"/>
          </a:p>
          <a:p>
            <a:pPr indent="-450850" lvl="0" marL="457200" rtl="0" algn="l">
              <a:lnSpc>
                <a:spcPct val="100000"/>
              </a:lnSpc>
              <a:spcBef>
                <a:spcPts val="0"/>
              </a:spcBef>
              <a:spcAft>
                <a:spcPts val="0"/>
              </a:spcAft>
              <a:buClr>
                <a:schemeClr val="dk2"/>
              </a:buClr>
              <a:buSzPts val="3500"/>
              <a:buFont typeface="Montserrat"/>
              <a:buAutoNum type="arabicPeriod"/>
            </a:pPr>
            <a:r>
              <a:rPr b="1" lang="en-GB" sz="3500"/>
              <a:t>What is the palisade cell specialised to do? </a:t>
            </a:r>
            <a:endParaRPr b="1" sz="3500"/>
          </a:p>
          <a:p>
            <a:pPr indent="-450850" lvl="0" marL="457200" rtl="0" algn="l">
              <a:lnSpc>
                <a:spcPct val="100000"/>
              </a:lnSpc>
              <a:spcBef>
                <a:spcPts val="0"/>
              </a:spcBef>
              <a:spcAft>
                <a:spcPts val="0"/>
              </a:spcAft>
              <a:buClr>
                <a:schemeClr val="dk2"/>
              </a:buClr>
              <a:buSzPts val="3500"/>
              <a:buFont typeface="Montserrat"/>
              <a:buAutoNum type="arabicPeriod"/>
            </a:pPr>
            <a:r>
              <a:rPr b="1" lang="en-GB" sz="3500"/>
              <a:t>The hairs on a ciliated cell are known as what? </a:t>
            </a:r>
            <a:endParaRPr b="1" sz="3500"/>
          </a:p>
          <a:p>
            <a:pPr indent="-450850" lvl="0" marL="457200" rtl="0" algn="l">
              <a:lnSpc>
                <a:spcPct val="100000"/>
              </a:lnSpc>
              <a:spcBef>
                <a:spcPts val="0"/>
              </a:spcBef>
              <a:spcAft>
                <a:spcPts val="0"/>
              </a:spcAft>
              <a:buClr>
                <a:schemeClr val="dk2"/>
              </a:buClr>
              <a:buSzPts val="3500"/>
              <a:buFont typeface="Montserrat"/>
              <a:buAutoNum type="arabicPeriod"/>
            </a:pPr>
            <a:r>
              <a:rPr b="1" lang="en-GB" sz="3500"/>
              <a:t>Why do root hair cells not have chloroplasts?</a:t>
            </a:r>
            <a:endParaRPr b="1" sz="3500"/>
          </a:p>
          <a:p>
            <a:pPr indent="-450850" lvl="0" marL="457200" rtl="0" algn="l">
              <a:lnSpc>
                <a:spcPct val="100000"/>
              </a:lnSpc>
              <a:spcBef>
                <a:spcPts val="0"/>
              </a:spcBef>
              <a:spcAft>
                <a:spcPts val="0"/>
              </a:spcAft>
              <a:buClr>
                <a:schemeClr val="dk2"/>
              </a:buClr>
              <a:buSzPts val="3500"/>
              <a:buFont typeface="Montserrat"/>
              <a:buAutoNum type="arabicPeriod"/>
            </a:pPr>
            <a:r>
              <a:rPr b="1" lang="en-GB" sz="3500"/>
              <a:t>Name the cell that contains lots of mitochondria and can contract and relax?  </a:t>
            </a:r>
            <a:endParaRPr b="1" sz="3500"/>
          </a:p>
          <a:p>
            <a:pPr indent="-450850" lvl="0" marL="457200" rtl="0" algn="l">
              <a:lnSpc>
                <a:spcPct val="100000"/>
              </a:lnSpc>
              <a:spcBef>
                <a:spcPts val="0"/>
              </a:spcBef>
              <a:spcAft>
                <a:spcPts val="0"/>
              </a:spcAft>
              <a:buClr>
                <a:schemeClr val="dk2"/>
              </a:buClr>
              <a:buSzPts val="3500"/>
              <a:buFont typeface="Montserrat"/>
              <a:buAutoNum type="arabicPeriod"/>
            </a:pPr>
            <a:r>
              <a:rPr b="1" lang="en-GB" sz="3500"/>
              <a:t>A sperm cell has a long tail. What is another adaptation of a sperm cell? </a:t>
            </a:r>
            <a:endParaRPr b="1" sz="3500"/>
          </a:p>
          <a:p>
            <a:pPr indent="-450850" lvl="0" marL="457200" rtl="0" algn="l">
              <a:lnSpc>
                <a:spcPct val="100000"/>
              </a:lnSpc>
              <a:spcBef>
                <a:spcPts val="0"/>
              </a:spcBef>
              <a:spcAft>
                <a:spcPts val="0"/>
              </a:spcAft>
              <a:buClr>
                <a:schemeClr val="dk2"/>
              </a:buClr>
              <a:buSzPts val="3500"/>
              <a:buFont typeface="Montserrat"/>
              <a:buAutoNum type="arabicPeriod"/>
            </a:pPr>
            <a:r>
              <a:rPr b="1" lang="en-GB" sz="3500"/>
              <a:t>How are red blood cells different to white blood cells?</a:t>
            </a:r>
            <a:endParaRPr/>
          </a:p>
        </p:txBody>
      </p:sp>
      <p:sp>
        <p:nvSpPr>
          <p:cNvPr id="158" name="Google Shape;158;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715250" y="3547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Mark your answers</a:t>
            </a:r>
            <a:endParaRPr/>
          </a:p>
        </p:txBody>
      </p:sp>
      <p:sp>
        <p:nvSpPr>
          <p:cNvPr id="164" name="Google Shape;164;p23"/>
          <p:cNvSpPr txBox="1"/>
          <p:nvPr>
            <p:ph idx="1" type="body"/>
          </p:nvPr>
        </p:nvSpPr>
        <p:spPr>
          <a:xfrm>
            <a:off x="605250" y="1603700"/>
            <a:ext cx="17077500" cy="6319500"/>
          </a:xfrm>
          <a:prstGeom prst="rect">
            <a:avLst/>
          </a:prstGeom>
        </p:spPr>
        <p:txBody>
          <a:bodyPr anchorCtr="0" anchor="t" bIns="0" lIns="0" spcFirstLastPara="1" rIns="0" wrap="square" tIns="0">
            <a:noAutofit/>
          </a:bodyPr>
          <a:lstStyle/>
          <a:p>
            <a:pPr indent="-419100" lvl="0" marL="457200" rtl="0" algn="l">
              <a:lnSpc>
                <a:spcPct val="100000"/>
              </a:lnSpc>
              <a:spcBef>
                <a:spcPts val="0"/>
              </a:spcBef>
              <a:spcAft>
                <a:spcPts val="0"/>
              </a:spcAft>
              <a:buClr>
                <a:schemeClr val="dk2"/>
              </a:buClr>
              <a:buSzPts val="3000"/>
              <a:buFont typeface="Montserrat"/>
              <a:buAutoNum type="arabicPeriod"/>
            </a:pPr>
            <a:r>
              <a:rPr lang="en-GB" sz="3000"/>
              <a:t>Why are nerve cells so long? </a:t>
            </a:r>
            <a:endParaRPr sz="3000"/>
          </a:p>
          <a:p>
            <a:pPr indent="0" lvl="0" marL="457200" rtl="0" algn="l">
              <a:lnSpc>
                <a:spcPct val="100000"/>
              </a:lnSpc>
              <a:spcBef>
                <a:spcPts val="0"/>
              </a:spcBef>
              <a:spcAft>
                <a:spcPts val="0"/>
              </a:spcAft>
              <a:buNone/>
            </a:pPr>
            <a:r>
              <a:rPr b="1" lang="en-GB" sz="3000"/>
              <a:t>To send fast impulses around the body</a:t>
            </a:r>
            <a:endParaRPr b="1" sz="3000"/>
          </a:p>
          <a:p>
            <a:pPr indent="-419100" lvl="0" marL="457200" rtl="0" algn="l">
              <a:lnSpc>
                <a:spcPct val="100000"/>
              </a:lnSpc>
              <a:spcBef>
                <a:spcPts val="0"/>
              </a:spcBef>
              <a:spcAft>
                <a:spcPts val="0"/>
              </a:spcAft>
              <a:buClr>
                <a:schemeClr val="dk2"/>
              </a:buClr>
              <a:buSzPts val="3000"/>
              <a:buFont typeface="Montserrat"/>
              <a:buAutoNum type="arabicPeriod"/>
            </a:pPr>
            <a:r>
              <a:rPr lang="en-GB" sz="3000"/>
              <a:t>What is the palisade cell specialised to do? </a:t>
            </a:r>
            <a:endParaRPr sz="3000"/>
          </a:p>
          <a:p>
            <a:pPr indent="0" lvl="0" marL="457200" rtl="0" algn="l">
              <a:lnSpc>
                <a:spcPct val="100000"/>
              </a:lnSpc>
              <a:spcBef>
                <a:spcPts val="0"/>
              </a:spcBef>
              <a:spcAft>
                <a:spcPts val="0"/>
              </a:spcAft>
              <a:buNone/>
            </a:pPr>
            <a:r>
              <a:rPr b="1" lang="en-GB" sz="3000"/>
              <a:t>Photosynthesis</a:t>
            </a:r>
            <a:endParaRPr b="1" sz="3000"/>
          </a:p>
          <a:p>
            <a:pPr indent="-419100" lvl="0" marL="457200" rtl="0" algn="l">
              <a:lnSpc>
                <a:spcPct val="100000"/>
              </a:lnSpc>
              <a:spcBef>
                <a:spcPts val="0"/>
              </a:spcBef>
              <a:spcAft>
                <a:spcPts val="0"/>
              </a:spcAft>
              <a:buClr>
                <a:schemeClr val="dk2"/>
              </a:buClr>
              <a:buSzPts val="3000"/>
              <a:buFont typeface="Montserrat"/>
              <a:buAutoNum type="arabicPeriod"/>
            </a:pPr>
            <a:r>
              <a:rPr lang="en-GB" sz="3000"/>
              <a:t>The hairs on a ciliated cell are known as what? </a:t>
            </a:r>
            <a:endParaRPr sz="3000"/>
          </a:p>
          <a:p>
            <a:pPr indent="0" lvl="0" marL="457200" rtl="0" algn="l">
              <a:lnSpc>
                <a:spcPct val="100000"/>
              </a:lnSpc>
              <a:spcBef>
                <a:spcPts val="0"/>
              </a:spcBef>
              <a:spcAft>
                <a:spcPts val="0"/>
              </a:spcAft>
              <a:buNone/>
            </a:pPr>
            <a:r>
              <a:rPr b="1" lang="en-GB" sz="3000"/>
              <a:t>cilia</a:t>
            </a:r>
            <a:endParaRPr b="1" sz="3000"/>
          </a:p>
          <a:p>
            <a:pPr indent="-419100" lvl="0" marL="457200" rtl="0" algn="l">
              <a:lnSpc>
                <a:spcPct val="100000"/>
              </a:lnSpc>
              <a:spcBef>
                <a:spcPts val="0"/>
              </a:spcBef>
              <a:spcAft>
                <a:spcPts val="0"/>
              </a:spcAft>
              <a:buClr>
                <a:schemeClr val="dk2"/>
              </a:buClr>
              <a:buSzPts val="3000"/>
              <a:buFont typeface="Montserrat"/>
              <a:buAutoNum type="arabicPeriod"/>
            </a:pPr>
            <a:r>
              <a:rPr lang="en-GB" sz="3000"/>
              <a:t>Why do root hair cells not have chloroplasts?</a:t>
            </a:r>
            <a:endParaRPr sz="3000"/>
          </a:p>
          <a:p>
            <a:pPr indent="0" lvl="0" marL="457200" rtl="0" algn="l">
              <a:lnSpc>
                <a:spcPct val="100000"/>
              </a:lnSpc>
              <a:spcBef>
                <a:spcPts val="0"/>
              </a:spcBef>
              <a:spcAft>
                <a:spcPts val="0"/>
              </a:spcAft>
              <a:buNone/>
            </a:pPr>
            <a:r>
              <a:rPr b="1" lang="en-GB" sz="3000"/>
              <a:t>Roots are underground, so no sunlight, therefore no photosynthesis</a:t>
            </a:r>
            <a:endParaRPr b="1" sz="3000"/>
          </a:p>
          <a:p>
            <a:pPr indent="-419100" lvl="0" marL="457200" rtl="0" algn="l">
              <a:lnSpc>
                <a:spcPct val="100000"/>
              </a:lnSpc>
              <a:spcBef>
                <a:spcPts val="0"/>
              </a:spcBef>
              <a:spcAft>
                <a:spcPts val="0"/>
              </a:spcAft>
              <a:buClr>
                <a:schemeClr val="dk2"/>
              </a:buClr>
              <a:buSzPts val="3000"/>
              <a:buFont typeface="Montserrat"/>
              <a:buAutoNum type="arabicPeriod"/>
            </a:pPr>
            <a:r>
              <a:rPr lang="en-GB" sz="3000"/>
              <a:t>Name the cell that contains lots of mitochondria and can contract and relax?  </a:t>
            </a:r>
            <a:endParaRPr sz="3000"/>
          </a:p>
          <a:p>
            <a:pPr indent="0" lvl="0" marL="457200" rtl="0" algn="l">
              <a:lnSpc>
                <a:spcPct val="100000"/>
              </a:lnSpc>
              <a:spcBef>
                <a:spcPts val="0"/>
              </a:spcBef>
              <a:spcAft>
                <a:spcPts val="0"/>
              </a:spcAft>
              <a:buNone/>
            </a:pPr>
            <a:r>
              <a:rPr b="1" lang="en-GB" sz="3000"/>
              <a:t>Muscle cell </a:t>
            </a:r>
            <a:endParaRPr b="1" sz="3000"/>
          </a:p>
          <a:p>
            <a:pPr indent="-419100" lvl="0" marL="457200" rtl="0" algn="l">
              <a:lnSpc>
                <a:spcPct val="100000"/>
              </a:lnSpc>
              <a:spcBef>
                <a:spcPts val="0"/>
              </a:spcBef>
              <a:spcAft>
                <a:spcPts val="0"/>
              </a:spcAft>
              <a:buClr>
                <a:schemeClr val="dk2"/>
              </a:buClr>
              <a:buSzPts val="3000"/>
              <a:buFont typeface="Montserrat"/>
              <a:buAutoNum type="arabicPeriod"/>
            </a:pPr>
            <a:r>
              <a:rPr lang="en-GB" sz="3000"/>
              <a:t>A sperm cell has a long tail. What is another adaptation of a sperm cell? </a:t>
            </a:r>
            <a:endParaRPr sz="3000"/>
          </a:p>
          <a:p>
            <a:pPr indent="0" lvl="0" marL="457200" rtl="0" algn="l">
              <a:lnSpc>
                <a:spcPct val="100000"/>
              </a:lnSpc>
              <a:spcBef>
                <a:spcPts val="0"/>
              </a:spcBef>
              <a:spcAft>
                <a:spcPts val="0"/>
              </a:spcAft>
              <a:buNone/>
            </a:pPr>
            <a:r>
              <a:rPr b="1" lang="en-GB" sz="3000"/>
              <a:t>Lots of mitochondria, enzymes in the head to enter the egg, streamlined</a:t>
            </a:r>
            <a:endParaRPr b="1" sz="3000"/>
          </a:p>
          <a:p>
            <a:pPr indent="-419100" lvl="0" marL="457200" rtl="0" algn="l">
              <a:lnSpc>
                <a:spcPct val="100000"/>
              </a:lnSpc>
              <a:spcBef>
                <a:spcPts val="0"/>
              </a:spcBef>
              <a:spcAft>
                <a:spcPts val="0"/>
              </a:spcAft>
              <a:buClr>
                <a:schemeClr val="dk2"/>
              </a:buClr>
              <a:buSzPts val="3000"/>
              <a:buFont typeface="Montserrat"/>
              <a:buAutoNum type="arabicPeriod"/>
            </a:pPr>
            <a:r>
              <a:rPr lang="en-GB" sz="3000"/>
              <a:t>How are red blood cells different to white blood cells? </a:t>
            </a:r>
            <a:endParaRPr sz="3000"/>
          </a:p>
          <a:p>
            <a:pPr indent="0" lvl="0" marL="457200" rtl="0" algn="l">
              <a:lnSpc>
                <a:spcPct val="100000"/>
              </a:lnSpc>
              <a:spcBef>
                <a:spcPts val="0"/>
              </a:spcBef>
              <a:spcAft>
                <a:spcPts val="0"/>
              </a:spcAft>
              <a:buNone/>
            </a:pPr>
            <a:r>
              <a:rPr b="1" lang="en-GB" sz="3000"/>
              <a:t>Red blood cells carry oxygen around the body. They have no nucleus and a large surface area. A white blood cell has a flexible shape to engulf pathogens and lots of ribosomes</a:t>
            </a:r>
            <a:endParaRPr sz="3000"/>
          </a:p>
        </p:txBody>
      </p:sp>
      <p:sp>
        <p:nvSpPr>
          <p:cNvPr id="165" name="Google Shape;165;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9" name="Shape 169"/>
        <p:cNvGrpSpPr/>
        <p:nvPr/>
      </p:nvGrpSpPr>
      <p:grpSpPr>
        <a:xfrm>
          <a:off x="0" y="0"/>
          <a:ext cx="0" cy="0"/>
          <a:chOff x="0" y="0"/>
          <a:chExt cx="0" cy="0"/>
        </a:xfrm>
      </p:grpSpPr>
      <p:sp>
        <p:nvSpPr>
          <p:cNvPr id="170" name="Google Shape;170;p2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71" name="Google Shape;171;p24"/>
          <p:cNvSpPr/>
          <p:nvPr/>
        </p:nvSpPr>
        <p:spPr>
          <a:xfrm>
            <a:off x="418175" y="585450"/>
            <a:ext cx="17367900" cy="8253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500">
                <a:solidFill>
                  <a:schemeClr val="dk2"/>
                </a:solidFill>
                <a:latin typeface="Montserrat"/>
                <a:ea typeface="Montserrat"/>
                <a:cs typeface="Montserrat"/>
                <a:sym typeface="Montserrat"/>
              </a:rPr>
              <a:t>Describe the adaptations of the following specialised cells. </a:t>
            </a:r>
            <a:endParaRPr b="1" sz="3500">
              <a:solidFill>
                <a:schemeClr val="dk2"/>
              </a:solidFill>
              <a:latin typeface="Montserrat"/>
              <a:ea typeface="Montserrat"/>
              <a:cs typeface="Montserrat"/>
              <a:sym typeface="Montserrat"/>
            </a:endParaRPr>
          </a:p>
          <a:p>
            <a:pPr indent="0" lvl="0" marL="457200" marR="0" rtl="0" algn="l">
              <a:lnSpc>
                <a:spcPct val="100000"/>
              </a:lnSpc>
              <a:spcBef>
                <a:spcPts val="0"/>
              </a:spcBef>
              <a:spcAft>
                <a:spcPts val="0"/>
              </a:spcAft>
              <a:buNone/>
            </a:pPr>
            <a:br>
              <a:rPr b="1" i="0" lang="en-GB" sz="3500" u="none" cap="none" strike="noStrike">
                <a:solidFill>
                  <a:schemeClr val="dk2"/>
                </a:solidFill>
                <a:latin typeface="Montserrat"/>
                <a:ea typeface="Montserrat"/>
                <a:cs typeface="Montserrat"/>
                <a:sym typeface="Montserrat"/>
              </a:rPr>
            </a:br>
            <a:endParaRPr b="0" i="0" sz="3500" u="none" cap="none" strike="noStrike">
              <a:solidFill>
                <a:schemeClr val="dk2"/>
              </a:solidFill>
              <a:latin typeface="Arial"/>
              <a:ea typeface="Arial"/>
              <a:cs typeface="Arial"/>
              <a:sym typeface="Arial"/>
            </a:endParaRPr>
          </a:p>
        </p:txBody>
      </p:sp>
      <p:sp>
        <p:nvSpPr>
          <p:cNvPr id="172" name="Google Shape;172;p24"/>
          <p:cNvSpPr txBox="1"/>
          <p:nvPr/>
        </p:nvSpPr>
        <p:spPr>
          <a:xfrm>
            <a:off x="4265350" y="1867825"/>
            <a:ext cx="11792400" cy="14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The function of the xylem tissue is to transport water and mineral ions from the roots to cells around the plant. Looking at the image, what adaptations can you see that will help the cells to do that?</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Support: think of a hose - what features would make a good hose?  </a:t>
            </a:r>
            <a:endParaRPr sz="3200">
              <a:latin typeface="Montserrat"/>
              <a:ea typeface="Montserrat"/>
              <a:cs typeface="Montserrat"/>
              <a:sym typeface="Montserrat"/>
            </a:endParaRPr>
          </a:p>
        </p:txBody>
      </p:sp>
      <p:pic>
        <p:nvPicPr>
          <p:cNvPr id="173" name="Google Shape;173;p24"/>
          <p:cNvPicPr preferRelativeResize="0"/>
          <p:nvPr/>
        </p:nvPicPr>
        <p:blipFill rotWithShape="1">
          <a:blip r:embed="rId3">
            <a:alphaModFix/>
          </a:blip>
          <a:srcRect b="0" l="0" r="67997" t="0"/>
          <a:stretch/>
        </p:blipFill>
        <p:spPr>
          <a:xfrm>
            <a:off x="993100" y="1651100"/>
            <a:ext cx="2887525" cy="7493049"/>
          </a:xfrm>
          <a:prstGeom prst="rect">
            <a:avLst/>
          </a:prstGeom>
          <a:noFill/>
          <a:ln>
            <a:noFill/>
          </a:ln>
        </p:spPr>
      </p:pic>
      <p:sp>
        <p:nvSpPr>
          <p:cNvPr id="174" name="Google Shape;174;p24"/>
          <p:cNvSpPr txBox="1"/>
          <p:nvPr/>
        </p:nvSpPr>
        <p:spPr>
          <a:xfrm>
            <a:off x="2884475" y="2157575"/>
            <a:ext cx="13101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H₂O</a:t>
            </a:r>
            <a:endParaRPr b="1" sz="3200">
              <a:latin typeface="Montserrat"/>
              <a:ea typeface="Montserrat"/>
              <a:cs typeface="Montserrat"/>
              <a:sym typeface="Montserrat"/>
            </a:endParaRPr>
          </a:p>
        </p:txBody>
      </p:sp>
      <p:sp>
        <p:nvSpPr>
          <p:cNvPr id="175" name="Google Shape;175;p24"/>
          <p:cNvSpPr txBox="1"/>
          <p:nvPr/>
        </p:nvSpPr>
        <p:spPr>
          <a:xfrm>
            <a:off x="1237175" y="1524025"/>
            <a:ext cx="16473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Xylem</a:t>
            </a:r>
            <a:endParaRPr b="1" sz="3200">
              <a:latin typeface="Montserrat"/>
              <a:ea typeface="Montserrat"/>
              <a:cs typeface="Montserrat"/>
              <a:sym typeface="Montserrat"/>
            </a:endParaRPr>
          </a:p>
        </p:txBody>
      </p:sp>
      <p:sp>
        <p:nvSpPr>
          <p:cNvPr id="176" name="Google Shape;176;p24"/>
          <p:cNvSpPr txBox="1"/>
          <p:nvPr/>
        </p:nvSpPr>
        <p:spPr>
          <a:xfrm>
            <a:off x="2851325" y="7642825"/>
            <a:ext cx="13101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H₂O</a:t>
            </a:r>
            <a:endParaRPr b="1" sz="3200">
              <a:latin typeface="Montserrat"/>
              <a:ea typeface="Montserrat"/>
              <a:cs typeface="Montserrat"/>
              <a:sym typeface="Montserrat"/>
            </a:endParaRPr>
          </a:p>
        </p:txBody>
      </p:sp>
      <p:sp>
        <p:nvSpPr>
          <p:cNvPr id="177" name="Google Shape;177;p24"/>
          <p:cNvSpPr/>
          <p:nvPr/>
        </p:nvSpPr>
        <p:spPr>
          <a:xfrm>
            <a:off x="2138975" y="2753775"/>
            <a:ext cx="1800000" cy="432000"/>
          </a:xfrm>
          <a:prstGeom prst="leftArrow">
            <a:avLst>
              <a:gd fmla="val 50000" name="adj1"/>
              <a:gd fmla="val 50000" name="adj2"/>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1986575" y="8115125"/>
            <a:ext cx="1800000" cy="432000"/>
          </a:xfrm>
          <a:prstGeom prst="leftArrow">
            <a:avLst>
              <a:gd fmla="val 50000" name="adj1"/>
              <a:gd fmla="val 50000" name="adj2"/>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rot="5400000">
            <a:off x="-866775" y="5439625"/>
            <a:ext cx="5400000" cy="360000"/>
          </a:xfrm>
          <a:prstGeom prst="leftArrow">
            <a:avLst>
              <a:gd fmla="val 50000" name="adj1"/>
              <a:gd fmla="val 50000" name="adj2"/>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nvSpPr>
        <p:spPr>
          <a:xfrm rot="-5400000">
            <a:off x="-290475" y="5402225"/>
            <a:ext cx="43278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rgbClr val="4D5156"/>
                </a:solidFill>
                <a:highlight>
                  <a:srgbClr val="FFFFFF"/>
                </a:highlight>
                <a:latin typeface="Montserrat"/>
                <a:ea typeface="Montserrat"/>
                <a:cs typeface="Montserrat"/>
                <a:sym typeface="Montserrat"/>
              </a:rPr>
              <a:t>Transport of water</a:t>
            </a:r>
            <a:endParaRPr b="1" sz="32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