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10287000" cx="18288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7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7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3e8af7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c3e8af7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c3e8af783_0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c3e8af783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c3e8af783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c3e8af783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c3e8af783_0_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c3e8af783_0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c3e8af783_0_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c3e8af783_0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c3e8af783_0_5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c3e8af783_0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c3e8af783_0_5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c3e8af783_0_5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c3e8af783_0_5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c3e8af783_0_5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c3e8af783_0_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c3e8af783_0_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c3e8af783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c3e8af783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c3e8af783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c3e8af783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c3e8af783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c3e8af783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c3e8af783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c3e8af783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c3e8af783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c3e8af783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c3e8af783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c3e8af783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c3e8af783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c3e8af783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c3e8af783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c3e8af783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Reactivity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15 - Alloys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Chemistry - Key Stage 3 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Fenner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23"/>
          <p:cNvSpPr txBox="1"/>
          <p:nvPr/>
        </p:nvSpPr>
        <p:spPr>
          <a:xfrm>
            <a:off x="872600" y="654600"/>
            <a:ext cx="994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Independent Practice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1062550" y="4737275"/>
            <a:ext cx="4470300" cy="212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Copper is a very good conductor of electricity and ductile.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6427400" y="4737425"/>
            <a:ext cx="4470300" cy="2123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Aluminium is very malleable.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11792250" y="4737425"/>
            <a:ext cx="4470300" cy="212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Brass is particularly sonorous.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7188900" y="7348150"/>
            <a:ext cx="3262200" cy="1159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Electrical wire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13072475" y="7352400"/>
            <a:ext cx="3262200" cy="1159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Fork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1764200" y="7322100"/>
            <a:ext cx="3262200" cy="1159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Church bell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872600" y="2052675"/>
            <a:ext cx="9578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Match each metal to the object they are best suited to making.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2" name="Google Shape;182;p24"/>
          <p:cNvSpPr txBox="1"/>
          <p:nvPr/>
        </p:nvSpPr>
        <p:spPr>
          <a:xfrm>
            <a:off x="872600" y="654600"/>
            <a:ext cx="994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Independent Practice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1062550" y="4737275"/>
            <a:ext cx="4470300" cy="212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Copper is a very good conductor of electricity and ductile.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6427400" y="4737425"/>
            <a:ext cx="4470300" cy="2123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Aluminium is very malleable.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11792250" y="4737425"/>
            <a:ext cx="4470300" cy="212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Brass is particularly sonorous.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7188900" y="7348150"/>
            <a:ext cx="3262200" cy="1159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Electrical wire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13072475" y="7352400"/>
            <a:ext cx="3262200" cy="11598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Fork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1764200" y="7322100"/>
            <a:ext cx="3262200" cy="1159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Church bell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4" name="Google Shape;194;p25"/>
          <p:cNvSpPr txBox="1"/>
          <p:nvPr/>
        </p:nvSpPr>
        <p:spPr>
          <a:xfrm>
            <a:off x="917950" y="523500"/>
            <a:ext cx="994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How many types of atoms is a pure metal made of?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5"/>
          <p:cNvSpPr txBox="1"/>
          <p:nvPr>
            <p:ph idx="4294967295" type="subTitle"/>
          </p:nvPr>
        </p:nvSpPr>
        <p:spPr>
          <a:xfrm>
            <a:off x="917950" y="25715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1</a:t>
            </a:r>
            <a:endParaRPr sz="3500"/>
          </a:p>
        </p:txBody>
      </p:sp>
      <p:sp>
        <p:nvSpPr>
          <p:cNvPr id="196" name="Google Shape;196;p25"/>
          <p:cNvSpPr txBox="1"/>
          <p:nvPr>
            <p:ph idx="4294967295" type="body"/>
          </p:nvPr>
        </p:nvSpPr>
        <p:spPr>
          <a:xfrm>
            <a:off x="917950" y="38353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1</a:t>
            </a:r>
            <a:endParaRPr sz="3500"/>
          </a:p>
        </p:txBody>
      </p:sp>
      <p:sp>
        <p:nvSpPr>
          <p:cNvPr id="197" name="Google Shape;197;p25"/>
          <p:cNvSpPr txBox="1"/>
          <p:nvPr>
            <p:ph idx="4294967295" type="subTitle"/>
          </p:nvPr>
        </p:nvSpPr>
        <p:spPr>
          <a:xfrm>
            <a:off x="820700" y="54544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2</a:t>
            </a:r>
            <a:endParaRPr sz="3500"/>
          </a:p>
        </p:txBody>
      </p:sp>
      <p:sp>
        <p:nvSpPr>
          <p:cNvPr id="198" name="Google Shape;198;p25"/>
          <p:cNvSpPr txBox="1"/>
          <p:nvPr>
            <p:ph idx="4294967295" type="body"/>
          </p:nvPr>
        </p:nvSpPr>
        <p:spPr>
          <a:xfrm>
            <a:off x="820700" y="67182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At least 2</a:t>
            </a:r>
            <a:endParaRPr sz="3500"/>
          </a:p>
        </p:txBody>
      </p:sp>
      <p:sp>
        <p:nvSpPr>
          <p:cNvPr id="199" name="Google Shape;199;p25"/>
          <p:cNvSpPr/>
          <p:nvPr/>
        </p:nvSpPr>
        <p:spPr>
          <a:xfrm>
            <a:off x="717200" y="2199450"/>
            <a:ext cx="8109000" cy="29343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5" name="Google Shape;205;p26"/>
          <p:cNvSpPr txBox="1"/>
          <p:nvPr/>
        </p:nvSpPr>
        <p:spPr>
          <a:xfrm>
            <a:off x="1217800" y="1501625"/>
            <a:ext cx="994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An alloy is a _____________ of metals. 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26"/>
          <p:cNvSpPr txBox="1"/>
          <p:nvPr/>
        </p:nvSpPr>
        <p:spPr>
          <a:xfrm>
            <a:off x="5187600" y="1367775"/>
            <a:ext cx="994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mixture</a:t>
            </a:r>
            <a:endParaRPr b="1" sz="4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2" name="Google Shape;212;p27"/>
          <p:cNvSpPr txBox="1"/>
          <p:nvPr/>
        </p:nvSpPr>
        <p:spPr>
          <a:xfrm>
            <a:off x="838050" y="1039650"/>
            <a:ext cx="994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Independent Practice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27"/>
          <p:cNvSpPr txBox="1"/>
          <p:nvPr/>
        </p:nvSpPr>
        <p:spPr>
          <a:xfrm>
            <a:off x="1027950" y="2876300"/>
            <a:ext cx="99417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Define the term pure metal.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Give an example of a pure metal.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Define the term alloy.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Give an example of an alloy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9" name="Google Shape;219;p28"/>
          <p:cNvSpPr txBox="1"/>
          <p:nvPr/>
        </p:nvSpPr>
        <p:spPr>
          <a:xfrm>
            <a:off x="838050" y="1039650"/>
            <a:ext cx="994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Independent Practice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28"/>
          <p:cNvSpPr txBox="1"/>
          <p:nvPr/>
        </p:nvSpPr>
        <p:spPr>
          <a:xfrm>
            <a:off x="1027950" y="2755500"/>
            <a:ext cx="9941700" cy="57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A pure metal is a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material made of atoms from just one type of metal.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An example of a pure metal is zinc or copper or iron or sodium etc.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An alloy is </a:t>
            </a:r>
            <a:r>
              <a:rPr lang="en-GB" sz="32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 mixture of elements, including at least one metal.</a:t>
            </a:r>
            <a:r>
              <a:rPr lang="en-GB" sz="44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An example of an alloy is steel made from iron and tungsten.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6" name="Google Shape;226;p29"/>
          <p:cNvSpPr txBox="1"/>
          <p:nvPr/>
        </p:nvSpPr>
        <p:spPr>
          <a:xfrm>
            <a:off x="717250" y="776700"/>
            <a:ext cx="86817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Independent Practice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29"/>
          <p:cNvSpPr txBox="1"/>
          <p:nvPr/>
        </p:nvSpPr>
        <p:spPr>
          <a:xfrm>
            <a:off x="717250" y="2450950"/>
            <a:ext cx="9941700" cy="43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Give 3 ways alloys can be more useful than pure metals.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Draw an atom diagram of the alloy steel which is made of iron and tungsten.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Explain why steel is harder than iron.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3" name="Google Shape;233;p30"/>
          <p:cNvSpPr txBox="1"/>
          <p:nvPr/>
        </p:nvSpPr>
        <p:spPr>
          <a:xfrm>
            <a:off x="717250" y="776700"/>
            <a:ext cx="8681700" cy="18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Independent Practice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30"/>
          <p:cNvSpPr txBox="1"/>
          <p:nvPr/>
        </p:nvSpPr>
        <p:spPr>
          <a:xfrm>
            <a:off x="717250" y="2399175"/>
            <a:ext cx="11633400" cy="57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Alloys can be stronger, more flexible and more corrosion resistant than pure metals.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  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Steel is harder than iron because it contains tungsten atoms which disrupts the layers in iron and makes it more difficult for the layers to slide over each other.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30"/>
          <p:cNvSpPr/>
          <p:nvPr/>
        </p:nvSpPr>
        <p:spPr>
          <a:xfrm>
            <a:off x="2120866" y="4278009"/>
            <a:ext cx="1475100" cy="1325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Fe</a:t>
            </a:r>
            <a:endParaRPr sz="4400"/>
          </a:p>
        </p:txBody>
      </p:sp>
      <p:sp>
        <p:nvSpPr>
          <p:cNvPr id="236" name="Google Shape;236;p30"/>
          <p:cNvSpPr/>
          <p:nvPr/>
        </p:nvSpPr>
        <p:spPr>
          <a:xfrm>
            <a:off x="3555556" y="3775750"/>
            <a:ext cx="2100000" cy="1852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W</a:t>
            </a:r>
            <a:endParaRPr sz="4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0"/>
          <p:cNvSpPr/>
          <p:nvPr/>
        </p:nvSpPr>
        <p:spPr>
          <a:xfrm>
            <a:off x="5696992" y="4144889"/>
            <a:ext cx="1475100" cy="1325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Fe</a:t>
            </a:r>
            <a:endParaRPr sz="4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0"/>
          <p:cNvSpPr/>
          <p:nvPr/>
        </p:nvSpPr>
        <p:spPr>
          <a:xfrm>
            <a:off x="4507002" y="5556817"/>
            <a:ext cx="1475100" cy="1325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Fe</a:t>
            </a:r>
            <a:endParaRPr sz="4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0"/>
          <p:cNvSpPr/>
          <p:nvPr/>
        </p:nvSpPr>
        <p:spPr>
          <a:xfrm>
            <a:off x="3031753" y="5499804"/>
            <a:ext cx="1475100" cy="1325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Fe</a:t>
            </a:r>
            <a:endParaRPr sz="4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0"/>
          <p:cNvSpPr/>
          <p:nvPr/>
        </p:nvSpPr>
        <p:spPr>
          <a:xfrm>
            <a:off x="1551375" y="5499804"/>
            <a:ext cx="1475100" cy="1325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Fe</a:t>
            </a:r>
            <a:endParaRPr sz="4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0"/>
          <p:cNvSpPr/>
          <p:nvPr/>
        </p:nvSpPr>
        <p:spPr>
          <a:xfrm>
            <a:off x="5982251" y="5497368"/>
            <a:ext cx="1475100" cy="1325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Fe</a:t>
            </a:r>
            <a:endParaRPr sz="4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0"/>
          <p:cNvSpPr txBox="1"/>
          <p:nvPr/>
        </p:nvSpPr>
        <p:spPr>
          <a:xfrm>
            <a:off x="7949225" y="6046075"/>
            <a:ext cx="99417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Source: Miss Fenner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648200" y="1039650"/>
            <a:ext cx="994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Which is a property of metals?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 txBox="1"/>
          <p:nvPr>
            <p:ph idx="4294967295" type="subTitle"/>
          </p:nvPr>
        </p:nvSpPr>
        <p:spPr>
          <a:xfrm>
            <a:off x="917950" y="25715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1</a:t>
            </a:r>
            <a:endParaRPr sz="3500"/>
          </a:p>
        </p:txBody>
      </p:sp>
      <p:sp>
        <p:nvSpPr>
          <p:cNvPr id="90" name="Google Shape;90;p15"/>
          <p:cNvSpPr txBox="1"/>
          <p:nvPr>
            <p:ph idx="4294967295" type="body"/>
          </p:nvPr>
        </p:nvSpPr>
        <p:spPr>
          <a:xfrm>
            <a:off x="917950" y="38353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Most are solid at room temperature</a:t>
            </a:r>
            <a:endParaRPr sz="3500"/>
          </a:p>
        </p:txBody>
      </p:sp>
      <p:sp>
        <p:nvSpPr>
          <p:cNvPr id="91" name="Google Shape;91;p15"/>
          <p:cNvSpPr txBox="1"/>
          <p:nvPr>
            <p:ph idx="4294967295" type="subTitle"/>
          </p:nvPr>
        </p:nvSpPr>
        <p:spPr>
          <a:xfrm>
            <a:off x="820700" y="54544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2</a:t>
            </a:r>
            <a:endParaRPr sz="3500"/>
          </a:p>
        </p:txBody>
      </p:sp>
      <p:sp>
        <p:nvSpPr>
          <p:cNvPr id="92" name="Google Shape;92;p15"/>
          <p:cNvSpPr txBox="1"/>
          <p:nvPr>
            <p:ph idx="4294967295" type="body"/>
          </p:nvPr>
        </p:nvSpPr>
        <p:spPr>
          <a:xfrm>
            <a:off x="820700" y="67182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Most are liquid at room temperature</a:t>
            </a:r>
            <a:endParaRPr sz="3500"/>
          </a:p>
        </p:txBody>
      </p:sp>
      <p:sp>
        <p:nvSpPr>
          <p:cNvPr id="93" name="Google Shape;93;p15"/>
          <p:cNvSpPr/>
          <p:nvPr/>
        </p:nvSpPr>
        <p:spPr>
          <a:xfrm>
            <a:off x="525250" y="2199450"/>
            <a:ext cx="7042200" cy="2934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648200" y="1039650"/>
            <a:ext cx="994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Which is a property of metals?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 txBox="1"/>
          <p:nvPr>
            <p:ph idx="4294967295" type="subTitle"/>
          </p:nvPr>
        </p:nvSpPr>
        <p:spPr>
          <a:xfrm>
            <a:off x="917950" y="25715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1</a:t>
            </a:r>
            <a:endParaRPr sz="3500"/>
          </a:p>
        </p:txBody>
      </p:sp>
      <p:sp>
        <p:nvSpPr>
          <p:cNvPr id="101" name="Google Shape;101;p16"/>
          <p:cNvSpPr txBox="1"/>
          <p:nvPr>
            <p:ph idx="4294967295" type="body"/>
          </p:nvPr>
        </p:nvSpPr>
        <p:spPr>
          <a:xfrm>
            <a:off x="917950" y="38353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Usually soft</a:t>
            </a:r>
            <a:endParaRPr sz="3500"/>
          </a:p>
        </p:txBody>
      </p:sp>
      <p:sp>
        <p:nvSpPr>
          <p:cNvPr id="102" name="Google Shape;102;p16"/>
          <p:cNvSpPr txBox="1"/>
          <p:nvPr>
            <p:ph idx="4294967295" type="subTitle"/>
          </p:nvPr>
        </p:nvSpPr>
        <p:spPr>
          <a:xfrm>
            <a:off x="820700" y="54544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2</a:t>
            </a:r>
            <a:endParaRPr sz="3500"/>
          </a:p>
        </p:txBody>
      </p:sp>
      <p:sp>
        <p:nvSpPr>
          <p:cNvPr id="103" name="Google Shape;103;p16"/>
          <p:cNvSpPr txBox="1"/>
          <p:nvPr>
            <p:ph idx="4294967295" type="body"/>
          </p:nvPr>
        </p:nvSpPr>
        <p:spPr>
          <a:xfrm>
            <a:off x="820700" y="67182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Usually hard</a:t>
            </a:r>
            <a:endParaRPr sz="3500"/>
          </a:p>
        </p:txBody>
      </p:sp>
      <p:sp>
        <p:nvSpPr>
          <p:cNvPr id="104" name="Google Shape;104;p16"/>
          <p:cNvSpPr/>
          <p:nvPr/>
        </p:nvSpPr>
        <p:spPr>
          <a:xfrm>
            <a:off x="525250" y="5190425"/>
            <a:ext cx="7042200" cy="2934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17"/>
          <p:cNvSpPr txBox="1"/>
          <p:nvPr/>
        </p:nvSpPr>
        <p:spPr>
          <a:xfrm>
            <a:off x="855325" y="517800"/>
            <a:ext cx="994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1148750" y="1346300"/>
            <a:ext cx="994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Metals are good conductors of 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___________ and ________________. 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1805925" y="2492625"/>
            <a:ext cx="1760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heat</a:t>
            </a:r>
            <a:endParaRPr b="1" sz="4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6508550" y="2492625"/>
            <a:ext cx="3478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electricity</a:t>
            </a:r>
            <a:endParaRPr b="1" sz="4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18"/>
          <p:cNvSpPr txBox="1"/>
          <p:nvPr/>
        </p:nvSpPr>
        <p:spPr>
          <a:xfrm>
            <a:off x="855325" y="517800"/>
            <a:ext cx="994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751750" y="1225475"/>
            <a:ext cx="111156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Metals are good conductors because 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they contain free ___________. 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5834675" y="2448800"/>
            <a:ext cx="45036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electrons</a:t>
            </a:r>
            <a:endParaRPr b="1" sz="4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7" name="Google Shape;127;p19"/>
          <p:cNvSpPr txBox="1"/>
          <p:nvPr/>
        </p:nvSpPr>
        <p:spPr>
          <a:xfrm>
            <a:off x="855325" y="517800"/>
            <a:ext cx="994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1148750" y="1346300"/>
            <a:ext cx="994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What does the word “malleable” mean?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1148750" y="3752625"/>
            <a:ext cx="8611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Can be bent and pressed into shape.</a:t>
            </a:r>
            <a:endParaRPr b="1" sz="44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855325" y="517800"/>
            <a:ext cx="994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734500" y="793975"/>
            <a:ext cx="994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Why are metals malleable?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20"/>
          <p:cNvSpPr txBox="1"/>
          <p:nvPr>
            <p:ph idx="4294967295" type="subTitle"/>
          </p:nvPr>
        </p:nvSpPr>
        <p:spPr>
          <a:xfrm>
            <a:off x="917950" y="25715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1</a:t>
            </a:r>
            <a:endParaRPr sz="3500"/>
          </a:p>
        </p:txBody>
      </p:sp>
      <p:sp>
        <p:nvSpPr>
          <p:cNvPr id="138" name="Google Shape;138;p20"/>
          <p:cNvSpPr txBox="1"/>
          <p:nvPr>
            <p:ph idx="4294967295" type="body"/>
          </p:nvPr>
        </p:nvSpPr>
        <p:spPr>
          <a:xfrm>
            <a:off x="917950" y="38353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Metals are made of layers that can slide over each other. </a:t>
            </a:r>
            <a:endParaRPr sz="3500"/>
          </a:p>
        </p:txBody>
      </p:sp>
      <p:sp>
        <p:nvSpPr>
          <p:cNvPr id="139" name="Google Shape;139;p20"/>
          <p:cNvSpPr txBox="1"/>
          <p:nvPr>
            <p:ph idx="4294967295" type="subTitle"/>
          </p:nvPr>
        </p:nvSpPr>
        <p:spPr>
          <a:xfrm>
            <a:off x="820700" y="54544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2</a:t>
            </a:r>
            <a:endParaRPr sz="3500"/>
          </a:p>
        </p:txBody>
      </p:sp>
      <p:sp>
        <p:nvSpPr>
          <p:cNvPr id="140" name="Google Shape;140;p20"/>
          <p:cNvSpPr txBox="1"/>
          <p:nvPr>
            <p:ph idx="4294967295" type="body"/>
          </p:nvPr>
        </p:nvSpPr>
        <p:spPr>
          <a:xfrm>
            <a:off x="820700" y="67182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Metals are soft and easy to bend. </a:t>
            </a:r>
            <a:endParaRPr sz="3500"/>
          </a:p>
        </p:txBody>
      </p:sp>
      <p:sp>
        <p:nvSpPr>
          <p:cNvPr id="141" name="Google Shape;141;p20"/>
          <p:cNvSpPr/>
          <p:nvPr/>
        </p:nvSpPr>
        <p:spPr>
          <a:xfrm>
            <a:off x="613700" y="2323225"/>
            <a:ext cx="8109000" cy="29343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7" name="Google Shape;147;p21"/>
          <p:cNvSpPr txBox="1"/>
          <p:nvPr/>
        </p:nvSpPr>
        <p:spPr>
          <a:xfrm>
            <a:off x="1148750" y="890050"/>
            <a:ext cx="994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What does ductile mean?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1"/>
          <p:cNvSpPr txBox="1"/>
          <p:nvPr>
            <p:ph idx="4294967295" type="subTitle"/>
          </p:nvPr>
        </p:nvSpPr>
        <p:spPr>
          <a:xfrm>
            <a:off x="917950" y="25715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1</a:t>
            </a:r>
            <a:endParaRPr sz="3500"/>
          </a:p>
        </p:txBody>
      </p:sp>
      <p:sp>
        <p:nvSpPr>
          <p:cNvPr id="149" name="Google Shape;149;p21"/>
          <p:cNvSpPr txBox="1"/>
          <p:nvPr>
            <p:ph idx="4294967295" type="body"/>
          </p:nvPr>
        </p:nvSpPr>
        <p:spPr>
          <a:xfrm>
            <a:off x="917950" y="38353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Can be made into a tile. </a:t>
            </a:r>
            <a:endParaRPr sz="3500"/>
          </a:p>
        </p:txBody>
      </p:sp>
      <p:sp>
        <p:nvSpPr>
          <p:cNvPr id="150" name="Google Shape;150;p21"/>
          <p:cNvSpPr txBox="1"/>
          <p:nvPr>
            <p:ph idx="4294967295" type="subTitle"/>
          </p:nvPr>
        </p:nvSpPr>
        <p:spPr>
          <a:xfrm>
            <a:off x="820700" y="54544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2</a:t>
            </a:r>
            <a:endParaRPr sz="3500"/>
          </a:p>
        </p:txBody>
      </p:sp>
      <p:sp>
        <p:nvSpPr>
          <p:cNvPr id="151" name="Google Shape;151;p21"/>
          <p:cNvSpPr txBox="1"/>
          <p:nvPr>
            <p:ph idx="4294967295" type="body"/>
          </p:nvPr>
        </p:nvSpPr>
        <p:spPr>
          <a:xfrm>
            <a:off x="820700" y="67182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Can be drawn into a wire. </a:t>
            </a:r>
            <a:endParaRPr sz="3500"/>
          </a:p>
        </p:txBody>
      </p:sp>
      <p:sp>
        <p:nvSpPr>
          <p:cNvPr id="152" name="Google Shape;152;p21"/>
          <p:cNvSpPr/>
          <p:nvPr/>
        </p:nvSpPr>
        <p:spPr>
          <a:xfrm>
            <a:off x="475625" y="4877725"/>
            <a:ext cx="8109000" cy="29343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8" name="Google Shape;158;p22"/>
          <p:cNvSpPr txBox="1"/>
          <p:nvPr/>
        </p:nvSpPr>
        <p:spPr>
          <a:xfrm>
            <a:off x="1148750" y="890050"/>
            <a:ext cx="9941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What does sonorous mean?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2"/>
          <p:cNvSpPr txBox="1"/>
          <p:nvPr>
            <p:ph idx="4294967295" type="subTitle"/>
          </p:nvPr>
        </p:nvSpPr>
        <p:spPr>
          <a:xfrm>
            <a:off x="917950" y="25715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1</a:t>
            </a:r>
            <a:endParaRPr sz="3500"/>
          </a:p>
        </p:txBody>
      </p:sp>
      <p:sp>
        <p:nvSpPr>
          <p:cNvPr id="160" name="Google Shape;160;p22"/>
          <p:cNvSpPr txBox="1"/>
          <p:nvPr>
            <p:ph idx="4294967295" type="body"/>
          </p:nvPr>
        </p:nvSpPr>
        <p:spPr>
          <a:xfrm>
            <a:off x="917950" y="38353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Makes a loud sound when hit. </a:t>
            </a:r>
            <a:endParaRPr sz="3500"/>
          </a:p>
        </p:txBody>
      </p:sp>
      <p:sp>
        <p:nvSpPr>
          <p:cNvPr id="161" name="Google Shape;161;p22"/>
          <p:cNvSpPr txBox="1"/>
          <p:nvPr>
            <p:ph idx="4294967295" type="subTitle"/>
          </p:nvPr>
        </p:nvSpPr>
        <p:spPr>
          <a:xfrm>
            <a:off x="820700" y="54544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2</a:t>
            </a:r>
            <a:endParaRPr sz="3500"/>
          </a:p>
        </p:txBody>
      </p:sp>
      <p:sp>
        <p:nvSpPr>
          <p:cNvPr id="162" name="Google Shape;162;p22"/>
          <p:cNvSpPr txBox="1"/>
          <p:nvPr>
            <p:ph idx="4294967295" type="body"/>
          </p:nvPr>
        </p:nvSpPr>
        <p:spPr>
          <a:xfrm>
            <a:off x="820700" y="67182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Makes a ringing sound when hit. </a:t>
            </a:r>
            <a:endParaRPr sz="3500"/>
          </a:p>
        </p:txBody>
      </p:sp>
      <p:sp>
        <p:nvSpPr>
          <p:cNvPr id="163" name="Google Shape;163;p22"/>
          <p:cNvSpPr/>
          <p:nvPr/>
        </p:nvSpPr>
        <p:spPr>
          <a:xfrm>
            <a:off x="475625" y="5065225"/>
            <a:ext cx="8109000" cy="29343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