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10287000" cx="18288000"/>
  <p:notesSz cx="6858000" cy="9144000"/>
  <p:embeddedFontLst>
    <p:embeddedFont>
      <p:font typeface="Montserrat SemiBold"/>
      <p:regular r:id="rId15"/>
      <p:bold r:id="rId16"/>
      <p:italic r:id="rId17"/>
      <p:boldItalic r:id="rId18"/>
    </p:embeddedFont>
    <p:embeddedFont>
      <p:font typeface="Montserrat"/>
      <p:regular r:id="rId19"/>
      <p:bold r:id="rId20"/>
      <p:italic r:id="rId21"/>
      <p:boldItalic r:id="rId22"/>
    </p:embeddedFont>
    <p:embeddedFont>
      <p:font typeface="Montserrat Medium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.fntdata"/><Relationship Id="rId22" Type="http://schemas.openxmlformats.org/officeDocument/2006/relationships/font" Target="fonts/Montserrat-boldItalic.fntdata"/><Relationship Id="rId21" Type="http://schemas.openxmlformats.org/officeDocument/2006/relationships/font" Target="fonts/Montserrat-italic.fntdata"/><Relationship Id="rId24" Type="http://schemas.openxmlformats.org/officeDocument/2006/relationships/font" Target="fonts/MontserratMedium-bold.fntdata"/><Relationship Id="rId23" Type="http://schemas.openxmlformats.org/officeDocument/2006/relationships/font" Target="fonts/MontserratMedium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MontserratMedium-boldItalic.fntdata"/><Relationship Id="rId25" Type="http://schemas.openxmlformats.org/officeDocument/2006/relationships/font" Target="fonts/MontserratMedium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font" Target="fonts/MontserratSemiBold-regular.fntdata"/><Relationship Id="rId14" Type="http://schemas.openxmlformats.org/officeDocument/2006/relationships/slide" Target="slides/slide10.xml"/><Relationship Id="rId17" Type="http://schemas.openxmlformats.org/officeDocument/2006/relationships/font" Target="fonts/MontserratSemiBold-italic.fntdata"/><Relationship Id="rId16" Type="http://schemas.openxmlformats.org/officeDocument/2006/relationships/font" Target="fonts/MontserratSemiBold-bold.fntdata"/><Relationship Id="rId19" Type="http://schemas.openxmlformats.org/officeDocument/2006/relationships/font" Target="fonts/Montserrat-regular.fntdata"/><Relationship Id="rId18" Type="http://schemas.openxmlformats.org/officeDocument/2006/relationships/font" Target="fonts/MontserratSemiBold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dcfe342d8_0_7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dcfe342d8_0_7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8c84b3245a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8c84b3245a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dcfe342d8_0_7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5" name="Google Shape;85;g8dcfe342d8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dcfe342d8_0_15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g8dcfe342d8_0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8dcfe342d8_0_2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8dcfe342d8_0_2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8dcfe342d8_0_3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8dcfe342d8_0_3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8dcfe342d8_0_3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8dcfe342d8_0_3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8dcfe342d8_0_7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8dcfe342d8_0_7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8dcfe342d8_0_8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8dcfe342d8_0_8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8c84b3245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8c84b3245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Lesson 2 : Keeping strong, fit &amp; healthy</a:t>
            </a:r>
            <a:endParaRPr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Fitness circuits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600"/>
              <a:t>Physical Development - Building Understanding </a:t>
            </a:r>
            <a:endParaRPr sz="3600"/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/>
              <a:t>Alistair</a:t>
            </a:r>
            <a:endParaRPr/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6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6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57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56" name="Google Shape;15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83825" y="7683100"/>
            <a:ext cx="1472325" cy="1472325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2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8" name="Google Shape;158;p23"/>
          <p:cNvSpPr txBox="1"/>
          <p:nvPr/>
        </p:nvSpPr>
        <p:spPr>
          <a:xfrm>
            <a:off x="1531050" y="2316600"/>
            <a:ext cx="15644700" cy="56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Share your work with Oak National</a:t>
            </a:r>
            <a:endParaRPr b="1" sz="6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If you'd like to, please ask your parent or carer to share your work on </a:t>
            </a:r>
            <a:r>
              <a:rPr b="1"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Instagram</a:t>
            </a: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b="1"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Facebook</a:t>
            </a: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or </a:t>
            </a:r>
            <a:r>
              <a:rPr b="1"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Twitter</a:t>
            </a: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tagging </a:t>
            </a:r>
            <a:r>
              <a:rPr b="1"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@OakNational</a:t>
            </a: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and </a:t>
            </a:r>
            <a:r>
              <a:rPr b="1"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#LearnwithOak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815475" y="723800"/>
            <a:ext cx="15804000" cy="32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 sz="6400">
                <a:solidFill>
                  <a:schemeClr val="dk2"/>
                </a:solidFill>
              </a:rPr>
              <a:t>For this lesson you will need</a:t>
            </a:r>
            <a:r>
              <a:rPr lang="en-GB">
                <a:solidFill>
                  <a:schemeClr val="dk2"/>
                </a:solidFill>
              </a:rPr>
              <a:t>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8" name="Google Shape;88;p15"/>
          <p:cNvSpPr txBox="1"/>
          <p:nvPr>
            <p:ph idx="1" type="body"/>
          </p:nvPr>
        </p:nvSpPr>
        <p:spPr>
          <a:xfrm>
            <a:off x="917950" y="2612525"/>
            <a:ext cx="7783200" cy="6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857250" lvl="0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6300"/>
              <a:buChar char="●"/>
            </a:pPr>
            <a:r>
              <a:rPr lang="en-GB" sz="6300"/>
              <a:t>Space</a:t>
            </a:r>
            <a:endParaRPr sz="6300"/>
          </a:p>
          <a:p>
            <a:pPr indent="-85725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6300"/>
              <a:buChar char="●"/>
            </a:pPr>
            <a:r>
              <a:rPr lang="en-GB" sz="6300"/>
              <a:t>Cans</a:t>
            </a:r>
            <a:endParaRPr sz="6300"/>
          </a:p>
          <a:p>
            <a:pPr indent="-85725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6300"/>
              <a:buChar char="●"/>
            </a:pPr>
            <a:r>
              <a:rPr lang="en-GB" sz="6300"/>
              <a:t>Milk bottle</a:t>
            </a:r>
            <a:endParaRPr sz="6300"/>
          </a:p>
          <a:p>
            <a:pPr indent="-85725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6300"/>
              <a:buChar char="●"/>
            </a:pPr>
            <a:r>
              <a:rPr lang="en-GB" sz="6300"/>
              <a:t>Scarf</a:t>
            </a:r>
            <a:endParaRPr sz="63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3200"/>
              <a:buNone/>
            </a:pPr>
            <a:r>
              <a:t/>
            </a:r>
            <a:endParaRPr/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0" name="Google Shape;90;p15"/>
          <p:cNvSpPr txBox="1"/>
          <p:nvPr/>
        </p:nvSpPr>
        <p:spPr>
          <a:xfrm>
            <a:off x="0" y="8041925"/>
            <a:ext cx="10684500" cy="9498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2540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 sz="3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1" name="Google Shape;91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/>
          <p:nvPr>
            <p:ph type="title"/>
          </p:nvPr>
        </p:nvSpPr>
        <p:spPr>
          <a:xfrm>
            <a:off x="1242000" y="996550"/>
            <a:ext cx="15804000" cy="32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 sz="6600">
                <a:solidFill>
                  <a:schemeClr val="dk2"/>
                </a:solidFill>
              </a:rPr>
              <a:t>Let’s get ready</a:t>
            </a:r>
            <a:r>
              <a:rPr lang="en-GB" sz="4800">
                <a:solidFill>
                  <a:schemeClr val="dk2"/>
                </a:solidFill>
              </a:rPr>
              <a:t> </a:t>
            </a:r>
            <a:endParaRPr sz="4800">
              <a:solidFill>
                <a:schemeClr val="dk2"/>
              </a:solidFill>
            </a:endParaRPr>
          </a:p>
        </p:txBody>
      </p:sp>
      <p:sp>
        <p:nvSpPr>
          <p:cNvPr id="97" name="Google Shape;97;p16"/>
          <p:cNvSpPr txBox="1"/>
          <p:nvPr>
            <p:ph idx="1" type="body"/>
          </p:nvPr>
        </p:nvSpPr>
        <p:spPr>
          <a:xfrm>
            <a:off x="479550" y="2282425"/>
            <a:ext cx="16988700" cy="6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692150" lvl="0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700"/>
              <a:buChar char="●"/>
            </a:pPr>
            <a:r>
              <a:rPr lang="en-GB" sz="3700"/>
              <a:t>Find a quiet, clear space to work away from distractions.</a:t>
            </a:r>
            <a:endParaRPr sz="3700"/>
          </a:p>
          <a:p>
            <a:pPr indent="-69215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700"/>
              <a:buChar char="●"/>
            </a:pPr>
            <a:r>
              <a:rPr lang="en-GB" sz="3700"/>
              <a:t>Ensure the area is safe and that your child is feeling fit and well to take part in the lesson.</a:t>
            </a:r>
            <a:endParaRPr sz="3700"/>
          </a:p>
          <a:p>
            <a:pPr indent="-69215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700"/>
              <a:buChar char="●"/>
            </a:pPr>
            <a:r>
              <a:rPr lang="en-GB" sz="3700"/>
              <a:t>Check you are wearing the right clothes for sport &amp; physical activity.</a:t>
            </a:r>
            <a:endParaRPr sz="3700"/>
          </a:p>
          <a:p>
            <a:pPr indent="-69215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700"/>
              <a:buChar char="●"/>
            </a:pPr>
            <a:r>
              <a:rPr lang="en-GB" sz="3700"/>
              <a:t>Make sure your resources are nearby.</a:t>
            </a:r>
            <a:endParaRPr sz="3700"/>
          </a:p>
          <a:p>
            <a:pPr indent="-69215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700"/>
              <a:buChar char="●"/>
            </a:pPr>
            <a:r>
              <a:rPr lang="en-GB" sz="3700"/>
              <a:t>Use a familiar reference to prepare the learner that the activity is going to start. This could be a symbol, sound or song. </a:t>
            </a:r>
            <a:endParaRPr sz="37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3200"/>
              <a:buNone/>
            </a:pPr>
            <a:r>
              <a:t/>
            </a:r>
            <a:endParaRPr/>
          </a:p>
        </p:txBody>
      </p:sp>
      <p:sp>
        <p:nvSpPr>
          <p:cNvPr id="98" name="Google Shape;98;p16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9" name="Google Shape;99;p16"/>
          <p:cNvSpPr txBox="1"/>
          <p:nvPr/>
        </p:nvSpPr>
        <p:spPr>
          <a:xfrm>
            <a:off x="678075" y="7505600"/>
            <a:ext cx="10571100" cy="9498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2540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 sz="37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0" name="Google Shape;100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8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Warm up...</a:t>
            </a:r>
            <a:endParaRPr b="1" sz="8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6" name="Google Shape;106;p17"/>
          <p:cNvSpPr txBox="1"/>
          <p:nvPr/>
        </p:nvSpPr>
        <p:spPr>
          <a:xfrm>
            <a:off x="1249500" y="3587300"/>
            <a:ext cx="15789000" cy="20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Stretch, walk, jog and jump to get our muscles ready for exercise. You might feel your heart begin to beat a bit faster (warm up can last between 2 &amp; 5 minutes).</a:t>
            </a:r>
            <a:endParaRPr b="1" sz="4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500">
                <a:solidFill>
                  <a:schemeClr val="dk2"/>
                </a:solidFill>
              </a:rPr>
              <a:t>Sequences of movement...</a:t>
            </a:r>
            <a:endParaRPr sz="7500">
              <a:solidFill>
                <a:schemeClr val="dk2"/>
              </a:solidFill>
            </a:endParaRPr>
          </a:p>
        </p:txBody>
      </p:sp>
      <p:sp>
        <p:nvSpPr>
          <p:cNvPr id="113" name="Google Shape;113;p18"/>
          <p:cNvSpPr txBox="1"/>
          <p:nvPr>
            <p:ph idx="4294967295" type="subTitle"/>
          </p:nvPr>
        </p:nvSpPr>
        <p:spPr>
          <a:xfrm>
            <a:off x="880050" y="5880688"/>
            <a:ext cx="16971600" cy="1908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 sz="4100"/>
              <a:t>Practise a range of movements and exercises that use natural body resistance to build our core strength (Press ups / sit ups / squats / jogging on the spot). </a:t>
            </a:r>
            <a:endParaRPr b="1" sz="4100"/>
          </a:p>
        </p:txBody>
      </p:sp>
      <p:sp>
        <p:nvSpPr>
          <p:cNvPr id="114" name="Google Shape;114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115" name="Google Shape;115;p18"/>
          <p:cNvSpPr txBox="1"/>
          <p:nvPr/>
        </p:nvSpPr>
        <p:spPr>
          <a:xfrm>
            <a:off x="1638300" y="3028950"/>
            <a:ext cx="15555300" cy="229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000">
                <a:latin typeface="Montserrat"/>
                <a:ea typeface="Montserrat"/>
                <a:cs typeface="Montserrat"/>
                <a:sym typeface="Montserrat"/>
              </a:rPr>
              <a:t>Press ups								Squats								Jogging</a:t>
            </a:r>
            <a:endParaRPr b="1" sz="5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600">
                <a:solidFill>
                  <a:schemeClr val="dk2"/>
                </a:solidFill>
              </a:rPr>
              <a:t>Skills...</a:t>
            </a:r>
            <a:endParaRPr sz="8600">
              <a:solidFill>
                <a:schemeClr val="dk2"/>
              </a:solidFill>
            </a:endParaRPr>
          </a:p>
        </p:txBody>
      </p:sp>
      <p:sp>
        <p:nvSpPr>
          <p:cNvPr id="121" name="Google Shape;121;p19"/>
          <p:cNvSpPr txBox="1"/>
          <p:nvPr/>
        </p:nvSpPr>
        <p:spPr>
          <a:xfrm>
            <a:off x="1855625" y="5601338"/>
            <a:ext cx="14774700" cy="161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Complete a fitness circuit with exercise stations that focus on speed, strength and balance. Increase the duration and intensity of exercise to build fitness and endurance.</a:t>
            </a:r>
            <a:endParaRPr b="1" sz="4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2" name="Google Shape;122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3" name="Google Shape;123;p19"/>
          <p:cNvSpPr txBox="1"/>
          <p:nvPr/>
        </p:nvSpPr>
        <p:spPr>
          <a:xfrm>
            <a:off x="1042350" y="3151400"/>
            <a:ext cx="15555300" cy="229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5029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000">
                <a:latin typeface="Montserrat"/>
                <a:ea typeface="Montserrat"/>
                <a:cs typeface="Montserrat"/>
                <a:sym typeface="Montserrat"/>
              </a:rPr>
              <a:t>Fitness Circuit</a:t>
            </a:r>
            <a:endParaRPr b="1" sz="5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8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Healthy lifestyles</a:t>
            </a:r>
            <a:r>
              <a:rPr b="1" lang="en-GB" sz="8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...</a:t>
            </a:r>
            <a:endParaRPr b="1" sz="8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9" name="Google Shape;129;p20"/>
          <p:cNvSpPr txBox="1"/>
          <p:nvPr/>
        </p:nvSpPr>
        <p:spPr>
          <a:xfrm>
            <a:off x="1401350" y="5652225"/>
            <a:ext cx="15789000" cy="20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Explore the different ways we can lead a healthy lifestyle (exercising, a hea</a:t>
            </a:r>
            <a:r>
              <a:rPr b="1" lang="en-GB" sz="4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lthy diet and getting enough sleep). Check out our Independent Living lessons for more ideas on how to keep ourselves healthy.</a:t>
            </a:r>
            <a:endParaRPr b="1" sz="4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0" name="Google Shape;130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131" name="Google Shape;131;p20"/>
          <p:cNvSpPr txBox="1"/>
          <p:nvPr/>
        </p:nvSpPr>
        <p:spPr>
          <a:xfrm>
            <a:off x="1181100" y="3028950"/>
            <a:ext cx="15555300" cy="229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000">
                <a:latin typeface="Montserrat"/>
                <a:ea typeface="Montserrat"/>
                <a:cs typeface="Montserrat"/>
                <a:sym typeface="Montserrat"/>
              </a:rPr>
              <a:t>Exercise						Healthy Eating							Sleep</a:t>
            </a:r>
            <a:endParaRPr b="1" sz="5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1"/>
          <p:cNvSpPr/>
          <p:nvPr/>
        </p:nvSpPr>
        <p:spPr>
          <a:xfrm>
            <a:off x="715950" y="585250"/>
            <a:ext cx="16856100" cy="80283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7" name="Google Shape;137;p21"/>
          <p:cNvSpPr txBox="1"/>
          <p:nvPr>
            <p:ph idx="1" type="subTitle"/>
          </p:nvPr>
        </p:nvSpPr>
        <p:spPr>
          <a:xfrm>
            <a:off x="917950" y="2189400"/>
            <a:ext cx="5170800" cy="9066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</a:rPr>
              <a:t>Make it easier</a:t>
            </a:r>
            <a:endParaRPr b="1"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8" name="Google Shape;138;p21"/>
          <p:cNvSpPr txBox="1"/>
          <p:nvPr>
            <p:ph idx="2" type="body"/>
          </p:nvPr>
        </p:nvSpPr>
        <p:spPr>
          <a:xfrm>
            <a:off x="917950" y="3181300"/>
            <a:ext cx="5170800" cy="51924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900"/>
              <a:t>*Concentrate on simple gross motor movements as part of our circuit e.g. walking.</a:t>
            </a:r>
            <a:endParaRPr sz="29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900"/>
              <a:t>*Focus on fewer skills / movements and progress at a pace appropriate to the learner.</a:t>
            </a:r>
            <a:endParaRPr sz="2900"/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21"/>
          <p:cNvSpPr txBox="1"/>
          <p:nvPr>
            <p:ph idx="3" type="subTitle"/>
          </p:nvPr>
        </p:nvSpPr>
        <p:spPr>
          <a:xfrm>
            <a:off x="6475975" y="2189388"/>
            <a:ext cx="5170800" cy="9066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</a:rPr>
              <a:t>Make it harder</a:t>
            </a:r>
            <a:endParaRPr b="1"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0" name="Google Shape;140;p21"/>
          <p:cNvSpPr txBox="1"/>
          <p:nvPr>
            <p:ph idx="4" type="body"/>
          </p:nvPr>
        </p:nvSpPr>
        <p:spPr>
          <a:xfrm>
            <a:off x="6475975" y="3181200"/>
            <a:ext cx="5170800" cy="51924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900"/>
              <a:t>*Look at our masterclass and explore ‘top tips’ from elite athletes.</a:t>
            </a:r>
            <a:endParaRPr sz="29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900"/>
              <a:t>*Add more stations to your fitness circuit and increase the duration and intensity of the exercise.</a:t>
            </a:r>
            <a:endParaRPr sz="2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1"/>
          <p:cNvSpPr txBox="1"/>
          <p:nvPr>
            <p:ph idx="5" type="subTitle"/>
          </p:nvPr>
        </p:nvSpPr>
        <p:spPr>
          <a:xfrm>
            <a:off x="12034000" y="2189388"/>
            <a:ext cx="5170800" cy="9066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</a:rPr>
              <a:t>More ideas</a:t>
            </a:r>
            <a:endParaRPr b="1"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2" name="Google Shape;142;p21"/>
          <p:cNvSpPr txBox="1"/>
          <p:nvPr>
            <p:ph idx="6" type="body"/>
          </p:nvPr>
        </p:nvSpPr>
        <p:spPr>
          <a:xfrm>
            <a:off x="12034000" y="3187350"/>
            <a:ext cx="5170800" cy="51924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900"/>
              <a:t>*With a parent / carer, visit a local park and try out the outdoor fitness equipment they have.</a:t>
            </a:r>
            <a:endParaRPr sz="29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900"/>
              <a:t>*Ask your parent/carer to help you research what foods we can eat to ensure we have a healthy balanced diet (try making a healthy meal or snack).</a:t>
            </a:r>
            <a:endParaRPr sz="2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2"/>
          <p:cNvSpPr txBox="1"/>
          <p:nvPr>
            <p:ph type="title"/>
          </p:nvPr>
        </p:nvSpPr>
        <p:spPr>
          <a:xfrm>
            <a:off x="2867400" y="1132125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11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*STEP Principle*</a:t>
            </a:r>
            <a:endParaRPr b="0" sz="57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49" name="Google Shape;149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0" name="Google Shape;150;p22"/>
          <p:cNvSpPr txBox="1"/>
          <p:nvPr/>
        </p:nvSpPr>
        <p:spPr>
          <a:xfrm>
            <a:off x="1289700" y="4157125"/>
            <a:ext cx="16356600" cy="30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3600">
                <a:latin typeface="Montserrat"/>
                <a:ea typeface="Montserrat"/>
                <a:cs typeface="Montserrat"/>
                <a:sym typeface="Montserrat"/>
              </a:rPr>
              <a:t>All of our activities can be adapted using the STEP principle</a:t>
            </a:r>
            <a:endParaRPr b="1" i="1"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3600">
                <a:latin typeface="Montserrat"/>
                <a:ea typeface="Montserrat"/>
                <a:cs typeface="Montserrat"/>
                <a:sym typeface="Montserrat"/>
              </a:rPr>
              <a:t>(Space, Task, Equipment, People)</a:t>
            </a:r>
            <a:endParaRPr b="1" i="1" sz="17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100">
                <a:latin typeface="Montserrat"/>
                <a:ea typeface="Montserrat"/>
                <a:cs typeface="Montserrat"/>
                <a:sym typeface="Montserrat"/>
              </a:rPr>
              <a:t>e.g. Balloon with beads in to support visually impaired learners / Bigger, brighter resources / Adapt space &amp; activities to suit wheelchair users e.g. Seated push ups to build strength (hold on to wheelchair handles and lift your body - ensure breaks are on).</a:t>
            </a:r>
            <a:endParaRPr sz="3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3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