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Lst>
  <p:sldSz cy="10287000" cx="18288000"/>
  <p:notesSz cx="6858000" cy="9144000"/>
  <p:embeddedFontLst>
    <p:embeddedFont>
      <p:font typeface="Montserrat SemiBold"/>
      <p:regular r:id="rId72"/>
      <p:bold r:id="rId73"/>
      <p:italic r:id="rId74"/>
      <p:boldItalic r:id="rId75"/>
    </p:embeddedFont>
    <p:embeddedFont>
      <p:font typeface="Montserrat"/>
      <p:regular r:id="rId76"/>
      <p:bold r:id="rId77"/>
      <p:italic r:id="rId78"/>
      <p:boldItalic r:id="rId79"/>
    </p:embeddedFont>
    <p:embeddedFont>
      <p:font typeface="Montserrat Medium"/>
      <p:regular r:id="rId80"/>
      <p:bold r:id="rId81"/>
      <p:italic r:id="rId82"/>
      <p:boldItalic r:id="rId83"/>
    </p:embeddedFont>
    <p:embeddedFont>
      <p:font typeface="Century Gothic"/>
      <p:regular r:id="rId84"/>
      <p:bold r:id="rId85"/>
      <p:italic r:id="rId86"/>
      <p:boldItalic r:id="rId8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627EDF-A25C-44F9-8E3E-F43A43D0A7B9}">
  <a:tblStyle styleId="{E2627EDF-A25C-44F9-8E3E-F43A43D0A7B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CenturyGothic-regular.fntdata"/><Relationship Id="rId83" Type="http://schemas.openxmlformats.org/officeDocument/2006/relationships/font" Target="fonts/MontserratMedium-boldItalic.fntdata"/><Relationship Id="rId42" Type="http://schemas.openxmlformats.org/officeDocument/2006/relationships/slide" Target="slides/slide37.xml"/><Relationship Id="rId86" Type="http://schemas.openxmlformats.org/officeDocument/2006/relationships/font" Target="fonts/CenturyGothic-italic.fntdata"/><Relationship Id="rId41" Type="http://schemas.openxmlformats.org/officeDocument/2006/relationships/slide" Target="slides/slide36.xml"/><Relationship Id="rId85" Type="http://schemas.openxmlformats.org/officeDocument/2006/relationships/font" Target="fonts/CenturyGothic-bold.fntdata"/><Relationship Id="rId44" Type="http://schemas.openxmlformats.org/officeDocument/2006/relationships/slide" Target="slides/slide39.xml"/><Relationship Id="rId43" Type="http://schemas.openxmlformats.org/officeDocument/2006/relationships/slide" Target="slides/slide38.xml"/><Relationship Id="rId87" Type="http://schemas.openxmlformats.org/officeDocument/2006/relationships/font" Target="fonts/CenturyGothic-boldItalic.fntdata"/><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MontserratMedium-regular.fntdata"/><Relationship Id="rId82" Type="http://schemas.openxmlformats.org/officeDocument/2006/relationships/font" Target="fonts/MontserratMedium-italic.fntdata"/><Relationship Id="rId81"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MontserratSemiBold-bold.fntdata"/><Relationship Id="rId72" Type="http://schemas.openxmlformats.org/officeDocument/2006/relationships/font" Target="fonts/MontserratSemiBold-regular.fntdata"/><Relationship Id="rId31" Type="http://schemas.openxmlformats.org/officeDocument/2006/relationships/slide" Target="slides/slide26.xml"/><Relationship Id="rId75" Type="http://schemas.openxmlformats.org/officeDocument/2006/relationships/font" Target="fonts/MontserratSemiBold-boldItalic.fntdata"/><Relationship Id="rId30" Type="http://schemas.openxmlformats.org/officeDocument/2006/relationships/slide" Target="slides/slide25.xml"/><Relationship Id="rId74" Type="http://schemas.openxmlformats.org/officeDocument/2006/relationships/font" Target="fonts/MontserratSemiBold-italic.fntdata"/><Relationship Id="rId33" Type="http://schemas.openxmlformats.org/officeDocument/2006/relationships/slide" Target="slides/slide28.xml"/><Relationship Id="rId77" Type="http://schemas.openxmlformats.org/officeDocument/2006/relationships/font" Target="fonts/Montserrat-bold.fntdata"/><Relationship Id="rId32" Type="http://schemas.openxmlformats.org/officeDocument/2006/relationships/slide" Target="slides/slide27.xml"/><Relationship Id="rId76" Type="http://schemas.openxmlformats.org/officeDocument/2006/relationships/font" Target="fonts/Montserrat-regular.fntdata"/><Relationship Id="rId35" Type="http://schemas.openxmlformats.org/officeDocument/2006/relationships/slide" Target="slides/slide30.xml"/><Relationship Id="rId79" Type="http://schemas.openxmlformats.org/officeDocument/2006/relationships/font" Target="fonts/Montserrat-boldItalic.fntdata"/><Relationship Id="rId34" Type="http://schemas.openxmlformats.org/officeDocument/2006/relationships/slide" Target="slides/slide29.xml"/><Relationship Id="rId78" Type="http://schemas.openxmlformats.org/officeDocument/2006/relationships/font" Target="fonts/Montserrat-italic.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2085d616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92085d616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sz="12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8fffe3cb2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b8fffe3cb2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b8fffe3cb2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b8fffe3cb2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fff4be32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fff4be32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dfff4be32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dfff4be32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b8fffe3cb2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b8fffe3cb2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dfff4be32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dfff4be32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fd91ec43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afd91ec43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fd91ec43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fd91ec43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b8fffe3cb2_1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b8fffe3cb2_1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b8fffe3cb2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b8fffe3cb2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8fffe3c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b8fffe3c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dfff4be32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dfff4be32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dfff4be32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dfff4be32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b8fffe3cb2_1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b8fffe3cb2_1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dfff4be32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dfff4be32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dfff4be32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dfff4be32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fff4be32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dfff4be32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dfff4be320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dfff4be32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dfff4be320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dfff4be320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dfff4be320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dfff4be320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dfff4be32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dfff4be32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8fffe3cb2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8fffe3cb2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dfff4be320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dfff4be320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b8fffe3cb2_1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b8fffe3cb2_1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b8fffe3cb2_1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b8fffe3cb2_1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dfff4be320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dfff4be320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b8fffe3cb2_1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b8fffe3cb2_1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dfff4be320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dfff4be320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b8fffe3cb2_1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b8fffe3cb2_1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afd91ec432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afd91ec432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b8fffe3cb2_1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b8fffe3cb2_1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b8fffe3cb2_1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b8fffe3cb2_1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7349fb42c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349fb42c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b8fffe3cb2_1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b8fffe3cb2_1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dfff4be320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dfff4be320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b8fffe3cb2_1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b8fffe3cb2_1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b8fffe3cb2_1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b8fffe3cb2_1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b8fffe3cb2_1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b8fffe3cb2_1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b8fffe3cb2_1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b8fffe3cb2_1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b8fffe3cb2_1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b8fffe3cb2_1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b8fffe3cb2_1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b8fffe3cb2_1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b8fffe3cb2_1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b8fffe3cb2_1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b8fffe3cb2_1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b8fffe3cb2_1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2085d61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2085d61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92085d6160_5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92085d6160_5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b8fffe3cb2_1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b8fffe3cb2_1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92085d6160_5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92085d6160_5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b8fffe3cb2_1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b8fffe3cb2_1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b8fffe3cb2_1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b8fffe3cb2_1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afd91ec432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afd91ec432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b8fffe3cb2_1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b8fffe3cb2_1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b8fffe3cb2_1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b8fffe3cb2_1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afd91ec432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afd91ec432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b8fffe3cb2_1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b8fffe3cb2_1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b8fffe3cb2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b8fffe3cb2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b8fffe3cb2_1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b8fffe3cb2_1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afd91ec432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afd91ec432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b8fffe3cb2_1_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b8fffe3cb2_1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afd91ec432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afd91ec432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dfff4be320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dfff4be320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dfff4be320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dfff4be320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92085d6160_5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92085d6160_5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fd91ec43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fd91ec43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b8fffe3cb2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b8fffe3cb2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2085d616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2085d616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0.xml"/><Relationship Id="rId3" Type="http://schemas.openxmlformats.org/officeDocument/2006/relationships/hyperlink" Target="https://vocaroo.com/" TargetMode="External"/><Relationship Id="rId4" Type="http://schemas.openxmlformats.org/officeDocument/2006/relationships/hyperlink" Target="https://vocaroo.co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9.xml"/><Relationship Id="rId2" Type="http://schemas.openxmlformats.org/officeDocument/2006/relationships/notesSlide" Target="../notesSlides/notesSlide54.xml"/><Relationship Id="rId3"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1.png"/><Relationship Id="rId8"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png"/><Relationship Id="rId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8" name="Shape 78"/>
        <p:cNvGrpSpPr/>
        <p:nvPr/>
      </p:nvGrpSpPr>
      <p:grpSpPr>
        <a:xfrm>
          <a:off x="0" y="0"/>
          <a:ext cx="0" cy="0"/>
          <a:chOff x="0" y="0"/>
          <a:chExt cx="0" cy="0"/>
        </a:xfrm>
      </p:grpSpPr>
      <p:sp>
        <p:nvSpPr>
          <p:cNvPr id="79" name="Google Shape;79;p14"/>
          <p:cNvSpPr txBox="1"/>
          <p:nvPr/>
        </p:nvSpPr>
        <p:spPr>
          <a:xfrm>
            <a:off x="1014775" y="3935499"/>
            <a:ext cx="7980900" cy="1274100"/>
          </a:xfrm>
          <a:prstGeom prst="rect">
            <a:avLst/>
          </a:prstGeom>
          <a:noFill/>
          <a:ln>
            <a:noFill/>
          </a:ln>
        </p:spPr>
        <p:txBody>
          <a:bodyPr anchorCtr="0" anchor="ctr" bIns="68550" lIns="137150" spcFirstLastPara="1" rIns="137150" wrap="square" tIns="68550">
            <a:noAutofit/>
          </a:bodyPr>
          <a:lstStyle/>
          <a:p>
            <a:pPr indent="0" lvl="0" marL="0" marR="0" rtl="0" algn="l">
              <a:lnSpc>
                <a:spcPct val="90000"/>
              </a:lnSpc>
              <a:spcBef>
                <a:spcPts val="0"/>
              </a:spcBef>
              <a:spcAft>
                <a:spcPts val="0"/>
              </a:spcAft>
              <a:buClr>
                <a:srgbClr val="8B0A35"/>
              </a:buClr>
              <a:buSzPts val="4800"/>
              <a:buFont typeface="Twentieth Century"/>
              <a:buNone/>
            </a:pPr>
            <a:r>
              <a:t/>
            </a:r>
            <a:endParaRPr b="0" i="0" sz="4800" u="none" cap="none" strike="noStrike">
              <a:solidFill>
                <a:srgbClr val="FFFFFF"/>
              </a:solidFill>
              <a:latin typeface="Century Gothic"/>
              <a:ea typeface="Century Gothic"/>
              <a:cs typeface="Century Gothic"/>
              <a:sym typeface="Century Gothic"/>
            </a:endParaRPr>
          </a:p>
        </p:txBody>
      </p:sp>
      <p:sp>
        <p:nvSpPr>
          <p:cNvPr id="80" name="Google Shape;80;p14"/>
          <p:cNvSpPr txBox="1"/>
          <p:nvPr>
            <p:ph idx="2" type="subTitle"/>
          </p:nvPr>
        </p:nvSpPr>
        <p:spPr>
          <a:xfrm>
            <a:off x="388668" y="8447868"/>
            <a:ext cx="11955600" cy="1238700"/>
          </a:xfrm>
          <a:prstGeom prst="rect">
            <a:avLst/>
          </a:prstGeom>
          <a:noFill/>
          <a:ln>
            <a:noFill/>
          </a:ln>
        </p:spPr>
        <p:txBody>
          <a:bodyPr anchorCtr="0" anchor="b" bIns="0" lIns="0" spcFirstLastPara="1" rIns="0" wrap="square" tIns="0">
            <a:noAutofit/>
          </a:bodyPr>
          <a:lstStyle/>
          <a:p>
            <a:pPr indent="0" lvl="0" marL="38100" rtl="0" algn="l">
              <a:lnSpc>
                <a:spcPct val="130000"/>
              </a:lnSpc>
              <a:spcBef>
                <a:spcPts val="2000"/>
              </a:spcBef>
              <a:spcAft>
                <a:spcPts val="0"/>
              </a:spcAft>
              <a:buSzPts val="4800"/>
              <a:buNone/>
            </a:pPr>
            <a:r>
              <a:rPr i="1" lang="en-GB" sz="1600">
                <a:solidFill>
                  <a:srgbClr val="4B3241"/>
                </a:solidFill>
              </a:rPr>
              <a:t>Resources by NCELP/University of York. Content has had superficial branding changes from NCELP/University of York (CC BY-NC-SA)</a:t>
            </a:r>
            <a:endParaRPr/>
          </a:p>
        </p:txBody>
      </p:sp>
      <p:sp>
        <p:nvSpPr>
          <p:cNvPr id="81" name="Google Shape;81;p14"/>
          <p:cNvSpPr txBox="1"/>
          <p:nvPr/>
        </p:nvSpPr>
        <p:spPr>
          <a:xfrm>
            <a:off x="666488" y="2700108"/>
            <a:ext cx="17667900" cy="3950100"/>
          </a:xfrm>
          <a:prstGeom prst="rect">
            <a:avLst/>
          </a:prstGeom>
          <a:noFill/>
          <a:ln>
            <a:noFill/>
          </a:ln>
        </p:spPr>
        <p:txBody>
          <a:bodyPr anchorCtr="0" anchor="t" bIns="0" lIns="0" spcFirstLastPara="1" rIns="0" wrap="square" tIns="0">
            <a:noAutofit/>
          </a:bodyPr>
          <a:lstStyle/>
          <a:p>
            <a:pPr indent="-647700" lvl="0" marL="685800" marR="0" rtl="0" algn="l">
              <a:lnSpc>
                <a:spcPct val="115000"/>
              </a:lnSpc>
              <a:spcBef>
                <a:spcPts val="0"/>
              </a:spcBef>
              <a:spcAft>
                <a:spcPts val="0"/>
              </a:spcAft>
              <a:buClr>
                <a:srgbClr val="000000"/>
              </a:buClr>
              <a:buSzPts val="5400"/>
              <a:buFont typeface="Montserrat"/>
              <a:buNone/>
            </a:pPr>
            <a:r>
              <a:rPr b="0" i="0" lang="en-GB" sz="6000" u="none" cap="none" strike="noStrike">
                <a:solidFill>
                  <a:srgbClr val="4B3241"/>
                </a:solidFill>
                <a:latin typeface="Montserrat SemiBold"/>
                <a:ea typeface="Montserrat SemiBold"/>
                <a:cs typeface="Montserrat SemiBold"/>
                <a:sym typeface="Montserrat SemiBold"/>
              </a:rPr>
              <a:t>Assessment</a:t>
            </a:r>
            <a:endParaRPr b="0" i="0" sz="900" u="none" cap="none" strike="noStrike">
              <a:solidFill>
                <a:srgbClr val="000000"/>
              </a:solidFill>
              <a:latin typeface="Arial"/>
              <a:ea typeface="Arial"/>
              <a:cs typeface="Arial"/>
              <a:sym typeface="Arial"/>
            </a:endParaRPr>
          </a:p>
          <a:p>
            <a:pPr indent="-647700" lvl="0" marL="685800" marR="0" rtl="0" algn="l">
              <a:lnSpc>
                <a:spcPct val="115000"/>
              </a:lnSpc>
              <a:spcBef>
                <a:spcPts val="0"/>
              </a:spcBef>
              <a:spcAft>
                <a:spcPts val="0"/>
              </a:spcAft>
              <a:buClr>
                <a:srgbClr val="000000"/>
              </a:buClr>
              <a:buSzPts val="5400"/>
              <a:buFont typeface="Montserrat"/>
              <a:buNone/>
            </a:pPr>
            <a:r>
              <a:rPr b="0" i="0" lang="en-GB" sz="4500" u="none" cap="none" strike="noStrike">
                <a:solidFill>
                  <a:srgbClr val="434343"/>
                </a:solidFill>
                <a:latin typeface="Montserrat"/>
                <a:ea typeface="Montserrat"/>
                <a:cs typeface="Montserrat"/>
                <a:sym typeface="Montserrat"/>
              </a:rPr>
              <a:t>Year </a:t>
            </a:r>
            <a:r>
              <a:rPr lang="en-GB" sz="4500">
                <a:solidFill>
                  <a:srgbClr val="434343"/>
                </a:solidFill>
                <a:latin typeface="Montserrat"/>
                <a:ea typeface="Montserrat"/>
                <a:cs typeface="Montserrat"/>
                <a:sym typeface="Montserrat"/>
              </a:rPr>
              <a:t>8</a:t>
            </a:r>
            <a:r>
              <a:rPr b="0" i="0" lang="en-GB" sz="4500" u="none" cap="none" strike="noStrike">
                <a:solidFill>
                  <a:srgbClr val="434343"/>
                </a:solidFill>
                <a:latin typeface="Montserrat"/>
                <a:ea typeface="Montserrat"/>
                <a:cs typeface="Montserrat"/>
                <a:sym typeface="Montserrat"/>
              </a:rPr>
              <a:t> </a:t>
            </a:r>
            <a:r>
              <a:rPr lang="en-GB" sz="4500">
                <a:solidFill>
                  <a:srgbClr val="434343"/>
                </a:solidFill>
                <a:latin typeface="Montserrat"/>
                <a:ea typeface="Montserrat"/>
                <a:cs typeface="Montserrat"/>
                <a:sym typeface="Montserrat"/>
              </a:rPr>
              <a:t>French</a:t>
            </a:r>
            <a:endParaRPr b="0" i="0" sz="4500" u="none" cap="none" strike="noStrike">
              <a:solidFill>
                <a:srgbClr val="434343"/>
              </a:solidFill>
              <a:latin typeface="Montserrat"/>
              <a:ea typeface="Montserrat"/>
              <a:cs typeface="Montserrat"/>
              <a:sym typeface="Montserrat"/>
            </a:endParaRPr>
          </a:p>
          <a:p>
            <a:pPr indent="-647700" lvl="0" marL="685800" marR="0" rtl="0" algn="l">
              <a:lnSpc>
                <a:spcPct val="115000"/>
              </a:lnSpc>
              <a:spcBef>
                <a:spcPts val="0"/>
              </a:spcBef>
              <a:spcAft>
                <a:spcPts val="0"/>
              </a:spcAft>
              <a:buClr>
                <a:srgbClr val="000000"/>
              </a:buClr>
              <a:buSzPts val="5400"/>
              <a:buFont typeface="Montserrat"/>
              <a:buNone/>
            </a:pPr>
            <a:r>
              <a:rPr b="0" i="0" lang="en-GB" sz="4500" u="none" cap="none" strike="noStrike">
                <a:solidFill>
                  <a:srgbClr val="434343"/>
                </a:solidFill>
                <a:latin typeface="Montserrat"/>
                <a:ea typeface="Montserrat"/>
                <a:cs typeface="Montserrat"/>
                <a:sym typeface="Montserrat"/>
              </a:rPr>
              <a:t>Term </a:t>
            </a:r>
            <a:r>
              <a:rPr lang="en-GB" sz="4500">
                <a:solidFill>
                  <a:srgbClr val="434343"/>
                </a:solidFill>
                <a:latin typeface="Montserrat"/>
                <a:ea typeface="Montserrat"/>
                <a:cs typeface="Montserrat"/>
                <a:sym typeface="Montserrat"/>
              </a:rPr>
              <a:t>3</a:t>
            </a:r>
            <a:r>
              <a:rPr b="0" i="0" lang="en-GB" sz="4500" u="none" cap="none" strike="noStrike">
                <a:solidFill>
                  <a:srgbClr val="434343"/>
                </a:solidFill>
                <a:latin typeface="Montserrat"/>
                <a:ea typeface="Montserrat"/>
                <a:cs typeface="Montserrat"/>
                <a:sym typeface="Montserrat"/>
              </a:rPr>
              <a:t> </a:t>
            </a:r>
            <a:r>
              <a:rPr lang="en-GB" sz="4500">
                <a:solidFill>
                  <a:srgbClr val="434343"/>
                </a:solidFill>
                <a:latin typeface="Montserrat"/>
                <a:ea typeface="Montserrat"/>
                <a:cs typeface="Montserrat"/>
                <a:sym typeface="Montserrat"/>
              </a:rPr>
              <a:t>Achievement Test</a:t>
            </a:r>
            <a:endParaRPr b="0" i="0" sz="4500" u="none" cap="none" strike="noStrike">
              <a:solidFill>
                <a:srgbClr val="434343"/>
              </a:solidFill>
              <a:latin typeface="Montserrat"/>
              <a:ea typeface="Montserrat"/>
              <a:cs typeface="Montserrat"/>
              <a:sym typeface="Montserrat"/>
            </a:endParaRPr>
          </a:p>
        </p:txBody>
      </p:sp>
      <p:pic>
        <p:nvPicPr>
          <p:cNvPr id="82" name="Google Shape;82;p14"/>
          <p:cNvPicPr preferRelativeResize="0"/>
          <p:nvPr/>
        </p:nvPicPr>
        <p:blipFill rotWithShape="1">
          <a:blip r:embed="rId3">
            <a:alphaModFix/>
          </a:blip>
          <a:srcRect b="0" l="0" r="0" t="0"/>
          <a:stretch/>
        </p:blipFill>
        <p:spPr>
          <a:xfrm>
            <a:off x="14843460" y="9347007"/>
            <a:ext cx="2473737" cy="679721"/>
          </a:xfrm>
          <a:prstGeom prst="rect">
            <a:avLst/>
          </a:prstGeom>
          <a:noFill/>
          <a:ln>
            <a:noFill/>
          </a:ln>
        </p:spPr>
      </p:pic>
      <p:sp>
        <p:nvSpPr>
          <p:cNvPr id="83" name="Google Shape;83;p14"/>
          <p:cNvSpPr/>
          <p:nvPr/>
        </p:nvSpPr>
        <p:spPr>
          <a:xfrm>
            <a:off x="388655" y="533997"/>
            <a:ext cx="8019600" cy="600300"/>
          </a:xfrm>
          <a:prstGeom prst="rect">
            <a:avLst/>
          </a:prstGeom>
          <a:no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434343"/>
              </a:buClr>
              <a:buSzPts val="3000"/>
              <a:buFont typeface="Montserrat SemiBold"/>
              <a:buNone/>
            </a:pPr>
            <a:r>
              <a:rPr b="1" lang="en-GB" sz="4200">
                <a:solidFill>
                  <a:srgbClr val="434343"/>
                </a:solidFill>
                <a:latin typeface="Montserrat SemiBold"/>
                <a:ea typeface="Montserrat SemiBold"/>
                <a:cs typeface="Montserrat SemiBold"/>
                <a:sym typeface="Montserrat SemiBold"/>
              </a:rPr>
              <a:t>French</a:t>
            </a:r>
            <a:endParaRPr b="0" i="0" sz="4200" u="none" cap="none" strike="noStrike">
              <a:solidFill>
                <a:srgbClr val="FFFFFF"/>
              </a:solidFill>
              <a:latin typeface="Century Gothic"/>
              <a:ea typeface="Century Gothic"/>
              <a:cs typeface="Century Gothic"/>
              <a:sym typeface="Century Gothic"/>
            </a:endParaRPr>
          </a:p>
        </p:txBody>
      </p:sp>
      <p:sp>
        <p:nvSpPr>
          <p:cNvPr id="84" name="Google Shape;84;p14"/>
          <p:cNvSpPr txBox="1"/>
          <p:nvPr/>
        </p:nvSpPr>
        <p:spPr>
          <a:xfrm>
            <a:off x="10103325" y="2711650"/>
            <a:ext cx="56211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000">
                <a:solidFill>
                  <a:srgbClr val="434343"/>
                </a:solidFill>
                <a:latin typeface="Montserrat"/>
                <a:ea typeface="Montserrat"/>
                <a:cs typeface="Montserrat"/>
                <a:sym typeface="Montserrat"/>
              </a:rPr>
              <a:t>Please print this resource if you are able to and use it to record your answers. The audio for the listening section of the test is available in the online worksheet.</a:t>
            </a:r>
            <a:endParaRPr b="1" sz="3000">
              <a:solidFill>
                <a:srgbClr val="434343"/>
              </a:solidFill>
              <a:latin typeface="Montserrat"/>
              <a:ea typeface="Montserrat"/>
              <a:cs typeface="Montserrat"/>
              <a:sym typeface="Montserrat"/>
            </a:endParaRPr>
          </a:p>
        </p:txBody>
      </p:sp>
      <p:sp>
        <p:nvSpPr>
          <p:cNvPr id="85" name="Google Shape;85;p14"/>
          <p:cNvSpPr/>
          <p:nvPr/>
        </p:nvSpPr>
        <p:spPr>
          <a:xfrm>
            <a:off x="14815625" y="8705875"/>
            <a:ext cx="3472500" cy="158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graphicFrame>
        <p:nvGraphicFramePr>
          <p:cNvPr id="135" name="Google Shape;135;p23"/>
          <p:cNvGraphicFramePr/>
          <p:nvPr/>
        </p:nvGraphicFramePr>
        <p:xfrm>
          <a:off x="1120000" y="485550"/>
          <a:ext cx="3000000" cy="3000000"/>
        </p:xfrm>
        <a:graphic>
          <a:graphicData uri="http://schemas.openxmlformats.org/drawingml/2006/table">
            <a:tbl>
              <a:tblPr>
                <a:noFill/>
                <a:tableStyleId>{E2627EDF-A25C-44F9-8E3E-F43A43D0A7B9}</a:tableStyleId>
              </a:tblPr>
              <a:tblGrid>
                <a:gridCol w="1362950"/>
                <a:gridCol w="3268750"/>
                <a:gridCol w="3540750"/>
                <a:gridCol w="3540750"/>
                <a:gridCol w="3540750"/>
              </a:tblGrid>
              <a:tr h="834675">
                <a:tc rowSpan="2">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6</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ruler</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rule</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snow</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reason</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vMerge="1"/>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rowSpan="2">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7</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easy</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difficult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kind (f.)</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old (f.)</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vMerge="1"/>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rowSpan="2">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8</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gap, blank</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time</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weather</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luck</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vMerge="1"/>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rowSpan="2">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9</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game</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gift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bird</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network</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vMerge="1"/>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rowSpan="2">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10</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car</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homework</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history</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story</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vMerge="1"/>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definitions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On the following two slides</a:t>
            </a:r>
            <a:r>
              <a:rPr lang="en-GB" sz="3000">
                <a:solidFill>
                  <a:schemeClr val="dk2"/>
                </a:solidFill>
                <a:latin typeface="Montserrat"/>
                <a:ea typeface="Montserrat"/>
                <a:cs typeface="Montserrat"/>
                <a:sym typeface="Montserrat"/>
              </a:rPr>
              <a:t> you will hear a short definition in French.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Put a cross (x)</a:t>
            </a:r>
            <a:r>
              <a:rPr lang="en-GB" sz="3000">
                <a:solidFill>
                  <a:schemeClr val="dk2"/>
                </a:solidFill>
                <a:latin typeface="Montserrat"/>
                <a:ea typeface="Montserrat"/>
                <a:cs typeface="Montserrat"/>
                <a:sym typeface="Montserrat"/>
              </a:rPr>
              <a:t> under the English word that </a:t>
            </a:r>
            <a:r>
              <a:rPr b="1" lang="en-GB" sz="3000">
                <a:solidFill>
                  <a:schemeClr val="dk2"/>
                </a:solidFill>
                <a:latin typeface="Montserrat"/>
                <a:ea typeface="Montserrat"/>
                <a:cs typeface="Montserrat"/>
                <a:sym typeface="Montserrat"/>
              </a:rPr>
              <a:t>best matches</a:t>
            </a:r>
            <a:r>
              <a:rPr lang="en-GB" sz="3000">
                <a:solidFill>
                  <a:schemeClr val="dk2"/>
                </a:solidFill>
                <a:latin typeface="Montserrat"/>
                <a:ea typeface="Montserrat"/>
                <a:cs typeface="Montserrat"/>
                <a:sym typeface="Montserrat"/>
              </a:rPr>
              <a:t> the French definition that you hear.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You will hear each French definition twice.</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graphicFrame>
        <p:nvGraphicFramePr>
          <p:cNvPr id="145" name="Google Shape;145;p25"/>
          <p:cNvGraphicFramePr/>
          <p:nvPr/>
        </p:nvGraphicFramePr>
        <p:xfrm>
          <a:off x="1120000" y="485550"/>
          <a:ext cx="3000000" cy="3000000"/>
        </p:xfrm>
        <a:graphic>
          <a:graphicData uri="http://schemas.openxmlformats.org/drawingml/2006/table">
            <a:tbl>
              <a:tblPr>
                <a:noFill/>
                <a:tableStyleId>{E2627EDF-A25C-44F9-8E3E-F43A43D0A7B9}</a:tableStyleId>
              </a:tblPr>
              <a:tblGrid>
                <a:gridCol w="1362950"/>
                <a:gridCol w="3268750"/>
                <a:gridCol w="3540750"/>
                <a:gridCol w="3540750"/>
                <a:gridCol w="4524275"/>
              </a:tblGrid>
              <a:tr h="773900">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1</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German</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journey</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Italian</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ice cream</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1775">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2</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Switzerland</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Scotland</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London</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USA</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3</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beach</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pupil</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ski slope</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high school</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1775">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4</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shop</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bridge</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café</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bank</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1775">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5</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tree</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dream</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mountain</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bedroom</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graphicFrame>
        <p:nvGraphicFramePr>
          <p:cNvPr id="150" name="Google Shape;150;p26"/>
          <p:cNvGraphicFramePr/>
          <p:nvPr/>
        </p:nvGraphicFramePr>
        <p:xfrm>
          <a:off x="1120000" y="485550"/>
          <a:ext cx="3000000" cy="3000000"/>
        </p:xfrm>
        <a:graphic>
          <a:graphicData uri="http://schemas.openxmlformats.org/drawingml/2006/table">
            <a:tbl>
              <a:tblPr>
                <a:noFill/>
                <a:tableStyleId>{E2627EDF-A25C-44F9-8E3E-F43A43D0A7B9}</a:tableStyleId>
              </a:tblPr>
              <a:tblGrid>
                <a:gridCol w="1362950"/>
                <a:gridCol w="3268750"/>
                <a:gridCol w="3540750"/>
                <a:gridCol w="3540750"/>
                <a:gridCol w="4524275"/>
              </a:tblGrid>
              <a:tr h="773900">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6</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to bring, bringing</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to fill, filling</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to feed, feeding</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to prepare, preparing</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1775">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7</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blue</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yellow</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sun</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green</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8</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door</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church</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post office</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desk</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1775">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9</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secretary (m.)</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singer (m.)</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boy</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partner (m.)</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1775">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10</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physical exercise</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match</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sport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activity</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present or future</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You will hear </a:t>
            </a:r>
            <a:r>
              <a:rPr b="1" lang="en-GB" sz="3000">
                <a:solidFill>
                  <a:schemeClr val="dk2"/>
                </a:solidFill>
                <a:latin typeface="Montserrat"/>
                <a:ea typeface="Montserrat"/>
                <a:cs typeface="Montserrat"/>
                <a:sym typeface="Montserrat"/>
              </a:rPr>
              <a:t>two </a:t>
            </a:r>
            <a:r>
              <a:rPr lang="en-GB" sz="3000">
                <a:solidFill>
                  <a:schemeClr val="dk2"/>
                </a:solidFill>
                <a:latin typeface="Montserrat"/>
                <a:ea typeface="Montserrat"/>
                <a:cs typeface="Montserrat"/>
                <a:sym typeface="Montserrat"/>
              </a:rPr>
              <a:t>sentences. Does each sentence describe something that </a:t>
            </a:r>
            <a:r>
              <a:rPr b="1" lang="en-GB" sz="3000">
                <a:solidFill>
                  <a:schemeClr val="dk2"/>
                </a:solidFill>
                <a:latin typeface="Montserrat"/>
                <a:ea typeface="Montserrat"/>
                <a:cs typeface="Montserrat"/>
                <a:sym typeface="Montserrat"/>
              </a:rPr>
              <a:t>is</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happening now</a:t>
            </a:r>
            <a:r>
              <a:rPr lang="en-GB" sz="3000">
                <a:solidFill>
                  <a:schemeClr val="dk2"/>
                </a:solidFill>
                <a:latin typeface="Montserrat"/>
                <a:ea typeface="Montserrat"/>
                <a:cs typeface="Montserrat"/>
                <a:sym typeface="Montserrat"/>
              </a:rPr>
              <a:t> or something that </a:t>
            </a:r>
            <a:r>
              <a:rPr b="1" lang="en-GB" sz="3000">
                <a:solidFill>
                  <a:schemeClr val="dk2"/>
                </a:solidFill>
                <a:latin typeface="Montserrat"/>
                <a:ea typeface="Montserrat"/>
                <a:cs typeface="Montserrat"/>
                <a:sym typeface="Montserrat"/>
              </a:rPr>
              <a:t>will happen tomorrow</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You will hear each French sentence </a:t>
            </a:r>
            <a:r>
              <a:rPr b="1" lang="en-GB" sz="3000">
                <a:solidFill>
                  <a:schemeClr val="dk2"/>
                </a:solidFill>
                <a:latin typeface="Montserrat"/>
                <a:ea typeface="Montserrat"/>
                <a:cs typeface="Montserrat"/>
                <a:sym typeface="Montserrat"/>
              </a:rPr>
              <a:t>twice</a:t>
            </a:r>
            <a:r>
              <a:rPr lang="en-GB" sz="3000">
                <a:solidFill>
                  <a:schemeClr val="dk2"/>
                </a:solidFill>
                <a:latin typeface="Montserrat"/>
                <a:ea typeface="Montserrat"/>
                <a:cs typeface="Montserrat"/>
                <a:sym typeface="Montserrat"/>
              </a:rPr>
              <a:t>.  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your answer.</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	☐ happening now				☐ will happen tomorrow</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	☐ happening now				☐ will happen tomorrow</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present or past</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You will hear </a:t>
            </a:r>
            <a:r>
              <a:rPr b="1" lang="en-GB" sz="3000">
                <a:solidFill>
                  <a:schemeClr val="dk2"/>
                </a:solidFill>
                <a:latin typeface="Montserrat"/>
                <a:ea typeface="Montserrat"/>
                <a:cs typeface="Montserrat"/>
                <a:sym typeface="Montserrat"/>
              </a:rPr>
              <a:t>two </a:t>
            </a:r>
            <a:r>
              <a:rPr lang="en-GB" sz="3000">
                <a:solidFill>
                  <a:schemeClr val="dk2"/>
                </a:solidFill>
                <a:latin typeface="Montserrat"/>
                <a:ea typeface="Montserrat"/>
                <a:cs typeface="Montserrat"/>
                <a:sym typeface="Montserrat"/>
              </a:rPr>
              <a:t>sentences. Does each sentence describe something that is </a:t>
            </a:r>
            <a:r>
              <a:rPr b="1" lang="en-GB" sz="3000">
                <a:solidFill>
                  <a:schemeClr val="dk2"/>
                </a:solidFill>
                <a:latin typeface="Montserrat"/>
                <a:ea typeface="Montserrat"/>
                <a:cs typeface="Montserrat"/>
                <a:sym typeface="Montserrat"/>
              </a:rPr>
              <a:t>happening now</a:t>
            </a:r>
            <a:r>
              <a:rPr lang="en-GB" sz="3000">
                <a:solidFill>
                  <a:schemeClr val="dk2"/>
                </a:solidFill>
                <a:latin typeface="Montserrat"/>
                <a:ea typeface="Montserrat"/>
                <a:cs typeface="Montserrat"/>
                <a:sym typeface="Montserrat"/>
              </a:rPr>
              <a:t> or something that </a:t>
            </a:r>
            <a:r>
              <a:rPr b="1" lang="en-GB" sz="3000">
                <a:solidFill>
                  <a:schemeClr val="dk2"/>
                </a:solidFill>
                <a:latin typeface="Montserrat"/>
                <a:ea typeface="Montserrat"/>
                <a:cs typeface="Montserrat"/>
                <a:sym typeface="Montserrat"/>
              </a:rPr>
              <a:t>happened yesterday? </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You will hear each French sentence </a:t>
            </a:r>
            <a:r>
              <a:rPr b="1" lang="en-GB" sz="3000">
                <a:solidFill>
                  <a:schemeClr val="dk2"/>
                </a:solidFill>
                <a:latin typeface="Montserrat"/>
                <a:ea typeface="Montserrat"/>
                <a:cs typeface="Montserrat"/>
                <a:sym typeface="Montserrat"/>
              </a:rPr>
              <a:t>twice</a:t>
            </a:r>
            <a:r>
              <a:rPr lang="en-GB" sz="3000">
                <a:solidFill>
                  <a:schemeClr val="dk2"/>
                </a:solidFill>
                <a:latin typeface="Montserrat"/>
                <a:ea typeface="Montserrat"/>
                <a:cs typeface="Montserrat"/>
                <a:sym typeface="Montserrat"/>
              </a:rPr>
              <a:t>.  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your answer.</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	☐ happening now				☐ happened yesterday</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	☐ happening now				☐</a:t>
            </a:r>
            <a:r>
              <a:rPr lang="en-GB" sz="3000">
                <a:solidFill>
                  <a:schemeClr val="dk2"/>
                </a:solidFill>
                <a:latin typeface="Montserrat"/>
                <a:ea typeface="Montserrat"/>
                <a:cs typeface="Montserrat"/>
                <a:sym typeface="Montserrat"/>
              </a:rPr>
              <a:t> happened yesterday</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C: time phrases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You will hear </a:t>
            </a:r>
            <a:r>
              <a:rPr b="1" lang="en-GB" sz="3000">
                <a:solidFill>
                  <a:schemeClr val="dk2"/>
                </a:solidFill>
                <a:latin typeface="Montserrat"/>
                <a:ea typeface="Montserrat"/>
                <a:cs typeface="Montserrat"/>
                <a:sym typeface="Montserrat"/>
              </a:rPr>
              <a:t>two </a:t>
            </a:r>
            <a:r>
              <a:rPr lang="en-GB" sz="3000">
                <a:solidFill>
                  <a:schemeClr val="dk2"/>
                </a:solidFill>
                <a:latin typeface="Montserrat"/>
                <a:ea typeface="Montserrat"/>
                <a:cs typeface="Montserrat"/>
                <a:sym typeface="Montserrat"/>
              </a:rPr>
              <a:t>sentences. Does each sentence describe something that is </a:t>
            </a:r>
            <a:r>
              <a:rPr b="1" lang="en-GB" sz="3000">
                <a:solidFill>
                  <a:schemeClr val="dk2"/>
                </a:solidFill>
                <a:latin typeface="Montserrat"/>
                <a:ea typeface="Montserrat"/>
                <a:cs typeface="Montserrat"/>
                <a:sym typeface="Montserrat"/>
              </a:rPr>
              <a:t>happening just this week</a:t>
            </a:r>
            <a:r>
              <a:rPr lang="en-GB" sz="3000">
                <a:solidFill>
                  <a:schemeClr val="dk2"/>
                </a:solidFill>
                <a:latin typeface="Montserrat"/>
                <a:ea typeface="Montserrat"/>
                <a:cs typeface="Montserrat"/>
                <a:sym typeface="Montserrat"/>
              </a:rPr>
              <a:t> or something that </a:t>
            </a:r>
            <a:r>
              <a:rPr b="1" lang="en-GB" sz="3000">
                <a:solidFill>
                  <a:schemeClr val="dk2"/>
                </a:solidFill>
                <a:latin typeface="Montserrat"/>
                <a:ea typeface="Montserrat"/>
                <a:cs typeface="Montserrat"/>
                <a:sym typeface="Montserrat"/>
              </a:rPr>
              <a:t>happens every week on the same day</a:t>
            </a:r>
            <a:r>
              <a:rPr lang="en-GB" sz="3000">
                <a:solidFill>
                  <a:schemeClr val="dk2"/>
                </a:solidFill>
                <a:latin typeface="Montserrat"/>
                <a:ea typeface="Montserrat"/>
                <a:cs typeface="Montserrat"/>
                <a:sym typeface="Montserrat"/>
              </a:rPr>
              <a:t>? </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You will hear each French sentence </a:t>
            </a:r>
            <a:r>
              <a:rPr b="1" lang="en-GB" sz="3000">
                <a:solidFill>
                  <a:schemeClr val="dk2"/>
                </a:solidFill>
                <a:latin typeface="Montserrat"/>
                <a:ea typeface="Montserrat"/>
                <a:cs typeface="Montserrat"/>
                <a:sym typeface="Montserrat"/>
              </a:rPr>
              <a:t>twice</a:t>
            </a:r>
            <a:r>
              <a:rPr lang="en-GB" sz="3000">
                <a:solidFill>
                  <a:schemeClr val="dk2"/>
                </a:solidFill>
                <a:latin typeface="Montserrat"/>
                <a:ea typeface="Montserrat"/>
                <a:cs typeface="Montserrat"/>
                <a:sym typeface="Montserrat"/>
              </a:rPr>
              <a:t>.  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your answer.</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	☐ happening just this week			☐ happens every week on the same day</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	☐ happening just this week			☐ happens every week on the same day</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D: comparative structures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You will hear </a:t>
            </a:r>
            <a:r>
              <a:rPr b="1" lang="en-GB" sz="3000">
                <a:solidFill>
                  <a:schemeClr val="dk2"/>
                </a:solidFill>
                <a:latin typeface="Montserrat"/>
                <a:ea typeface="Montserrat"/>
                <a:cs typeface="Montserrat"/>
                <a:sym typeface="Montserrat"/>
              </a:rPr>
              <a:t>two </a:t>
            </a:r>
            <a:r>
              <a:rPr lang="en-GB" sz="3000">
                <a:solidFill>
                  <a:schemeClr val="dk2"/>
                </a:solidFill>
                <a:latin typeface="Montserrat"/>
                <a:ea typeface="Montserrat"/>
                <a:cs typeface="Montserrat"/>
                <a:sym typeface="Montserrat"/>
              </a:rPr>
              <a:t>sentences. Listen to the sentences describing two people. Is </a:t>
            </a:r>
            <a:r>
              <a:rPr b="1" lang="en-GB" sz="3000">
                <a:solidFill>
                  <a:schemeClr val="dk2"/>
                </a:solidFill>
                <a:latin typeface="Montserrat"/>
                <a:ea typeface="Montserrat"/>
                <a:cs typeface="Montserrat"/>
                <a:sym typeface="Montserrat"/>
              </a:rPr>
              <a:t>one person taller</a:t>
            </a:r>
            <a:r>
              <a:rPr lang="en-GB" sz="3000">
                <a:solidFill>
                  <a:schemeClr val="dk2"/>
                </a:solidFill>
                <a:latin typeface="Montserrat"/>
                <a:ea typeface="Montserrat"/>
                <a:cs typeface="Montserrat"/>
                <a:sym typeface="Montserrat"/>
              </a:rPr>
              <a:t> or are they </a:t>
            </a:r>
            <a:r>
              <a:rPr b="1" lang="en-GB" sz="3000">
                <a:solidFill>
                  <a:schemeClr val="dk2"/>
                </a:solidFill>
                <a:latin typeface="Montserrat"/>
                <a:ea typeface="Montserrat"/>
                <a:cs typeface="Montserrat"/>
                <a:sym typeface="Montserrat"/>
              </a:rPr>
              <a:t>both the same height</a:t>
            </a:r>
            <a:r>
              <a:rPr lang="en-GB" sz="3000">
                <a:solidFill>
                  <a:schemeClr val="dk2"/>
                </a:solidFill>
                <a:latin typeface="Montserrat"/>
                <a:ea typeface="Montserrat"/>
                <a:cs typeface="Montserrat"/>
                <a:sym typeface="Montserrat"/>
              </a:rPr>
              <a:t>?  </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You will hear each French sentence </a:t>
            </a:r>
            <a:r>
              <a:rPr b="1" lang="en-GB" sz="3000">
                <a:solidFill>
                  <a:schemeClr val="dk2"/>
                </a:solidFill>
                <a:latin typeface="Montserrat"/>
                <a:ea typeface="Montserrat"/>
                <a:cs typeface="Montserrat"/>
                <a:sym typeface="Montserrat"/>
              </a:rPr>
              <a:t>twice</a:t>
            </a:r>
            <a:r>
              <a:rPr lang="en-GB" sz="3000">
                <a:solidFill>
                  <a:schemeClr val="dk2"/>
                </a:solidFill>
                <a:latin typeface="Montserrat"/>
                <a:ea typeface="Montserrat"/>
                <a:cs typeface="Montserrat"/>
                <a:sym typeface="Montserrat"/>
              </a:rPr>
              <a:t>.  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your answer.</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	☐ Léa is taller.				☐ Sophie is taller.   	☐ They are the same height.</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	☐ Antoine is taller.		☐ Pierre is taller.		☐ They are the same height.</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nvSpPr>
        <p:spPr>
          <a:xfrm>
            <a:off x="4349900" y="3698300"/>
            <a:ext cx="11222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SECTION B - READING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definitions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5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300">
                <a:solidFill>
                  <a:schemeClr val="dk2"/>
                </a:solidFill>
                <a:latin typeface="Montserrat"/>
                <a:ea typeface="Montserrat"/>
                <a:cs typeface="Montserrat"/>
                <a:sym typeface="Montserrat"/>
              </a:rPr>
              <a:t>On the next 2 slides, put a </a:t>
            </a:r>
            <a:r>
              <a:rPr b="1" lang="en-GB" sz="3300">
                <a:solidFill>
                  <a:schemeClr val="dk2"/>
                </a:solidFill>
                <a:latin typeface="Montserrat"/>
                <a:ea typeface="Montserrat"/>
                <a:cs typeface="Montserrat"/>
                <a:sym typeface="Montserrat"/>
              </a:rPr>
              <a:t>cross (x)</a:t>
            </a:r>
            <a:r>
              <a:rPr lang="en-GB" sz="3300">
                <a:solidFill>
                  <a:schemeClr val="dk2"/>
                </a:solidFill>
                <a:latin typeface="Montserrat"/>
                <a:ea typeface="Montserrat"/>
                <a:cs typeface="Montserrat"/>
                <a:sym typeface="Montserrat"/>
              </a:rPr>
              <a:t> next to the </a:t>
            </a:r>
            <a:r>
              <a:rPr b="1" lang="en-GB" sz="3300">
                <a:solidFill>
                  <a:schemeClr val="dk2"/>
                </a:solidFill>
                <a:latin typeface="Montserrat"/>
                <a:ea typeface="Montserrat"/>
                <a:cs typeface="Montserrat"/>
                <a:sym typeface="Montserrat"/>
              </a:rPr>
              <a:t>definition </a:t>
            </a:r>
            <a:r>
              <a:rPr lang="en-GB" sz="3300">
                <a:solidFill>
                  <a:schemeClr val="dk2"/>
                </a:solidFill>
                <a:latin typeface="Montserrat"/>
                <a:ea typeface="Montserrat"/>
                <a:cs typeface="Montserrat"/>
                <a:sym typeface="Montserrat"/>
              </a:rPr>
              <a:t>that best matches the </a:t>
            </a:r>
            <a:r>
              <a:rPr b="1" lang="en-GB" sz="3300">
                <a:solidFill>
                  <a:schemeClr val="dk2"/>
                </a:solidFill>
                <a:latin typeface="Montserrat"/>
                <a:ea typeface="Montserrat"/>
                <a:cs typeface="Montserrat"/>
                <a:sym typeface="Montserrat"/>
              </a:rPr>
              <a:t>English word</a:t>
            </a:r>
            <a:r>
              <a:rPr lang="en-GB" sz="3300">
                <a:solidFill>
                  <a:schemeClr val="dk2"/>
                </a:solidFill>
                <a:latin typeface="Montserrat"/>
                <a:ea typeface="Montserrat"/>
                <a:cs typeface="Montserrat"/>
                <a:sym typeface="Montserrat"/>
              </a:rPr>
              <a:t>.</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nvSpPr>
        <p:spPr>
          <a:xfrm>
            <a:off x="837775" y="890050"/>
            <a:ext cx="16248900" cy="8034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This test checks your knowledge of </a:t>
            </a:r>
            <a:r>
              <a:rPr b="1" lang="en-GB" sz="3100">
                <a:solidFill>
                  <a:schemeClr val="dk2"/>
                </a:solidFill>
                <a:latin typeface="Montserrat"/>
                <a:ea typeface="Montserrat"/>
                <a:cs typeface="Montserrat"/>
                <a:sym typeface="Montserrat"/>
              </a:rPr>
              <a:t>sounds of the language</a:t>
            </a:r>
            <a:r>
              <a:rPr lang="en-GB" sz="3100">
                <a:solidFill>
                  <a:schemeClr val="dk2"/>
                </a:solidFill>
                <a:latin typeface="Montserrat"/>
                <a:ea typeface="Montserrat"/>
                <a:cs typeface="Montserrat"/>
                <a:sym typeface="Montserrat"/>
              </a:rPr>
              <a:t>, </a:t>
            </a:r>
            <a:r>
              <a:rPr b="1" lang="en-GB" sz="3100">
                <a:solidFill>
                  <a:schemeClr val="dk2"/>
                </a:solidFill>
                <a:latin typeface="Montserrat"/>
                <a:ea typeface="Montserrat"/>
                <a:cs typeface="Montserrat"/>
                <a:sym typeface="Montserrat"/>
              </a:rPr>
              <a:t>vocabulary</a:t>
            </a:r>
            <a:r>
              <a:rPr lang="en-GB" sz="3100">
                <a:solidFill>
                  <a:schemeClr val="dk2"/>
                </a:solidFill>
                <a:latin typeface="Montserrat"/>
                <a:ea typeface="Montserrat"/>
                <a:cs typeface="Montserrat"/>
                <a:sym typeface="Montserrat"/>
              </a:rPr>
              <a:t>, and </a:t>
            </a:r>
            <a:r>
              <a:rPr b="1" lang="en-GB" sz="3100">
                <a:solidFill>
                  <a:schemeClr val="dk2"/>
                </a:solidFill>
                <a:latin typeface="Montserrat"/>
                <a:ea typeface="Montserrat"/>
                <a:cs typeface="Montserrat"/>
                <a:sym typeface="Montserrat"/>
              </a:rPr>
              <a:t>grammar.</a:t>
            </a:r>
            <a:r>
              <a:rPr lang="en-GB" sz="3100">
                <a:solidFill>
                  <a:schemeClr val="dk2"/>
                </a:solidFill>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The test is in four sections:</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A: Listening (16 minutes)</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B: Reading (20 minutes)</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C: Writing (16 minutes)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D: Speaking (15 minutes)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latin typeface="Montserrat"/>
                <a:ea typeface="Montserrat"/>
                <a:cs typeface="Montserrat"/>
                <a:sym typeface="Montserrat"/>
              </a:rPr>
              <a:t>This makes a total of </a:t>
            </a:r>
            <a:r>
              <a:rPr b="1" lang="en-GB" sz="3000">
                <a:solidFill>
                  <a:schemeClr val="dk2"/>
                </a:solidFill>
                <a:latin typeface="Montserrat"/>
                <a:ea typeface="Montserrat"/>
                <a:cs typeface="Montserrat"/>
                <a:sym typeface="Montserrat"/>
              </a:rPr>
              <a:t>67</a:t>
            </a:r>
            <a:r>
              <a:rPr b="1" lang="en-GB" sz="3000">
                <a:solidFill>
                  <a:schemeClr val="dk2"/>
                </a:solidFill>
                <a:latin typeface="Montserrat"/>
                <a:ea typeface="Montserrat"/>
                <a:cs typeface="Montserrat"/>
                <a:sym typeface="Montserrat"/>
              </a:rPr>
              <a:t> minutes</a:t>
            </a:r>
            <a:r>
              <a:rPr lang="en-GB" sz="3000">
                <a:solidFill>
                  <a:schemeClr val="dk2"/>
                </a:solidFill>
                <a:latin typeface="Montserrat"/>
                <a:ea typeface="Montserrat"/>
                <a:cs typeface="Montserrat"/>
                <a:sym typeface="Montserrat"/>
              </a:rPr>
              <a:t> to complete the entire test.</a:t>
            </a:r>
            <a:endParaRPr sz="30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Remember – always have a go! If you know some words, </a:t>
            </a:r>
            <a:r>
              <a:rPr b="1" lang="en-GB" sz="3000">
                <a:solidFill>
                  <a:schemeClr val="dk2"/>
                </a:solidFill>
                <a:highlight>
                  <a:srgbClr val="FFFFFF"/>
                </a:highlight>
                <a:latin typeface="Montserrat"/>
                <a:ea typeface="Montserrat"/>
                <a:cs typeface="Montserrat"/>
                <a:sym typeface="Montserrat"/>
              </a:rPr>
              <a:t>just do what you can!</a:t>
            </a:r>
            <a:endParaRPr b="1" sz="3000">
              <a:solidFill>
                <a:schemeClr val="dk2"/>
              </a:solidFill>
              <a:highlight>
                <a:srgbClr val="FFFFFF"/>
              </a:highlight>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aphicFrame>
        <p:nvGraphicFramePr>
          <p:cNvPr id="185" name="Google Shape;185;p33"/>
          <p:cNvGraphicFramePr/>
          <p:nvPr/>
        </p:nvGraphicFramePr>
        <p:xfrm>
          <a:off x="493038" y="890050"/>
          <a:ext cx="3000000" cy="3000000"/>
        </p:xfrm>
        <a:graphic>
          <a:graphicData uri="http://schemas.openxmlformats.org/drawingml/2006/table">
            <a:tbl>
              <a:tblPr>
                <a:noFill/>
                <a:tableStyleId>{E2627EDF-A25C-44F9-8E3E-F43A43D0A7B9}</a:tableStyleId>
              </a:tblPr>
              <a:tblGrid>
                <a:gridCol w="2054475"/>
                <a:gridCol w="5398850"/>
                <a:gridCol w="735375"/>
              </a:tblGrid>
              <a:tr h="534750">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r>
                        <a:rPr b="1" lang="en-GB" sz="2600">
                          <a:solidFill>
                            <a:schemeClr val="dk2"/>
                          </a:solidFill>
                          <a:latin typeface="Montserrat"/>
                          <a:ea typeface="Montserrat"/>
                          <a:cs typeface="Montserrat"/>
                          <a:sym typeface="Montserrat"/>
                        </a:rPr>
                        <a:t>Word</a:t>
                      </a:r>
                      <a:endParaRPr sz="26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Definition</a:t>
                      </a:r>
                      <a:endParaRPr b="1" sz="26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1.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cheetah</a:t>
                      </a:r>
                      <a:endParaRPr b="1"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a. un grand chat jaune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b. un petit chien noir</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c. un gros oiseau vert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d. un poisson mince et blanc</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7630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2.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salad</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a. un repas chaud d’Algérie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b. un plat sans viande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c. une recette avec du lait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d. un bon fromage bleu</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graphicFrame>
        <p:nvGraphicFramePr>
          <p:cNvPr id="186" name="Google Shape;186;p33"/>
          <p:cNvGraphicFramePr/>
          <p:nvPr/>
        </p:nvGraphicFramePr>
        <p:xfrm>
          <a:off x="8993213" y="2185450"/>
          <a:ext cx="3000000" cy="3000000"/>
        </p:xfrm>
        <a:graphic>
          <a:graphicData uri="http://schemas.openxmlformats.org/drawingml/2006/table">
            <a:tbl>
              <a:tblPr>
                <a:noFill/>
                <a:tableStyleId>{E2627EDF-A25C-44F9-8E3E-F43A43D0A7B9}</a:tableStyleId>
              </a:tblPr>
              <a:tblGrid>
                <a:gridCol w="2177775"/>
                <a:gridCol w="5722850"/>
                <a:gridCol w="779500"/>
              </a:tblGrid>
              <a:tr h="769950">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Word</a:t>
                      </a:r>
                      <a:endParaRPr sz="28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800">
                          <a:solidFill>
                            <a:schemeClr val="dk2"/>
                          </a:solidFill>
                          <a:latin typeface="Montserrat"/>
                          <a:ea typeface="Montserrat"/>
                          <a:cs typeface="Montserrat"/>
                          <a:sym typeface="Montserrat"/>
                        </a:rPr>
                        <a:t>Definition</a:t>
                      </a:r>
                      <a:endParaRPr b="1" sz="28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69950">
                <a:tc rowSpan="4">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3. </a:t>
                      </a:r>
                      <a:r>
                        <a:rPr b="1" lang="en-GB" sz="2800">
                          <a:solidFill>
                            <a:schemeClr val="dk2"/>
                          </a:solidFill>
                          <a:latin typeface="Montserrat"/>
                          <a:ea typeface="Montserrat"/>
                          <a:cs typeface="Montserrat"/>
                          <a:sym typeface="Montserrat"/>
                        </a:rPr>
                        <a:t>pyjamas</a:t>
                      </a:r>
                      <a:endParaRPr b="1"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une chemise pour sortir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699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des vêtements pour dormir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699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un lit pour l’hiver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699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un uniforme pour la pétanque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graphicFrame>
        <p:nvGraphicFramePr>
          <p:cNvPr id="191" name="Google Shape;191;p34"/>
          <p:cNvGraphicFramePr/>
          <p:nvPr/>
        </p:nvGraphicFramePr>
        <p:xfrm>
          <a:off x="4725638" y="1064775"/>
          <a:ext cx="3000000" cy="3000000"/>
        </p:xfrm>
        <a:graphic>
          <a:graphicData uri="http://schemas.openxmlformats.org/drawingml/2006/table">
            <a:tbl>
              <a:tblPr>
                <a:noFill/>
                <a:tableStyleId>{E2627EDF-A25C-44F9-8E3E-F43A43D0A7B9}</a:tableStyleId>
              </a:tblPr>
              <a:tblGrid>
                <a:gridCol w="2054475"/>
                <a:gridCol w="5398850"/>
                <a:gridCol w="735375"/>
              </a:tblGrid>
              <a:tr h="534750">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r>
                        <a:rPr b="1" lang="en-GB" sz="2600">
                          <a:solidFill>
                            <a:schemeClr val="dk2"/>
                          </a:solidFill>
                          <a:latin typeface="Montserrat"/>
                          <a:ea typeface="Montserrat"/>
                          <a:cs typeface="Montserrat"/>
                          <a:sym typeface="Montserrat"/>
                        </a:rPr>
                        <a:t>Word</a:t>
                      </a:r>
                      <a:endParaRPr sz="26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Definition</a:t>
                      </a:r>
                      <a:endParaRPr b="1" sz="26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4</a:t>
                      </a: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to cycle</a:t>
                      </a:r>
                      <a:endParaRPr b="1"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a. conduire une voiture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b. voyager en avion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c. faire de la natation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d. utiliser un vélo</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7630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5</a:t>
                      </a: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to lie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a. donner un faux message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b. avoir des idées tristes</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c. parler espagnol vite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d. traduire un texte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5"/>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collocation</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On the next two slides, </a:t>
            </a:r>
            <a:r>
              <a:rPr lang="en-GB" sz="3000">
                <a:solidFill>
                  <a:schemeClr val="dk2"/>
                </a:solidFill>
                <a:highlight>
                  <a:srgbClr val="FFFFFF"/>
                </a:highlight>
                <a:latin typeface="Montserrat"/>
                <a:ea typeface="Montserrat"/>
                <a:cs typeface="Montserrat"/>
                <a:sym typeface="Montserrat"/>
              </a:rPr>
              <a:t>put a </a:t>
            </a:r>
            <a:r>
              <a:rPr b="1" lang="en-GB" sz="3000">
                <a:solidFill>
                  <a:schemeClr val="dk2"/>
                </a:solidFill>
                <a:highlight>
                  <a:srgbClr val="FFFFFF"/>
                </a:highlight>
                <a:latin typeface="Montserrat"/>
                <a:ea typeface="Montserrat"/>
                <a:cs typeface="Montserrat"/>
                <a:sym typeface="Montserrat"/>
              </a:rPr>
              <a:t>cross (x)</a:t>
            </a:r>
            <a:r>
              <a:rPr lang="en-GB" sz="3000">
                <a:solidFill>
                  <a:schemeClr val="dk2"/>
                </a:solidFill>
                <a:highlight>
                  <a:srgbClr val="FFFFFF"/>
                </a:highlight>
                <a:latin typeface="Montserrat"/>
                <a:ea typeface="Montserrat"/>
                <a:cs typeface="Montserrat"/>
                <a:sym typeface="Montserrat"/>
              </a:rPr>
              <a:t> next to</a:t>
            </a:r>
            <a:r>
              <a:rPr b="1" lang="en-GB" sz="3000">
                <a:solidFill>
                  <a:schemeClr val="dk2"/>
                </a:solidFill>
                <a:highlight>
                  <a:srgbClr val="FFFFFF"/>
                </a:highlight>
                <a:latin typeface="Montserrat"/>
                <a:ea typeface="Montserrat"/>
                <a:cs typeface="Montserrat"/>
                <a:sym typeface="Montserrat"/>
              </a:rPr>
              <a:t> </a:t>
            </a:r>
            <a:r>
              <a:rPr b="1" lang="en-GB" sz="3000" u="sng">
                <a:solidFill>
                  <a:schemeClr val="dk2"/>
                </a:solidFill>
                <a:highlight>
                  <a:srgbClr val="FFFFFF"/>
                </a:highlight>
                <a:latin typeface="Montserrat"/>
                <a:ea typeface="Montserrat"/>
                <a:cs typeface="Montserrat"/>
                <a:sym typeface="Montserrat"/>
              </a:rPr>
              <a:t>all words</a:t>
            </a:r>
            <a:r>
              <a:rPr lang="en-GB" sz="3000">
                <a:solidFill>
                  <a:schemeClr val="dk2"/>
                </a:solidFill>
                <a:highlight>
                  <a:srgbClr val="FFFFFF"/>
                </a:highlight>
                <a:latin typeface="Montserrat"/>
                <a:ea typeface="Montserrat"/>
                <a:cs typeface="Montserrat"/>
                <a:sym typeface="Montserrat"/>
              </a:rPr>
              <a:t> that could appear </a:t>
            </a:r>
            <a:r>
              <a:rPr b="1" lang="en-GB" sz="3000">
                <a:solidFill>
                  <a:schemeClr val="dk2"/>
                </a:solidFill>
                <a:highlight>
                  <a:srgbClr val="FFFFFF"/>
                </a:highlight>
                <a:latin typeface="Montserrat"/>
                <a:ea typeface="Montserrat"/>
                <a:cs typeface="Montserrat"/>
                <a:sym typeface="Montserrat"/>
              </a:rPr>
              <a:t>beside the word in bold</a:t>
            </a:r>
            <a:r>
              <a:rPr lang="en-GB" sz="3000">
                <a:solidFill>
                  <a:schemeClr val="dk2"/>
                </a:solidFill>
                <a:highlight>
                  <a:srgbClr val="FFFFFF"/>
                </a:highlight>
                <a:latin typeface="Montserrat"/>
                <a:ea typeface="Montserrat"/>
                <a:cs typeface="Montserrat"/>
                <a:sym typeface="Montserrat"/>
              </a:rPr>
              <a:t> in a sentence</a:t>
            </a:r>
            <a:endParaRPr sz="30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graphicFrame>
        <p:nvGraphicFramePr>
          <p:cNvPr id="201" name="Google Shape;201;p36"/>
          <p:cNvGraphicFramePr/>
          <p:nvPr/>
        </p:nvGraphicFramePr>
        <p:xfrm>
          <a:off x="493038" y="890050"/>
          <a:ext cx="3000000" cy="3000000"/>
        </p:xfrm>
        <a:graphic>
          <a:graphicData uri="http://schemas.openxmlformats.org/drawingml/2006/table">
            <a:tbl>
              <a:tblPr>
                <a:noFill/>
                <a:tableStyleId>{E2627EDF-A25C-44F9-8E3E-F43A43D0A7B9}</a:tableStyleId>
              </a:tblPr>
              <a:tblGrid>
                <a:gridCol w="2906250"/>
                <a:gridCol w="4547075"/>
                <a:gridCol w="735375"/>
              </a:tblGrid>
              <a:tr h="53475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1.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attendre</a:t>
                      </a:r>
                      <a:endParaRPr b="1"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en bas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une heure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mal</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seul</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7630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2.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la communauté</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habite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mieux</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froide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16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internationale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graphicFrame>
        <p:nvGraphicFramePr>
          <p:cNvPr id="202" name="Google Shape;202;p36"/>
          <p:cNvGraphicFramePr/>
          <p:nvPr/>
        </p:nvGraphicFramePr>
        <p:xfrm>
          <a:off x="8993213" y="2185450"/>
          <a:ext cx="3000000" cy="3000000"/>
        </p:xfrm>
        <a:graphic>
          <a:graphicData uri="http://schemas.openxmlformats.org/drawingml/2006/table">
            <a:tbl>
              <a:tblPr>
                <a:noFill/>
                <a:tableStyleId>{E2627EDF-A25C-44F9-8E3E-F43A43D0A7B9}</a:tableStyleId>
              </a:tblPr>
              <a:tblGrid>
                <a:gridCol w="2177775"/>
                <a:gridCol w="5722850"/>
                <a:gridCol w="779500"/>
              </a:tblGrid>
              <a:tr h="769950">
                <a:tc rowSpan="4">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3. </a:t>
                      </a:r>
                      <a:endParaRPr b="1"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800">
                          <a:solidFill>
                            <a:schemeClr val="dk2"/>
                          </a:solidFill>
                          <a:latin typeface="Montserrat"/>
                          <a:ea typeface="Montserrat"/>
                          <a:cs typeface="Montserrat"/>
                          <a:sym typeface="Montserrat"/>
                        </a:rPr>
                        <a:t>le journal</a:t>
                      </a:r>
                      <a:endParaRPr b="1"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gentil</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699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coûte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699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lit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699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scolaire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graphicFrame>
        <p:nvGraphicFramePr>
          <p:cNvPr id="207" name="Google Shape;207;p37"/>
          <p:cNvGraphicFramePr/>
          <p:nvPr/>
        </p:nvGraphicFramePr>
        <p:xfrm>
          <a:off x="4363513" y="1064775"/>
          <a:ext cx="3000000" cy="3000000"/>
        </p:xfrm>
        <a:graphic>
          <a:graphicData uri="http://schemas.openxmlformats.org/drawingml/2006/table">
            <a:tbl>
              <a:tblPr>
                <a:noFill/>
                <a:tableStyleId>{E2627EDF-A25C-44F9-8E3E-F43A43D0A7B9}</a:tableStyleId>
              </a:tblPr>
              <a:tblGrid>
                <a:gridCol w="3653375"/>
                <a:gridCol w="5638775"/>
                <a:gridCol w="916800"/>
              </a:tblGrid>
              <a:tr h="534750">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r>
                        <a:rPr b="1" lang="en-GB" sz="2600">
                          <a:solidFill>
                            <a:schemeClr val="dk2"/>
                          </a:solidFill>
                          <a:latin typeface="Montserrat"/>
                          <a:ea typeface="Montserrat"/>
                          <a:cs typeface="Montserrat"/>
                          <a:sym typeface="Montserrat"/>
                        </a:rPr>
                        <a:t>Word</a:t>
                      </a:r>
                      <a:endParaRPr sz="26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Definition</a:t>
                      </a:r>
                      <a:endParaRPr b="1" sz="26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4.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la conversation</a:t>
                      </a:r>
                      <a:endParaRPr b="1"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a) grosse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b) coche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c) malade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d) finit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7630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5.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la poème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a) décrit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b) italien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c) écoute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d) travailleur</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8"/>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C: </a:t>
            </a:r>
            <a:r>
              <a:rPr b="1" lang="en-GB" sz="4000">
                <a:solidFill>
                  <a:schemeClr val="dk2"/>
                </a:solidFill>
                <a:highlight>
                  <a:schemeClr val="lt1"/>
                </a:highlight>
                <a:latin typeface="Montserrat"/>
                <a:ea typeface="Montserrat"/>
                <a:cs typeface="Montserrat"/>
                <a:sym typeface="Montserrat"/>
              </a:rPr>
              <a:t>association</a:t>
            </a:r>
            <a:r>
              <a:rPr b="1" lang="en-GB" sz="4000">
                <a:solidFill>
                  <a:schemeClr val="dk2"/>
                </a:solidFill>
                <a:highlight>
                  <a:schemeClr val="lt1"/>
                </a:highlight>
                <a:latin typeface="Montserrat"/>
                <a:ea typeface="Montserrat"/>
                <a:cs typeface="Montserrat"/>
                <a:sym typeface="Montserrat"/>
              </a:rPr>
              <a:t> </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On the next two slides, </a:t>
            </a:r>
            <a:r>
              <a:rPr lang="en-GB" sz="3000">
                <a:solidFill>
                  <a:schemeClr val="dk2"/>
                </a:solidFill>
                <a:highlight>
                  <a:srgbClr val="FFFFFF"/>
                </a:highlight>
                <a:latin typeface="Montserrat"/>
                <a:ea typeface="Montserrat"/>
                <a:cs typeface="Montserrat"/>
                <a:sym typeface="Montserrat"/>
              </a:rPr>
              <a:t>put a </a:t>
            </a:r>
            <a:r>
              <a:rPr b="1" lang="en-GB" sz="3000">
                <a:solidFill>
                  <a:schemeClr val="dk2"/>
                </a:solidFill>
                <a:highlight>
                  <a:srgbClr val="FFFFFF"/>
                </a:highlight>
                <a:latin typeface="Montserrat"/>
                <a:ea typeface="Montserrat"/>
                <a:cs typeface="Montserrat"/>
                <a:sym typeface="Montserrat"/>
              </a:rPr>
              <a:t>cross (x)</a:t>
            </a:r>
            <a:r>
              <a:rPr lang="en-GB" sz="3000">
                <a:solidFill>
                  <a:schemeClr val="dk2"/>
                </a:solidFill>
                <a:highlight>
                  <a:srgbClr val="FFFFFF"/>
                </a:highlight>
                <a:latin typeface="Montserrat"/>
                <a:ea typeface="Montserrat"/>
                <a:cs typeface="Montserrat"/>
                <a:sym typeface="Montserrat"/>
              </a:rPr>
              <a:t> next to</a:t>
            </a:r>
            <a:r>
              <a:rPr b="1" lang="en-GB" sz="3000">
                <a:solidFill>
                  <a:schemeClr val="dk2"/>
                </a:solidFill>
                <a:highlight>
                  <a:srgbClr val="FFFFFF"/>
                </a:highlight>
                <a:latin typeface="Montserrat"/>
                <a:ea typeface="Montserrat"/>
                <a:cs typeface="Montserrat"/>
                <a:sym typeface="Montserrat"/>
              </a:rPr>
              <a:t> the one word</a:t>
            </a:r>
            <a:r>
              <a:rPr lang="en-GB" sz="3000">
                <a:solidFill>
                  <a:schemeClr val="dk2"/>
                </a:solidFill>
                <a:highlight>
                  <a:srgbClr val="FFFFFF"/>
                </a:highlight>
                <a:latin typeface="Montserrat"/>
                <a:ea typeface="Montserrat"/>
                <a:cs typeface="Montserrat"/>
                <a:sym typeface="Montserrat"/>
              </a:rPr>
              <a:t> with the </a:t>
            </a:r>
            <a:r>
              <a:rPr b="1" lang="en-GB" sz="3000">
                <a:solidFill>
                  <a:schemeClr val="dk2"/>
                </a:solidFill>
                <a:highlight>
                  <a:srgbClr val="FFFFFF"/>
                </a:highlight>
                <a:latin typeface="Montserrat"/>
                <a:ea typeface="Montserrat"/>
                <a:cs typeface="Montserrat"/>
                <a:sym typeface="Montserrat"/>
              </a:rPr>
              <a:t>closest related meaning</a:t>
            </a:r>
            <a:r>
              <a:rPr lang="en-GB" sz="3000">
                <a:solidFill>
                  <a:schemeClr val="dk2"/>
                </a:solidFill>
                <a:highlight>
                  <a:srgbClr val="FFFFFF"/>
                </a:highlight>
                <a:latin typeface="Montserrat"/>
                <a:ea typeface="Montserrat"/>
                <a:cs typeface="Montserrat"/>
                <a:sym typeface="Montserrat"/>
              </a:rPr>
              <a:t> to the </a:t>
            </a:r>
            <a:r>
              <a:rPr b="1" lang="en-GB" sz="3000">
                <a:solidFill>
                  <a:schemeClr val="dk2"/>
                </a:solidFill>
                <a:highlight>
                  <a:srgbClr val="FFFFFF"/>
                </a:highlight>
                <a:latin typeface="Montserrat"/>
                <a:ea typeface="Montserrat"/>
                <a:cs typeface="Montserrat"/>
                <a:sym typeface="Montserrat"/>
              </a:rPr>
              <a:t>word in bold</a:t>
            </a:r>
            <a:r>
              <a:rPr lang="en-GB" sz="3000">
                <a:solidFill>
                  <a:schemeClr val="dk2"/>
                </a:solidFill>
                <a:highlight>
                  <a:srgbClr val="FFFFFF"/>
                </a:highlight>
                <a:latin typeface="Montserrat"/>
                <a:ea typeface="Montserrat"/>
                <a:cs typeface="Montserrat"/>
                <a:sym typeface="Montserrat"/>
              </a:rPr>
              <a:t>.</a:t>
            </a:r>
            <a:endParaRPr sz="30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graphicFrame>
        <p:nvGraphicFramePr>
          <p:cNvPr id="217" name="Google Shape;217;p39"/>
          <p:cNvGraphicFramePr/>
          <p:nvPr/>
        </p:nvGraphicFramePr>
        <p:xfrm>
          <a:off x="493038" y="890050"/>
          <a:ext cx="3000000" cy="3000000"/>
        </p:xfrm>
        <a:graphic>
          <a:graphicData uri="http://schemas.openxmlformats.org/drawingml/2006/table">
            <a:tbl>
              <a:tblPr>
                <a:noFill/>
                <a:tableStyleId>{E2627EDF-A25C-44F9-8E3E-F43A43D0A7B9}</a:tableStyleId>
              </a:tblPr>
              <a:tblGrid>
                <a:gridCol w="2906250"/>
                <a:gridCol w="4547075"/>
                <a:gridCol w="735375"/>
              </a:tblGrid>
              <a:tr h="53475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1.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la médecin</a:t>
                      </a:r>
                      <a:endParaRPr b="1"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la personne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l’hôpital</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la visite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travailler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7630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2.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Paris</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la ville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le fromage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le pays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16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le monde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graphicFrame>
        <p:nvGraphicFramePr>
          <p:cNvPr id="218" name="Google Shape;218;p39"/>
          <p:cNvGraphicFramePr/>
          <p:nvPr/>
        </p:nvGraphicFramePr>
        <p:xfrm>
          <a:off x="8993213" y="2185450"/>
          <a:ext cx="3000000" cy="3000000"/>
        </p:xfrm>
        <a:graphic>
          <a:graphicData uri="http://schemas.openxmlformats.org/drawingml/2006/table">
            <a:tbl>
              <a:tblPr>
                <a:noFill/>
                <a:tableStyleId>{E2627EDF-A25C-44F9-8E3E-F43A43D0A7B9}</a:tableStyleId>
              </a:tblPr>
              <a:tblGrid>
                <a:gridCol w="2177775"/>
                <a:gridCol w="5722850"/>
                <a:gridCol w="779500"/>
              </a:tblGrid>
              <a:tr h="769950">
                <a:tc rowSpan="4">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3. </a:t>
                      </a:r>
                      <a:endParaRPr b="1"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800">
                          <a:solidFill>
                            <a:schemeClr val="dk2"/>
                          </a:solidFill>
                          <a:latin typeface="Montserrat"/>
                          <a:ea typeface="Montserrat"/>
                          <a:cs typeface="Montserrat"/>
                          <a:sym typeface="Montserrat"/>
                        </a:rPr>
                        <a:t>le cinéma</a:t>
                      </a:r>
                      <a:endParaRPr b="1"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le programme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699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l’événement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699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le film</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699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le projet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graphicFrame>
        <p:nvGraphicFramePr>
          <p:cNvPr id="223" name="Google Shape;223;p40"/>
          <p:cNvGraphicFramePr/>
          <p:nvPr/>
        </p:nvGraphicFramePr>
        <p:xfrm>
          <a:off x="4363513" y="1064775"/>
          <a:ext cx="3000000" cy="3000000"/>
        </p:xfrm>
        <a:graphic>
          <a:graphicData uri="http://schemas.openxmlformats.org/drawingml/2006/table">
            <a:tbl>
              <a:tblPr>
                <a:noFill/>
                <a:tableStyleId>{E2627EDF-A25C-44F9-8E3E-F43A43D0A7B9}</a:tableStyleId>
              </a:tblPr>
              <a:tblGrid>
                <a:gridCol w="3653375"/>
                <a:gridCol w="5638775"/>
                <a:gridCol w="916800"/>
              </a:tblGrid>
              <a:tr h="534750">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r>
                        <a:rPr b="1" lang="en-GB" sz="2600">
                          <a:solidFill>
                            <a:schemeClr val="dk2"/>
                          </a:solidFill>
                          <a:latin typeface="Montserrat"/>
                          <a:ea typeface="Montserrat"/>
                          <a:cs typeface="Montserrat"/>
                          <a:sym typeface="Montserrat"/>
                        </a:rPr>
                        <a:t>Word</a:t>
                      </a:r>
                      <a:endParaRPr sz="26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Definition</a:t>
                      </a:r>
                      <a:endParaRPr b="1" sz="26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4.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la langue</a:t>
                      </a:r>
                      <a:endParaRPr b="1"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a) l’espagnol</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b) comprendre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c) l’Espagne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d) la culture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7630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5.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la</a:t>
                      </a:r>
                      <a:r>
                        <a:rPr b="1" lang="en-GB" sz="2600">
                          <a:solidFill>
                            <a:schemeClr val="dk2"/>
                          </a:solidFill>
                          <a:latin typeface="Montserrat"/>
                          <a:ea typeface="Montserrat"/>
                          <a:cs typeface="Montserrat"/>
                          <a:sym typeface="Montserrat"/>
                        </a:rPr>
                        <a:t> collège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a) le bâtiment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b) l’école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c) lire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d) l’université</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1"/>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D: categories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On the next two slides, </a:t>
            </a:r>
            <a:r>
              <a:rPr lang="en-GB" sz="3000">
                <a:solidFill>
                  <a:schemeClr val="dk2"/>
                </a:solidFill>
                <a:highlight>
                  <a:srgbClr val="FFFFFF"/>
                </a:highlight>
                <a:latin typeface="Montserrat"/>
                <a:ea typeface="Montserrat"/>
                <a:cs typeface="Montserrat"/>
                <a:sym typeface="Montserrat"/>
              </a:rPr>
              <a:t>put a </a:t>
            </a:r>
            <a:r>
              <a:rPr b="1" lang="en-GB" sz="3000">
                <a:solidFill>
                  <a:schemeClr val="dk2"/>
                </a:solidFill>
                <a:highlight>
                  <a:srgbClr val="FFFFFF"/>
                </a:highlight>
                <a:latin typeface="Montserrat"/>
                <a:ea typeface="Montserrat"/>
                <a:cs typeface="Montserrat"/>
                <a:sym typeface="Montserrat"/>
              </a:rPr>
              <a:t>cross (x)</a:t>
            </a:r>
            <a:r>
              <a:rPr lang="en-GB" sz="3000">
                <a:solidFill>
                  <a:schemeClr val="dk2"/>
                </a:solidFill>
                <a:highlight>
                  <a:srgbClr val="FFFFFF"/>
                </a:highlight>
                <a:latin typeface="Montserrat"/>
                <a:ea typeface="Montserrat"/>
                <a:cs typeface="Montserrat"/>
                <a:sym typeface="Montserrat"/>
              </a:rPr>
              <a:t> under the word that is the </a:t>
            </a:r>
            <a:r>
              <a:rPr b="1" lang="en-GB" sz="3000">
                <a:solidFill>
                  <a:schemeClr val="dk2"/>
                </a:solidFill>
                <a:highlight>
                  <a:srgbClr val="FFFFFF"/>
                </a:highlight>
                <a:latin typeface="Montserrat"/>
                <a:ea typeface="Montserrat"/>
                <a:cs typeface="Montserrat"/>
                <a:sym typeface="Montserrat"/>
              </a:rPr>
              <a:t>best example</a:t>
            </a:r>
            <a:r>
              <a:rPr lang="en-GB" sz="3000">
                <a:solidFill>
                  <a:schemeClr val="dk2"/>
                </a:solidFill>
                <a:highlight>
                  <a:srgbClr val="FFFFFF"/>
                </a:highlight>
                <a:latin typeface="Montserrat"/>
                <a:ea typeface="Montserrat"/>
                <a:cs typeface="Montserrat"/>
                <a:sym typeface="Montserrat"/>
              </a:rPr>
              <a:t> of the </a:t>
            </a:r>
            <a:r>
              <a:rPr b="1" lang="en-GB" sz="3000">
                <a:solidFill>
                  <a:schemeClr val="dk2"/>
                </a:solidFill>
                <a:highlight>
                  <a:srgbClr val="FFFFFF"/>
                </a:highlight>
                <a:latin typeface="Montserrat"/>
                <a:ea typeface="Montserrat"/>
                <a:cs typeface="Montserrat"/>
                <a:sym typeface="Montserrat"/>
              </a:rPr>
              <a:t>category on the left</a:t>
            </a:r>
            <a:r>
              <a:rPr lang="en-GB" sz="3000">
                <a:solidFill>
                  <a:schemeClr val="dk2"/>
                </a:solidFill>
                <a:highlight>
                  <a:srgbClr val="FFFFFF"/>
                </a:highlight>
                <a:latin typeface="Montserrat"/>
                <a:ea typeface="Montserrat"/>
                <a:cs typeface="Montserrat"/>
                <a:sym typeface="Montserrat"/>
              </a:rPr>
              <a:t>. </a:t>
            </a:r>
            <a:endParaRPr sz="30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aphicFrame>
        <p:nvGraphicFramePr>
          <p:cNvPr id="233" name="Google Shape;233;p42"/>
          <p:cNvGraphicFramePr/>
          <p:nvPr/>
        </p:nvGraphicFramePr>
        <p:xfrm>
          <a:off x="357188" y="326188"/>
          <a:ext cx="3000000" cy="3000000"/>
        </p:xfrm>
        <a:graphic>
          <a:graphicData uri="http://schemas.openxmlformats.org/drawingml/2006/table">
            <a:tbl>
              <a:tblPr>
                <a:noFill/>
                <a:tableStyleId>{E2627EDF-A25C-44F9-8E3E-F43A43D0A7B9}</a:tableStyleId>
              </a:tblPr>
              <a:tblGrid>
                <a:gridCol w="6994500"/>
                <a:gridCol w="2577875"/>
                <a:gridCol w="2598100"/>
                <a:gridCol w="2759675"/>
                <a:gridCol w="2456675"/>
              </a:tblGrid>
              <a:tr h="79245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1.</a:t>
                      </a:r>
                      <a:r>
                        <a:rPr lang="en-GB" sz="2800">
                          <a:solidFill>
                            <a:schemeClr val="dk2"/>
                          </a:solidFill>
                          <a:latin typeface="Montserrat"/>
                          <a:ea typeface="Montserrat"/>
                          <a:cs typeface="Montserrat"/>
                          <a:sym typeface="Montserrat"/>
                        </a:rPr>
                        <a:t>   un instrument</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 soin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la guitare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en bas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la note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885300">
                <a:tc vMerge="1"/>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r>
              <a:tr h="88530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2.  </a:t>
                      </a:r>
                      <a:r>
                        <a:rPr lang="en-GB" sz="2800">
                          <a:solidFill>
                            <a:schemeClr val="dk2"/>
                          </a:solidFill>
                          <a:latin typeface="Montserrat"/>
                          <a:ea typeface="Montserrat"/>
                          <a:cs typeface="Montserrat"/>
                          <a:sym typeface="Montserrat"/>
                        </a:rPr>
                        <a:t>un emploi</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l’aéroport</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l’avenir</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l’avocat (m.)</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l’avion</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885300">
                <a:tc vMerge="1"/>
                <a:tc vMerge="1"/>
                <a:tc vMerge="1"/>
                <a:tc vMerge="1"/>
                <a:tc vMerge="1"/>
              </a:tr>
              <a:tr h="88530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3.</a:t>
                      </a:r>
                      <a:r>
                        <a:rPr lang="en-GB" sz="2800">
                          <a:solidFill>
                            <a:schemeClr val="dk2"/>
                          </a:solidFill>
                          <a:latin typeface="Montserrat"/>
                          <a:ea typeface="Montserrat"/>
                          <a:cs typeface="Montserrat"/>
                          <a:sym typeface="Montserrat"/>
                        </a:rPr>
                        <a:t>  un bâtiment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 jardin</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 parc</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 cœur</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l’hôtel</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885300">
                <a:tc vMerge="1"/>
                <a:tc vMerge="1"/>
                <a:tc vMerge="1"/>
                <a:tc vMerge="1"/>
                <a:tc vMerge="1"/>
              </a:tr>
              <a:tr h="88530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4. </a:t>
                      </a:r>
                      <a:r>
                        <a:rPr lang="en-GB" sz="2800">
                          <a:solidFill>
                            <a:schemeClr val="dk2"/>
                          </a:solidFill>
                          <a:latin typeface="Montserrat"/>
                          <a:ea typeface="Montserrat"/>
                          <a:cs typeface="Montserrat"/>
                          <a:sym typeface="Montserrat"/>
                        </a:rPr>
                        <a:t>une saison</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 thé</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 soleil</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 printemps</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 verre</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885300">
                <a:tc vMerge="1"/>
                <a:tc vMerge="1"/>
                <a:tc vMerge="1"/>
                <a:tc vMerge="1"/>
                <a:tc vMerge="1"/>
              </a:tr>
              <a:tr h="88530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5.</a:t>
                      </a:r>
                      <a:r>
                        <a:rPr lang="en-GB" sz="2800">
                          <a:solidFill>
                            <a:schemeClr val="dk2"/>
                          </a:solidFill>
                          <a:latin typeface="Montserrat"/>
                          <a:ea typeface="Montserrat"/>
                          <a:cs typeface="Montserrat"/>
                          <a:sym typeface="Montserrat"/>
                        </a:rPr>
                        <a:t> une matière scolaire</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rowSpan="2">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 tableau</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rowSpan="2">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l’exercice</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rowSpan="2">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la science</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rowSpan="2">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la solution</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85300">
                <a:tc vMerge="1"/>
                <a:tc vMerge="1"/>
                <a:tc vMerge="1"/>
                <a:tc vMerge="1"/>
                <a:tc vMerge="1"/>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nvSpPr>
        <p:spPr>
          <a:xfrm>
            <a:off x="4349900" y="3698300"/>
            <a:ext cx="11222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SECTION A - LISTENING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graphicFrame>
        <p:nvGraphicFramePr>
          <p:cNvPr id="238" name="Google Shape;238;p43"/>
          <p:cNvGraphicFramePr/>
          <p:nvPr/>
        </p:nvGraphicFramePr>
        <p:xfrm>
          <a:off x="357188" y="326188"/>
          <a:ext cx="3000000" cy="3000000"/>
        </p:xfrm>
        <a:graphic>
          <a:graphicData uri="http://schemas.openxmlformats.org/drawingml/2006/table">
            <a:tbl>
              <a:tblPr>
                <a:noFill/>
                <a:tableStyleId>{E2627EDF-A25C-44F9-8E3E-F43A43D0A7B9}</a:tableStyleId>
              </a:tblPr>
              <a:tblGrid>
                <a:gridCol w="6994500"/>
                <a:gridCol w="2577875"/>
                <a:gridCol w="2598100"/>
                <a:gridCol w="2759675"/>
                <a:gridCol w="2456675"/>
              </a:tblGrid>
              <a:tr h="79245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6.</a:t>
                      </a:r>
                      <a:r>
                        <a:rPr lang="en-GB" sz="2800">
                          <a:solidFill>
                            <a:schemeClr val="dk2"/>
                          </a:solidFill>
                          <a:latin typeface="Montserrat"/>
                          <a:ea typeface="Montserrat"/>
                          <a:cs typeface="Montserrat"/>
                          <a:sym typeface="Montserrat"/>
                        </a:rPr>
                        <a:t>   </a:t>
                      </a:r>
                      <a:r>
                        <a:rPr lang="en-GB" sz="2800">
                          <a:solidFill>
                            <a:schemeClr val="dk2"/>
                          </a:solidFill>
                          <a:latin typeface="Montserrat"/>
                          <a:ea typeface="Montserrat"/>
                          <a:cs typeface="Montserrat"/>
                          <a:sym typeface="Montserrat"/>
                        </a:rPr>
                        <a:t>un repas</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 déjeuner</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 pain</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 billet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 fruit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885300">
                <a:tc vMerge="1"/>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r>
              <a:tr h="88530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7</a:t>
                      </a:r>
                      <a:r>
                        <a:rPr b="1" lang="en-GB" sz="2800">
                          <a:solidFill>
                            <a:schemeClr val="dk2"/>
                          </a:solidFill>
                          <a:latin typeface="Montserrat"/>
                          <a:ea typeface="Montserrat"/>
                          <a:cs typeface="Montserrat"/>
                          <a:sym typeface="Montserrat"/>
                        </a:rPr>
                        <a:t>.  </a:t>
                      </a:r>
                      <a:r>
                        <a:rPr lang="en-GB" sz="2800">
                          <a:solidFill>
                            <a:schemeClr val="dk2"/>
                          </a:solidFill>
                          <a:latin typeface="Montserrat"/>
                          <a:ea typeface="Montserrat"/>
                          <a:cs typeface="Montserrat"/>
                          <a:sym typeface="Montserrat"/>
                        </a:rPr>
                        <a:t>une langue</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l’allemand</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 dimanche</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 roman</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 ménage</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885300">
                <a:tc vMerge="1"/>
                <a:tc vMerge="1"/>
                <a:tc vMerge="1"/>
                <a:tc vMerge="1"/>
                <a:tc vMerge="1"/>
              </a:tr>
              <a:tr h="88530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8</a:t>
                      </a:r>
                      <a:r>
                        <a:rPr b="1" lang="en-GB" sz="2800">
                          <a:solidFill>
                            <a:schemeClr val="dk2"/>
                          </a:solidFill>
                          <a:latin typeface="Montserrat"/>
                          <a:ea typeface="Montserrat"/>
                          <a:cs typeface="Montserrat"/>
                          <a:sym typeface="Montserrat"/>
                        </a:rPr>
                        <a:t>.</a:t>
                      </a:r>
                      <a:r>
                        <a:rPr lang="en-GB" sz="2800">
                          <a:solidFill>
                            <a:schemeClr val="dk2"/>
                          </a:solidFill>
                          <a:latin typeface="Montserrat"/>
                          <a:ea typeface="Montserrat"/>
                          <a:cs typeface="Montserrat"/>
                          <a:sym typeface="Montserrat"/>
                        </a:rPr>
                        <a:t>  </a:t>
                      </a:r>
                      <a:r>
                        <a:rPr lang="en-GB" sz="2800">
                          <a:solidFill>
                            <a:schemeClr val="dk2"/>
                          </a:solidFill>
                          <a:latin typeface="Montserrat"/>
                          <a:ea typeface="Montserrat"/>
                          <a:cs typeface="Montserrat"/>
                          <a:sym typeface="Montserrat"/>
                        </a:rPr>
                        <a:t>une personne dans la famille</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la sœur</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l’avocate (f.)</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l’ami (m.)</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le professeur</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885300">
                <a:tc vMerge="1"/>
                <a:tc vMerge="1"/>
                <a:tc vMerge="1"/>
                <a:tc vMerge="1"/>
                <a:tc vMerge="1"/>
              </a:tr>
              <a:tr h="88530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9</a:t>
                      </a:r>
                      <a:r>
                        <a:rPr b="1" lang="en-GB" sz="2800">
                          <a:solidFill>
                            <a:schemeClr val="dk2"/>
                          </a:solidFill>
                          <a:latin typeface="Montserrat"/>
                          <a:ea typeface="Montserrat"/>
                          <a:cs typeface="Montserrat"/>
                          <a:sym typeface="Montserrat"/>
                        </a:rPr>
                        <a:t>. </a:t>
                      </a:r>
                      <a:r>
                        <a:rPr lang="en-GB" sz="2800">
                          <a:solidFill>
                            <a:schemeClr val="dk2"/>
                          </a:solidFill>
                          <a:latin typeface="Montserrat"/>
                          <a:ea typeface="Montserrat"/>
                          <a:cs typeface="Montserrat"/>
                          <a:sym typeface="Montserrat"/>
                        </a:rPr>
                        <a:t>un mois de l’année</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merci</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au revoir</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avril</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nouveau</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885300">
                <a:tc vMerge="1"/>
                <a:tc vMerge="1"/>
                <a:tc vMerge="1"/>
                <a:tc vMerge="1"/>
                <a:tc vMerge="1"/>
              </a:tr>
              <a:tr h="88530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10</a:t>
                      </a:r>
                      <a:r>
                        <a:rPr b="1" lang="en-GB" sz="2800">
                          <a:solidFill>
                            <a:schemeClr val="dk2"/>
                          </a:solidFill>
                          <a:latin typeface="Montserrat"/>
                          <a:ea typeface="Montserrat"/>
                          <a:cs typeface="Montserrat"/>
                          <a:sym typeface="Montserrat"/>
                        </a:rPr>
                        <a:t>.</a:t>
                      </a:r>
                      <a:r>
                        <a:rPr lang="en-GB" sz="2800">
                          <a:solidFill>
                            <a:schemeClr val="dk2"/>
                          </a:solidFill>
                          <a:latin typeface="Montserrat"/>
                          <a:ea typeface="Montserrat"/>
                          <a:cs typeface="Montserrat"/>
                          <a:sym typeface="Montserrat"/>
                        </a:rPr>
                        <a:t> </a:t>
                      </a:r>
                      <a:r>
                        <a:rPr lang="en-GB" sz="2800">
                          <a:solidFill>
                            <a:schemeClr val="dk2"/>
                          </a:solidFill>
                          <a:latin typeface="Montserrat"/>
                          <a:ea typeface="Montserrat"/>
                          <a:cs typeface="Montserrat"/>
                          <a:sym typeface="Montserrat"/>
                        </a:rPr>
                        <a:t>une salle</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rowSpan="2">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la vague</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rowSpan="2">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la chambre</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rowSpan="2">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la classe</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rowSpan="2">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la place</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85300">
                <a:tc vMerge="1"/>
                <a:tc vMerge="1"/>
                <a:tc vMerge="1"/>
                <a:tc vMerge="1"/>
                <a:tc vMerge="1"/>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4"/>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verb forms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b="1" lang="en-GB" sz="3000">
                <a:solidFill>
                  <a:schemeClr val="dk2"/>
                </a:solidFill>
                <a:latin typeface="Montserrat"/>
                <a:ea typeface="Montserrat"/>
                <a:cs typeface="Montserrat"/>
                <a:sym typeface="Montserrat"/>
              </a:rPr>
              <a:t>Read </a:t>
            </a:r>
            <a:r>
              <a:rPr lang="en-GB" sz="3000">
                <a:solidFill>
                  <a:schemeClr val="dk2"/>
                </a:solidFill>
                <a:latin typeface="Montserrat"/>
                <a:ea typeface="Montserrat"/>
                <a:cs typeface="Montserrat"/>
                <a:sym typeface="Montserrat"/>
              </a:rPr>
              <a:t>the sentences on the following two slides. The subject is missing.</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the person or people the sentence is about.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graphicFrame>
        <p:nvGraphicFramePr>
          <p:cNvPr id="248" name="Google Shape;248;p45"/>
          <p:cNvGraphicFramePr/>
          <p:nvPr/>
        </p:nvGraphicFramePr>
        <p:xfrm>
          <a:off x="988913" y="447375"/>
          <a:ext cx="3000000" cy="3000000"/>
        </p:xfrm>
        <a:graphic>
          <a:graphicData uri="http://schemas.openxmlformats.org/drawingml/2006/table">
            <a:tbl>
              <a:tblPr>
                <a:noFill/>
                <a:tableStyleId>{E2627EDF-A25C-44F9-8E3E-F43A43D0A7B9}</a:tableStyleId>
              </a:tblPr>
              <a:tblGrid>
                <a:gridCol w="1323350"/>
                <a:gridCol w="4846725"/>
                <a:gridCol w="3765175"/>
                <a:gridCol w="6374925"/>
              </a:tblGrid>
              <a:tr h="1497925">
                <a:tc>
                  <a:txBody>
                    <a:bodyPr/>
                    <a:lstStyle/>
                    <a:p>
                      <a:pPr indent="0" lvl="0" marL="0" rtl="0" algn="l">
                        <a:lnSpc>
                          <a:spcPct val="150000"/>
                        </a:lnSpc>
                        <a:spcBef>
                          <a:spcPts val="120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a:t>
                      </a:r>
                      <a:r>
                        <a:rPr lang="en-GB" sz="3000">
                          <a:solidFill>
                            <a:schemeClr val="dk2"/>
                          </a:solidFill>
                          <a:latin typeface="Montserrat"/>
                          <a:ea typeface="Montserrat"/>
                          <a:cs typeface="Montserrat"/>
                          <a:sym typeface="Montserrat"/>
                        </a:rPr>
                        <a:t> I </a:t>
                      </a:r>
                      <a:r>
                        <a:rPr i="1" lang="en-GB" sz="3000">
                          <a:solidFill>
                            <a:schemeClr val="dk2"/>
                          </a:solidFill>
                          <a:latin typeface="Montserrat"/>
                          <a:ea typeface="Montserrat"/>
                          <a:cs typeface="Montserrat"/>
                          <a:sym typeface="Montserrat"/>
                        </a:rPr>
                        <a:t>or</a:t>
                      </a: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[singular]</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we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they  </a:t>
                      </a:r>
                      <a:endParaRPr sz="3000">
                        <a:solidFill>
                          <a:schemeClr val="dk2"/>
                        </a:solidFill>
                        <a:latin typeface="Montserrat"/>
                        <a:ea typeface="Montserrat"/>
                        <a:cs typeface="Montserrat"/>
                        <a:sym typeface="Montserrat"/>
                      </a:endParaRPr>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sortons maintenant</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97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I </a:t>
                      </a:r>
                      <a:r>
                        <a:rPr i="1" lang="en-GB" sz="3000">
                          <a:solidFill>
                            <a:schemeClr val="dk2"/>
                          </a:solidFill>
                          <a:latin typeface="Montserrat"/>
                          <a:ea typeface="Montserrat"/>
                          <a:cs typeface="Montserrat"/>
                          <a:sym typeface="Montserrat"/>
                        </a:rPr>
                        <a:t>or</a:t>
                      </a: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[singular]</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we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he/she</a:t>
                      </a:r>
                      <a:endParaRPr sz="3000">
                        <a:solidFill>
                          <a:schemeClr val="dk2"/>
                        </a:solidFill>
                        <a:latin typeface="Montserrat"/>
                        <a:ea typeface="Montserrat"/>
                        <a:cs typeface="Montserrat"/>
                        <a:sym typeface="Montserrat"/>
                      </a:endParaRPr>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 </a:t>
                      </a:r>
                      <a:r>
                        <a:rPr b="1" lang="en-GB" sz="3000">
                          <a:solidFill>
                            <a:schemeClr val="dk2"/>
                          </a:solidFill>
                          <a:highlight>
                            <a:srgbClr val="FFFFFF"/>
                          </a:highlight>
                          <a:latin typeface="Montserrat"/>
                          <a:ea typeface="Montserrat"/>
                          <a:cs typeface="Montserrat"/>
                          <a:sym typeface="Montserrat"/>
                        </a:rPr>
                        <a:t>lis un roman en anglais.</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97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3.</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he/she</a:t>
                      </a:r>
                      <a:endParaRPr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we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 formal]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they</a:t>
                      </a:r>
                      <a:endParaRPr sz="3000">
                        <a:solidFill>
                          <a:schemeClr val="dk2"/>
                        </a:solidFill>
                        <a:latin typeface="Montserrat"/>
                        <a:ea typeface="Montserrat"/>
                        <a:cs typeface="Montserrat"/>
                        <a:sym typeface="Montserrat"/>
                      </a:endParaRPr>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 </a:t>
                      </a:r>
                      <a:r>
                        <a:rPr b="1" lang="en-GB" sz="3000">
                          <a:solidFill>
                            <a:schemeClr val="dk2"/>
                          </a:solidFill>
                          <a:highlight>
                            <a:srgbClr val="FFFFFF"/>
                          </a:highlight>
                          <a:latin typeface="Montserrat"/>
                          <a:ea typeface="Montserrat"/>
                          <a:cs typeface="Montserrat"/>
                          <a:sym typeface="Montserrat"/>
                        </a:rPr>
                        <a:t>descendent la montagne.</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97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4.</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he/she</a:t>
                      </a:r>
                      <a:endParaRPr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they</a:t>
                      </a:r>
                      <a:endParaRPr baseline="-25000"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I </a:t>
                      </a:r>
                      <a:r>
                        <a:rPr i="1" lang="en-GB" sz="3000">
                          <a:solidFill>
                            <a:schemeClr val="dk2"/>
                          </a:solidFill>
                          <a:latin typeface="Montserrat"/>
                          <a:ea typeface="Montserrat"/>
                          <a:cs typeface="Montserrat"/>
                          <a:sym typeface="Montserrat"/>
                        </a:rPr>
                        <a:t>or</a:t>
                      </a: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[singular]</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 formal]</a:t>
                      </a:r>
                      <a:endParaRPr sz="3000">
                        <a:solidFill>
                          <a:schemeClr val="dk2"/>
                        </a:solidFill>
                        <a:latin typeface="Montserrat"/>
                        <a:ea typeface="Montserrat"/>
                        <a:cs typeface="Montserrat"/>
                        <a:sym typeface="Montserrat"/>
                      </a:endParaRPr>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écrit une lettre à son ami.</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97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5.</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 I </a:t>
                      </a:r>
                      <a:r>
                        <a:rPr i="1" lang="en-GB" sz="3000">
                          <a:solidFill>
                            <a:schemeClr val="dk2"/>
                          </a:solidFill>
                          <a:latin typeface="Montserrat"/>
                          <a:ea typeface="Montserrat"/>
                          <a:cs typeface="Montserrat"/>
                          <a:sym typeface="Montserrat"/>
                        </a:rPr>
                        <a:t>or</a:t>
                      </a: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[singular, informal]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he/she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 formal]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they  </a:t>
                      </a:r>
                      <a:endParaRPr sz="3000">
                        <a:solidFill>
                          <a:schemeClr val="dk2"/>
                        </a:solidFill>
                        <a:latin typeface="Montserrat"/>
                        <a:ea typeface="Montserrat"/>
                        <a:cs typeface="Montserrat"/>
                        <a:sym typeface="Montserrat"/>
                      </a:endParaRPr>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viennent avec ma sœur.</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97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6</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 I </a:t>
                      </a:r>
                      <a:r>
                        <a:rPr i="1" lang="en-GB" sz="3000">
                          <a:solidFill>
                            <a:schemeClr val="dk2"/>
                          </a:solidFill>
                          <a:latin typeface="Montserrat"/>
                          <a:ea typeface="Montserrat"/>
                          <a:cs typeface="Montserrat"/>
                          <a:sym typeface="Montserrat"/>
                        </a:rPr>
                        <a:t>or</a:t>
                      </a: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[singular, informal]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he/she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 formal]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we </a:t>
                      </a:r>
                      <a:endParaRPr sz="3000">
                        <a:solidFill>
                          <a:schemeClr val="dk2"/>
                        </a:solidFill>
                        <a:latin typeface="Montserrat"/>
                        <a:ea typeface="Montserrat"/>
                        <a:cs typeface="Montserrat"/>
                        <a:sym typeface="Montserrat"/>
                      </a:endParaRPr>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vréussissons l'examen de maths.</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graphicFrame>
        <p:nvGraphicFramePr>
          <p:cNvPr id="253" name="Google Shape;253;p46"/>
          <p:cNvGraphicFramePr/>
          <p:nvPr/>
        </p:nvGraphicFramePr>
        <p:xfrm>
          <a:off x="988913" y="447375"/>
          <a:ext cx="3000000" cy="3000000"/>
        </p:xfrm>
        <a:graphic>
          <a:graphicData uri="http://schemas.openxmlformats.org/drawingml/2006/table">
            <a:tbl>
              <a:tblPr>
                <a:noFill/>
                <a:tableStyleId>{E2627EDF-A25C-44F9-8E3E-F43A43D0A7B9}</a:tableStyleId>
              </a:tblPr>
              <a:tblGrid>
                <a:gridCol w="1323350"/>
                <a:gridCol w="4846725"/>
                <a:gridCol w="3765175"/>
                <a:gridCol w="6374925"/>
              </a:tblGrid>
              <a:tr h="1497925">
                <a:tc>
                  <a:txBody>
                    <a:bodyPr/>
                    <a:lstStyle/>
                    <a:p>
                      <a:pPr indent="0" lvl="0" marL="0" rtl="0" algn="l">
                        <a:lnSpc>
                          <a:spcPct val="150000"/>
                        </a:lnSpc>
                        <a:spcBef>
                          <a:spcPts val="1200"/>
                        </a:spcBef>
                        <a:spcAft>
                          <a:spcPts val="0"/>
                        </a:spcAft>
                        <a:buNone/>
                      </a:pPr>
                      <a:r>
                        <a:rPr lang="en-GB" sz="3000">
                          <a:solidFill>
                            <a:schemeClr val="dk2"/>
                          </a:solidFill>
                          <a:latin typeface="Montserrat"/>
                          <a:ea typeface="Montserrat"/>
                          <a:cs typeface="Montserrat"/>
                          <a:sym typeface="Montserrat"/>
                        </a:rPr>
                        <a:t>7</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I </a:t>
                      </a:r>
                      <a:r>
                        <a:rPr i="1" lang="en-GB" sz="3000">
                          <a:solidFill>
                            <a:schemeClr val="dk2"/>
                          </a:solidFill>
                          <a:latin typeface="Montserrat"/>
                          <a:ea typeface="Montserrat"/>
                          <a:cs typeface="Montserrat"/>
                          <a:sym typeface="Montserrat"/>
                        </a:rPr>
                        <a:t>or</a:t>
                      </a: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[singular]</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we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 formal]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they  </a:t>
                      </a:r>
                      <a:endParaRPr sz="3000">
                        <a:solidFill>
                          <a:schemeClr val="dk2"/>
                        </a:solidFill>
                        <a:latin typeface="Montserrat"/>
                        <a:ea typeface="Montserrat"/>
                        <a:cs typeface="Montserrat"/>
                        <a:sym typeface="Montserrat"/>
                      </a:endParaRPr>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apprenez l'allemand.</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97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8</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I </a:t>
                      </a:r>
                      <a:r>
                        <a:rPr i="1" lang="en-GB" sz="3000">
                          <a:solidFill>
                            <a:schemeClr val="dk2"/>
                          </a:solidFill>
                          <a:latin typeface="Montserrat"/>
                          <a:ea typeface="Montserrat"/>
                          <a:cs typeface="Montserrat"/>
                          <a:sym typeface="Montserrat"/>
                        </a:rPr>
                        <a:t>or</a:t>
                      </a: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[singular]</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he/she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 formal]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they</a:t>
                      </a:r>
                      <a:endParaRPr sz="3000">
                        <a:solidFill>
                          <a:schemeClr val="dk2"/>
                        </a:solidFill>
                        <a:latin typeface="Montserrat"/>
                        <a:ea typeface="Montserrat"/>
                        <a:cs typeface="Montserrat"/>
                        <a:sym typeface="Montserrat"/>
                      </a:endParaRPr>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 </a:t>
                      </a:r>
                      <a:r>
                        <a:rPr b="1" lang="en-GB" sz="3000">
                          <a:solidFill>
                            <a:schemeClr val="dk2"/>
                          </a:solidFill>
                          <a:highlight>
                            <a:srgbClr val="FFFFFF"/>
                          </a:highlight>
                          <a:latin typeface="Montserrat"/>
                          <a:ea typeface="Montserrat"/>
                          <a:cs typeface="Montserrat"/>
                          <a:sym typeface="Montserrat"/>
                        </a:rPr>
                        <a:t>peut expliquer la tâche.</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97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9</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I </a:t>
                      </a:r>
                      <a:r>
                        <a:rPr i="1" lang="en-GB" sz="3000">
                          <a:solidFill>
                            <a:schemeClr val="dk2"/>
                          </a:solidFill>
                          <a:latin typeface="Montserrat"/>
                          <a:ea typeface="Montserrat"/>
                          <a:cs typeface="Montserrat"/>
                          <a:sym typeface="Montserrat"/>
                        </a:rPr>
                        <a:t>or</a:t>
                      </a:r>
                      <a:r>
                        <a:rPr lang="en-GB" sz="3000">
                          <a:solidFill>
                            <a:schemeClr val="dk2"/>
                          </a:solidFill>
                          <a:latin typeface="Montserrat"/>
                          <a:ea typeface="Montserrat"/>
                          <a:cs typeface="Montserrat"/>
                          <a:sym typeface="Montserrat"/>
                        </a:rPr>
                        <a:t> he/she</a:t>
                      </a:r>
                      <a:endParaRPr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we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 formal]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they</a:t>
                      </a:r>
                      <a:endParaRPr sz="3000">
                        <a:solidFill>
                          <a:schemeClr val="dk2"/>
                        </a:solidFill>
                        <a:latin typeface="Montserrat"/>
                        <a:ea typeface="Montserrat"/>
                        <a:cs typeface="Montserrat"/>
                        <a:sym typeface="Montserrat"/>
                      </a:endParaRPr>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 </a:t>
                      </a:r>
                      <a:r>
                        <a:rPr b="1" lang="en-GB" sz="3000">
                          <a:solidFill>
                            <a:schemeClr val="dk2"/>
                          </a:solidFill>
                          <a:highlight>
                            <a:srgbClr val="FFFFFF"/>
                          </a:highlight>
                          <a:latin typeface="Montserrat"/>
                          <a:ea typeface="Montserrat"/>
                          <a:cs typeface="Montserrat"/>
                          <a:sym typeface="Montserrat"/>
                        </a:rPr>
                        <a:t>parlent au professeur.</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97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10</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he/she</a:t>
                      </a:r>
                      <a:endParaRPr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we</a:t>
                      </a:r>
                      <a:endParaRPr baseline="-25000"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[singular, informal]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 formal]</a:t>
                      </a:r>
                      <a:endParaRPr sz="3000">
                        <a:solidFill>
                          <a:schemeClr val="dk2"/>
                        </a:solidFill>
                        <a:latin typeface="Montserrat"/>
                        <a:ea typeface="Montserrat"/>
                        <a:cs typeface="Montserrat"/>
                        <a:sym typeface="Montserrat"/>
                      </a:endParaRPr>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as un petit chien.</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97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11</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I </a:t>
                      </a:r>
                      <a:r>
                        <a:rPr i="1" lang="en-GB" sz="3000">
                          <a:solidFill>
                            <a:schemeClr val="dk2"/>
                          </a:solidFill>
                          <a:latin typeface="Montserrat"/>
                          <a:ea typeface="Montserrat"/>
                          <a:cs typeface="Montserrat"/>
                          <a:sym typeface="Montserrat"/>
                        </a:rPr>
                        <a:t>or</a:t>
                      </a: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[singular, informal]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he/she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 formal]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they  </a:t>
                      </a:r>
                      <a:endParaRPr sz="3000">
                        <a:solidFill>
                          <a:schemeClr val="dk2"/>
                        </a:solidFill>
                        <a:latin typeface="Montserrat"/>
                        <a:ea typeface="Montserrat"/>
                        <a:cs typeface="Montserrat"/>
                        <a:sym typeface="Montserrat"/>
                      </a:endParaRPr>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dis la vérité.</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97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12</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I </a:t>
                      </a:r>
                      <a:r>
                        <a:rPr i="1" lang="en-GB" sz="3000">
                          <a:solidFill>
                            <a:schemeClr val="dk2"/>
                          </a:solidFill>
                          <a:latin typeface="Montserrat"/>
                          <a:ea typeface="Montserrat"/>
                          <a:cs typeface="Montserrat"/>
                          <a:sym typeface="Montserrat"/>
                        </a:rPr>
                        <a:t>or</a:t>
                      </a: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[singular, informal]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he/she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 formal]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they </a:t>
                      </a:r>
                      <a:endParaRPr sz="3000">
                        <a:solidFill>
                          <a:schemeClr val="dk2"/>
                        </a:solidFill>
                        <a:latin typeface="Montserrat"/>
                        <a:ea typeface="Montserrat"/>
                        <a:cs typeface="Montserrat"/>
                        <a:sym typeface="Montserrat"/>
                      </a:endParaRPr>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boit du thé.</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7"/>
          <p:cNvSpPr txBox="1"/>
          <p:nvPr/>
        </p:nvSpPr>
        <p:spPr>
          <a:xfrm>
            <a:off x="655225" y="712850"/>
            <a:ext cx="17254200" cy="86031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gender and number agreement</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the </a:t>
            </a:r>
            <a:r>
              <a:rPr b="1" lang="en-GB" sz="3000">
                <a:solidFill>
                  <a:schemeClr val="dk2"/>
                </a:solidFill>
                <a:latin typeface="Montserrat"/>
                <a:ea typeface="Montserrat"/>
                <a:cs typeface="Montserrat"/>
                <a:sym typeface="Montserrat"/>
              </a:rPr>
              <a:t>noun </a:t>
            </a:r>
            <a:r>
              <a:rPr lang="en-GB" sz="3000">
                <a:solidFill>
                  <a:schemeClr val="dk2"/>
                </a:solidFill>
                <a:latin typeface="Montserrat"/>
                <a:ea typeface="Montserrat"/>
                <a:cs typeface="Montserrat"/>
                <a:sym typeface="Montserrat"/>
              </a:rPr>
              <a:t>that completes the sentence.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1. Elle mange toute …					☐  la glace (f.)			☐ le fromage (m.)		☐ les fruits (m.pl.)</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2. Son école est près de la … 		☐  musées (m.pl.)	☐ parc (m.)					☐ forêt (f.)</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3. Il achète des …							☐  pain (m.)				☐ vêtements (m.pl.)	☐ viande (f.)</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4. Tu vas au …								☐  magasin (m.)		☐ plage (f.)					☐ Paris</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5. Nous voyageons en …				☐  hôpitaux (f.)		☐ France (f.)				☐ bureau (m.)</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8"/>
          <p:cNvSpPr txBox="1"/>
          <p:nvPr/>
        </p:nvSpPr>
        <p:spPr>
          <a:xfrm>
            <a:off x="655225" y="712850"/>
            <a:ext cx="17254200" cy="86031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C: prepositions and conjunctions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the </a:t>
            </a:r>
            <a:r>
              <a:rPr b="1" lang="en-GB" sz="3000">
                <a:solidFill>
                  <a:schemeClr val="dk2"/>
                </a:solidFill>
                <a:latin typeface="Montserrat"/>
                <a:ea typeface="Montserrat"/>
                <a:cs typeface="Montserrat"/>
                <a:sym typeface="Montserrat"/>
              </a:rPr>
              <a:t>word </a:t>
            </a:r>
            <a:r>
              <a:rPr lang="en-GB" sz="3000">
                <a:solidFill>
                  <a:schemeClr val="dk2"/>
                </a:solidFill>
                <a:latin typeface="Montserrat"/>
                <a:ea typeface="Montserrat"/>
                <a:cs typeface="Montserrat"/>
                <a:sym typeface="Montserrat"/>
              </a:rPr>
              <a:t>that completes the sentence.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1. Nous faisons la tâche ______ lire les règles.				☐  sans		☐ et</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2. Elles quittent la salle ______ disent au revoir.			☐  sans		☐ et</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9"/>
          <p:cNvSpPr txBox="1"/>
          <p:nvPr/>
        </p:nvSpPr>
        <p:spPr>
          <a:xfrm>
            <a:off x="737400" y="7376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D: word order</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b="1" lang="en-GB" sz="3000">
                <a:solidFill>
                  <a:schemeClr val="dk2"/>
                </a:solidFill>
                <a:latin typeface="Montserrat"/>
                <a:ea typeface="Montserrat"/>
                <a:cs typeface="Montserrat"/>
                <a:sym typeface="Montserrat"/>
              </a:rPr>
              <a:t>Write </a:t>
            </a:r>
            <a:r>
              <a:rPr lang="en-GB" sz="3000">
                <a:solidFill>
                  <a:schemeClr val="dk2"/>
                </a:solidFill>
                <a:latin typeface="Montserrat"/>
                <a:ea typeface="Montserrat"/>
                <a:cs typeface="Montserrat"/>
                <a:sym typeface="Montserrat"/>
              </a:rPr>
              <a:t>the words in each box in the </a:t>
            </a:r>
            <a:r>
              <a:rPr b="1" lang="en-GB" sz="3000">
                <a:solidFill>
                  <a:schemeClr val="dk2"/>
                </a:solidFill>
                <a:latin typeface="Montserrat"/>
                <a:ea typeface="Montserrat"/>
                <a:cs typeface="Montserrat"/>
                <a:sym typeface="Montserrat"/>
              </a:rPr>
              <a:t>correct order</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269" name="Google Shape;269;p49"/>
          <p:cNvGraphicFramePr/>
          <p:nvPr/>
        </p:nvGraphicFramePr>
        <p:xfrm>
          <a:off x="1137200" y="3721000"/>
          <a:ext cx="3000000" cy="3000000"/>
        </p:xfrm>
        <a:graphic>
          <a:graphicData uri="http://schemas.openxmlformats.org/drawingml/2006/table">
            <a:tbl>
              <a:tblPr>
                <a:noFill/>
                <a:tableStyleId>{E2627EDF-A25C-44F9-8E3E-F43A43D0A7B9}</a:tableStyleId>
              </a:tblPr>
              <a:tblGrid>
                <a:gridCol w="1024550"/>
                <a:gridCol w="3323450"/>
                <a:gridCol w="11194750"/>
              </a:tblGrid>
              <a:tr h="1323175">
                <a:tc>
                  <a:txBody>
                    <a:bodyPr/>
                    <a:lstStyle/>
                    <a:p>
                      <a:pPr indent="0" lvl="0" marL="0" rtl="0" algn="ctr">
                        <a:lnSpc>
                          <a:spcPct val="100000"/>
                        </a:lnSpc>
                        <a:spcBef>
                          <a:spcPts val="1200"/>
                        </a:spcBef>
                        <a:spcAft>
                          <a:spcPts val="0"/>
                        </a:spcAft>
                        <a:buNone/>
                      </a:pPr>
                      <a:r>
                        <a:rPr lang="en-GB" sz="2800">
                          <a:solidFill>
                            <a:schemeClr val="dk2"/>
                          </a:solidFill>
                          <a:latin typeface="Montserrat"/>
                          <a:ea typeface="Montserrat"/>
                          <a:cs typeface="Montserrat"/>
                          <a:sym typeface="Montserrat"/>
                        </a:rPr>
                        <a:t> 1.</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00"/>
                        </a:spcBef>
                        <a:spcAft>
                          <a:spcPts val="0"/>
                        </a:spcAft>
                        <a:buNone/>
                      </a:pPr>
                      <a:r>
                        <a:rPr lang="en-GB" sz="2800">
                          <a:solidFill>
                            <a:schemeClr val="dk2"/>
                          </a:solidFill>
                          <a:highlight>
                            <a:srgbClr val="FFFFFF"/>
                          </a:highlight>
                          <a:latin typeface="Montserrat"/>
                          <a:ea typeface="Montserrat"/>
                          <a:cs typeface="Montserrat"/>
                          <a:sym typeface="Montserrat"/>
                        </a:rPr>
                        <a:t>mauvaise</a:t>
                      </a:r>
                      <a:endParaRPr sz="2800">
                        <a:solidFill>
                          <a:schemeClr val="dk2"/>
                        </a:solidFill>
                        <a:highlight>
                          <a:srgbClr val="FFFFFF"/>
                        </a:highlight>
                        <a:latin typeface="Montserrat"/>
                        <a:ea typeface="Montserrat"/>
                        <a:cs typeface="Montserrat"/>
                        <a:sym typeface="Montserrat"/>
                      </a:endParaRPr>
                    </a:p>
                    <a:p>
                      <a:pPr indent="0" lvl="0" marL="0" rtl="0" algn="ctr">
                        <a:lnSpc>
                          <a:spcPct val="100000"/>
                        </a:lnSpc>
                        <a:spcBef>
                          <a:spcPts val="100"/>
                        </a:spcBef>
                        <a:spcAft>
                          <a:spcPts val="0"/>
                        </a:spcAft>
                        <a:buNone/>
                      </a:pPr>
                      <a:r>
                        <a:rPr lang="en-GB" sz="2800">
                          <a:solidFill>
                            <a:schemeClr val="dk2"/>
                          </a:solidFill>
                          <a:highlight>
                            <a:srgbClr val="FFFFFF"/>
                          </a:highlight>
                          <a:latin typeface="Montserrat"/>
                          <a:ea typeface="Montserrat"/>
                          <a:cs typeface="Montserrat"/>
                          <a:sym typeface="Montserrat"/>
                        </a:rPr>
                        <a:t>une</a:t>
                      </a:r>
                      <a:endParaRPr sz="2800">
                        <a:solidFill>
                          <a:schemeClr val="dk2"/>
                        </a:solidFill>
                        <a:highlight>
                          <a:srgbClr val="FFFFFF"/>
                        </a:highlight>
                        <a:latin typeface="Montserrat"/>
                        <a:ea typeface="Montserrat"/>
                        <a:cs typeface="Montserrat"/>
                        <a:sym typeface="Montserrat"/>
                      </a:endParaRPr>
                    </a:p>
                    <a:p>
                      <a:pPr indent="0" lvl="0" marL="0" rtl="0" algn="ctr">
                        <a:lnSpc>
                          <a:spcPct val="100000"/>
                        </a:lnSpc>
                        <a:spcBef>
                          <a:spcPts val="100"/>
                        </a:spcBef>
                        <a:spcAft>
                          <a:spcPts val="0"/>
                        </a:spcAft>
                        <a:buNone/>
                      </a:pPr>
                      <a:r>
                        <a:rPr lang="en-GB" sz="2800">
                          <a:solidFill>
                            <a:schemeClr val="dk2"/>
                          </a:solidFill>
                          <a:highlight>
                            <a:srgbClr val="FFFFFF"/>
                          </a:highlight>
                          <a:latin typeface="Montserrat"/>
                          <a:ea typeface="Montserrat"/>
                          <a:cs typeface="Montserrat"/>
                          <a:sym typeface="Montserrat"/>
                        </a:rPr>
                        <a:t>idée</a:t>
                      </a:r>
                      <a:endParaRPr sz="2800">
                        <a:solidFill>
                          <a:schemeClr val="dk2"/>
                        </a:solidFill>
                        <a:highlight>
                          <a:srgbClr val="FFFFFF"/>
                        </a:highlight>
                        <a:latin typeface="Montserrat"/>
                        <a:ea typeface="Montserrat"/>
                        <a:cs typeface="Montserrat"/>
                        <a:sym typeface="Montserrat"/>
                      </a:endParaRPr>
                    </a:p>
                  </a:txBody>
                  <a:tcPr marT="36000" marB="36000"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Correct order:</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_________________________________________</a:t>
                      </a:r>
                      <a:endParaRPr sz="2800">
                        <a:solidFill>
                          <a:schemeClr val="dk2"/>
                        </a:solidFill>
                        <a:latin typeface="Montserrat"/>
                        <a:ea typeface="Montserrat"/>
                        <a:cs typeface="Montserrat"/>
                        <a:sym typeface="Montserrat"/>
                      </a:endParaRPr>
                    </a:p>
                  </a:txBody>
                  <a:tcPr marT="18000" marB="18000"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23175">
                <a:tc>
                  <a:txBody>
                    <a:bodyPr/>
                    <a:lstStyle/>
                    <a:p>
                      <a:pPr indent="0" lvl="0" marL="0" rtl="0" algn="ctr">
                        <a:lnSpc>
                          <a:spcPct val="100000"/>
                        </a:lnSpc>
                        <a:spcBef>
                          <a:spcPts val="1200"/>
                        </a:spcBef>
                        <a:spcAft>
                          <a:spcPts val="0"/>
                        </a:spcAft>
                        <a:buNone/>
                      </a:pPr>
                      <a:r>
                        <a:rPr lang="en-GB" sz="2800">
                          <a:solidFill>
                            <a:schemeClr val="dk2"/>
                          </a:solidFill>
                          <a:latin typeface="Montserrat"/>
                          <a:ea typeface="Montserrat"/>
                          <a:cs typeface="Montserrat"/>
                          <a:sym typeface="Montserrat"/>
                        </a:rPr>
                        <a:t> 2.</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100"/>
                        </a:spcBef>
                        <a:spcAft>
                          <a:spcPts val="0"/>
                        </a:spcAft>
                        <a:buNone/>
                      </a:pPr>
                      <a:r>
                        <a:rPr lang="en-GB" sz="2800">
                          <a:solidFill>
                            <a:schemeClr val="dk2"/>
                          </a:solidFill>
                          <a:highlight>
                            <a:srgbClr val="FFFFFF"/>
                          </a:highlight>
                          <a:latin typeface="Montserrat"/>
                          <a:ea typeface="Montserrat"/>
                          <a:cs typeface="Montserrat"/>
                          <a:sym typeface="Montserrat"/>
                        </a:rPr>
                        <a:t>intéressante</a:t>
                      </a:r>
                      <a:endParaRPr sz="2800">
                        <a:solidFill>
                          <a:schemeClr val="dk2"/>
                        </a:solidFill>
                        <a:highlight>
                          <a:srgbClr val="FFFFFF"/>
                        </a:highlight>
                        <a:latin typeface="Montserrat"/>
                        <a:ea typeface="Montserrat"/>
                        <a:cs typeface="Montserrat"/>
                        <a:sym typeface="Montserrat"/>
                      </a:endParaRPr>
                    </a:p>
                    <a:p>
                      <a:pPr indent="0" lvl="0" marL="0" marR="0" rtl="0" algn="ctr">
                        <a:lnSpc>
                          <a:spcPct val="100000"/>
                        </a:lnSpc>
                        <a:spcBef>
                          <a:spcPts val="100"/>
                        </a:spcBef>
                        <a:spcAft>
                          <a:spcPts val="0"/>
                        </a:spcAft>
                        <a:buNone/>
                      </a:pPr>
                      <a:r>
                        <a:rPr lang="en-GB" sz="2800">
                          <a:solidFill>
                            <a:schemeClr val="dk2"/>
                          </a:solidFill>
                          <a:highlight>
                            <a:srgbClr val="FFFFFF"/>
                          </a:highlight>
                          <a:latin typeface="Montserrat"/>
                          <a:ea typeface="Montserrat"/>
                          <a:cs typeface="Montserrat"/>
                          <a:sym typeface="Montserrat"/>
                        </a:rPr>
                        <a:t>une</a:t>
                      </a:r>
                      <a:endParaRPr sz="2800">
                        <a:solidFill>
                          <a:schemeClr val="dk2"/>
                        </a:solidFill>
                        <a:highlight>
                          <a:srgbClr val="FFFFFF"/>
                        </a:highlight>
                        <a:latin typeface="Montserrat"/>
                        <a:ea typeface="Montserrat"/>
                        <a:cs typeface="Montserrat"/>
                        <a:sym typeface="Montserrat"/>
                      </a:endParaRPr>
                    </a:p>
                    <a:p>
                      <a:pPr indent="0" lvl="0" marL="0" marR="0" rtl="0" algn="ctr">
                        <a:lnSpc>
                          <a:spcPct val="100000"/>
                        </a:lnSpc>
                        <a:spcBef>
                          <a:spcPts val="100"/>
                        </a:spcBef>
                        <a:spcAft>
                          <a:spcPts val="0"/>
                        </a:spcAft>
                        <a:buNone/>
                      </a:pPr>
                      <a:r>
                        <a:rPr lang="en-GB" sz="2800">
                          <a:solidFill>
                            <a:schemeClr val="dk2"/>
                          </a:solidFill>
                          <a:highlight>
                            <a:srgbClr val="FFFFFF"/>
                          </a:highlight>
                          <a:latin typeface="Montserrat"/>
                          <a:ea typeface="Montserrat"/>
                          <a:cs typeface="Montserrat"/>
                          <a:sym typeface="Montserrat"/>
                        </a:rPr>
                        <a:t>idée</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Correct order:</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_________________________________________</a:t>
                      </a:r>
                      <a:endParaRPr sz="2800">
                        <a:solidFill>
                          <a:schemeClr val="dk2"/>
                        </a:solidFill>
                        <a:latin typeface="Montserrat"/>
                        <a:ea typeface="Montserrat"/>
                        <a:cs typeface="Montserrat"/>
                        <a:sym typeface="Montserrat"/>
                      </a:endParaRPr>
                    </a:p>
                  </a:txBody>
                  <a:tcPr marT="18000" marB="18000"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07775">
                <a:tc>
                  <a:txBody>
                    <a:bodyPr/>
                    <a:lstStyle/>
                    <a:p>
                      <a:pPr indent="0" lvl="0" marL="0" rtl="0" algn="ctr">
                        <a:spcBef>
                          <a:spcPts val="1200"/>
                        </a:spcBef>
                        <a:spcAft>
                          <a:spcPts val="0"/>
                        </a:spcAft>
                        <a:buNone/>
                      </a:pPr>
                      <a:r>
                        <a:rPr lang="en-GB" sz="2800">
                          <a:solidFill>
                            <a:schemeClr val="dk2"/>
                          </a:solidFill>
                          <a:latin typeface="Montserrat"/>
                          <a:ea typeface="Montserrat"/>
                          <a:cs typeface="Montserrat"/>
                          <a:sym typeface="Montserrat"/>
                        </a:rPr>
                        <a:t>3.</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100"/>
                        </a:spcBef>
                        <a:spcAft>
                          <a:spcPts val="0"/>
                        </a:spcAft>
                        <a:buNone/>
                      </a:pPr>
                      <a:r>
                        <a:rPr lang="en-GB" sz="2800">
                          <a:solidFill>
                            <a:schemeClr val="dk2"/>
                          </a:solidFill>
                          <a:highlight>
                            <a:srgbClr val="FFFFFF"/>
                          </a:highlight>
                          <a:latin typeface="Montserrat"/>
                          <a:ea typeface="Montserrat"/>
                          <a:cs typeface="Montserrat"/>
                          <a:sym typeface="Montserrat"/>
                        </a:rPr>
                        <a:t>même</a:t>
                      </a:r>
                      <a:endParaRPr sz="2800">
                        <a:solidFill>
                          <a:schemeClr val="dk2"/>
                        </a:solidFill>
                        <a:highlight>
                          <a:srgbClr val="FFFFFF"/>
                        </a:highlight>
                        <a:latin typeface="Montserrat"/>
                        <a:ea typeface="Montserrat"/>
                        <a:cs typeface="Montserrat"/>
                        <a:sym typeface="Montserrat"/>
                      </a:endParaRPr>
                    </a:p>
                    <a:p>
                      <a:pPr indent="0" lvl="0" marL="0" marR="0" rtl="0" algn="ctr">
                        <a:lnSpc>
                          <a:spcPct val="100000"/>
                        </a:lnSpc>
                        <a:spcBef>
                          <a:spcPts val="100"/>
                        </a:spcBef>
                        <a:spcAft>
                          <a:spcPts val="0"/>
                        </a:spcAft>
                        <a:buNone/>
                      </a:pPr>
                      <a:r>
                        <a:rPr lang="en-GB" sz="2800">
                          <a:solidFill>
                            <a:schemeClr val="dk2"/>
                          </a:solidFill>
                          <a:highlight>
                            <a:srgbClr val="FFFFFF"/>
                          </a:highlight>
                          <a:latin typeface="Montserrat"/>
                          <a:ea typeface="Montserrat"/>
                          <a:cs typeface="Montserrat"/>
                          <a:sym typeface="Montserrat"/>
                        </a:rPr>
                        <a:t>la</a:t>
                      </a:r>
                      <a:endParaRPr sz="2800">
                        <a:solidFill>
                          <a:schemeClr val="dk2"/>
                        </a:solidFill>
                        <a:highlight>
                          <a:srgbClr val="FFFFFF"/>
                        </a:highlight>
                        <a:latin typeface="Montserrat"/>
                        <a:ea typeface="Montserrat"/>
                        <a:cs typeface="Montserrat"/>
                        <a:sym typeface="Montserrat"/>
                      </a:endParaRPr>
                    </a:p>
                    <a:p>
                      <a:pPr indent="0" lvl="0" marL="0" marR="0" rtl="0" algn="ctr">
                        <a:lnSpc>
                          <a:spcPct val="100000"/>
                        </a:lnSpc>
                        <a:spcBef>
                          <a:spcPts val="100"/>
                        </a:spcBef>
                        <a:spcAft>
                          <a:spcPts val="0"/>
                        </a:spcAft>
                        <a:buNone/>
                      </a:pPr>
                      <a:r>
                        <a:rPr lang="en-GB" sz="2800">
                          <a:solidFill>
                            <a:schemeClr val="dk2"/>
                          </a:solidFill>
                          <a:highlight>
                            <a:srgbClr val="FFFFFF"/>
                          </a:highlight>
                          <a:latin typeface="Montserrat"/>
                          <a:ea typeface="Montserrat"/>
                          <a:cs typeface="Montserrat"/>
                          <a:sym typeface="Montserrat"/>
                        </a:rPr>
                        <a:t>note</a:t>
                      </a:r>
                      <a:endParaRPr sz="2800">
                        <a:solidFill>
                          <a:schemeClr val="dk2"/>
                        </a:solidFill>
                        <a:highlight>
                          <a:srgbClr val="FFFFFF"/>
                        </a:highlight>
                        <a:latin typeface="Montserrat"/>
                        <a:ea typeface="Montserrat"/>
                        <a:cs typeface="Montserrat"/>
                        <a:sym typeface="Montserrat"/>
                      </a:endParaRPr>
                    </a:p>
                  </a:txBody>
                  <a:tcPr marT="18000" marB="18000"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1200"/>
                        </a:spcBef>
                        <a:spcAft>
                          <a:spcPts val="0"/>
                        </a:spcAft>
                        <a:buNone/>
                      </a:pPr>
                      <a:r>
                        <a:rPr lang="en-GB" sz="2800">
                          <a:solidFill>
                            <a:schemeClr val="dk2"/>
                          </a:solidFill>
                          <a:latin typeface="Montserrat"/>
                          <a:ea typeface="Montserrat"/>
                          <a:cs typeface="Montserrat"/>
                          <a:sym typeface="Montserrat"/>
                        </a:rPr>
                        <a:t>Correct order:</a:t>
                      </a:r>
                      <a:endParaRPr sz="2800">
                        <a:solidFill>
                          <a:schemeClr val="dk2"/>
                        </a:solidFill>
                        <a:latin typeface="Montserrat"/>
                        <a:ea typeface="Montserrat"/>
                        <a:cs typeface="Montserrat"/>
                        <a:sym typeface="Montserrat"/>
                      </a:endParaRPr>
                    </a:p>
                    <a:p>
                      <a:pPr indent="0" lvl="0" marL="0" rtl="0" algn="l">
                        <a:spcBef>
                          <a:spcPts val="1200"/>
                        </a:spcBef>
                        <a:spcAft>
                          <a:spcPts val="0"/>
                        </a:spcAft>
                        <a:buNone/>
                      </a:pPr>
                      <a:r>
                        <a:rPr lang="en-GB" sz="2800">
                          <a:solidFill>
                            <a:schemeClr val="dk2"/>
                          </a:solidFill>
                          <a:latin typeface="Montserrat"/>
                          <a:ea typeface="Montserrat"/>
                          <a:cs typeface="Montserrat"/>
                          <a:sym typeface="Montserrat"/>
                        </a:rPr>
                        <a:t> _________________________________________</a:t>
                      </a:r>
                      <a:endParaRPr sz="2800">
                        <a:solidFill>
                          <a:schemeClr val="dk2"/>
                        </a:solidFill>
                        <a:latin typeface="Montserrat"/>
                        <a:ea typeface="Montserrat"/>
                        <a:cs typeface="Montserrat"/>
                        <a:sym typeface="Montserrat"/>
                      </a:endParaRPr>
                    </a:p>
                  </a:txBody>
                  <a:tcPr marT="18000" marB="18000"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23175">
                <a:tc>
                  <a:txBody>
                    <a:bodyPr/>
                    <a:lstStyle/>
                    <a:p>
                      <a:pPr indent="0" lvl="0" marL="0" rtl="0" algn="ctr">
                        <a:lnSpc>
                          <a:spcPct val="100000"/>
                        </a:lnSpc>
                        <a:spcBef>
                          <a:spcPts val="1200"/>
                        </a:spcBef>
                        <a:spcAft>
                          <a:spcPts val="0"/>
                        </a:spcAft>
                        <a:buNone/>
                      </a:pPr>
                      <a:r>
                        <a:rPr lang="en-GB" sz="2800">
                          <a:solidFill>
                            <a:schemeClr val="dk2"/>
                          </a:solidFill>
                          <a:latin typeface="Montserrat"/>
                          <a:ea typeface="Montserrat"/>
                          <a:cs typeface="Montserrat"/>
                          <a:sym typeface="Montserrat"/>
                        </a:rPr>
                        <a:t>4.</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100"/>
                        </a:spcBef>
                        <a:spcAft>
                          <a:spcPts val="0"/>
                        </a:spcAft>
                        <a:buNone/>
                      </a:pPr>
                      <a:r>
                        <a:rPr lang="en-GB" sz="2800">
                          <a:solidFill>
                            <a:schemeClr val="dk2"/>
                          </a:solidFill>
                          <a:highlight>
                            <a:srgbClr val="FFFFFF"/>
                          </a:highlight>
                          <a:latin typeface="Montserrat"/>
                          <a:ea typeface="Montserrat"/>
                          <a:cs typeface="Montserrat"/>
                          <a:sym typeface="Montserrat"/>
                        </a:rPr>
                        <a:t>française</a:t>
                      </a:r>
                      <a:endParaRPr sz="2800">
                        <a:solidFill>
                          <a:schemeClr val="dk2"/>
                        </a:solidFill>
                        <a:highlight>
                          <a:srgbClr val="FFFFFF"/>
                        </a:highlight>
                        <a:latin typeface="Montserrat"/>
                        <a:ea typeface="Montserrat"/>
                        <a:cs typeface="Montserrat"/>
                        <a:sym typeface="Montserrat"/>
                      </a:endParaRPr>
                    </a:p>
                    <a:p>
                      <a:pPr indent="0" lvl="0" marL="0" marR="0" rtl="0" algn="ctr">
                        <a:lnSpc>
                          <a:spcPct val="100000"/>
                        </a:lnSpc>
                        <a:spcBef>
                          <a:spcPts val="100"/>
                        </a:spcBef>
                        <a:spcAft>
                          <a:spcPts val="0"/>
                        </a:spcAft>
                        <a:buNone/>
                      </a:pPr>
                      <a:r>
                        <a:rPr lang="en-GB" sz="2800">
                          <a:solidFill>
                            <a:schemeClr val="dk2"/>
                          </a:solidFill>
                          <a:highlight>
                            <a:srgbClr val="FFFFFF"/>
                          </a:highlight>
                          <a:latin typeface="Montserrat"/>
                          <a:ea typeface="Montserrat"/>
                          <a:cs typeface="Montserrat"/>
                          <a:sym typeface="Montserrat"/>
                        </a:rPr>
                        <a:t>belle</a:t>
                      </a:r>
                      <a:endParaRPr sz="2800">
                        <a:solidFill>
                          <a:schemeClr val="dk2"/>
                        </a:solidFill>
                        <a:highlight>
                          <a:srgbClr val="FFFFFF"/>
                        </a:highlight>
                        <a:latin typeface="Montserrat"/>
                        <a:ea typeface="Montserrat"/>
                        <a:cs typeface="Montserrat"/>
                        <a:sym typeface="Montserrat"/>
                      </a:endParaRPr>
                    </a:p>
                    <a:p>
                      <a:pPr indent="0" lvl="0" marL="0" marR="0" rtl="0" algn="ctr">
                        <a:lnSpc>
                          <a:spcPct val="100000"/>
                        </a:lnSpc>
                        <a:spcBef>
                          <a:spcPts val="100"/>
                        </a:spcBef>
                        <a:spcAft>
                          <a:spcPts val="0"/>
                        </a:spcAft>
                        <a:buNone/>
                      </a:pPr>
                      <a:r>
                        <a:rPr lang="en-GB" sz="2800">
                          <a:solidFill>
                            <a:schemeClr val="dk2"/>
                          </a:solidFill>
                          <a:highlight>
                            <a:srgbClr val="FFFFFF"/>
                          </a:highlight>
                          <a:latin typeface="Montserrat"/>
                          <a:ea typeface="Montserrat"/>
                          <a:cs typeface="Montserrat"/>
                          <a:sym typeface="Montserrat"/>
                        </a:rPr>
                        <a:t>une</a:t>
                      </a:r>
                      <a:endParaRPr sz="2800">
                        <a:solidFill>
                          <a:schemeClr val="dk2"/>
                        </a:solidFill>
                        <a:highlight>
                          <a:srgbClr val="FFFFFF"/>
                        </a:highlight>
                        <a:latin typeface="Montserrat"/>
                        <a:ea typeface="Montserrat"/>
                        <a:cs typeface="Montserrat"/>
                        <a:sym typeface="Montserrat"/>
                      </a:endParaRPr>
                    </a:p>
                    <a:p>
                      <a:pPr indent="0" lvl="0" marL="0" marR="0" rtl="0" algn="ctr">
                        <a:lnSpc>
                          <a:spcPct val="100000"/>
                        </a:lnSpc>
                        <a:spcBef>
                          <a:spcPts val="100"/>
                        </a:spcBef>
                        <a:spcAft>
                          <a:spcPts val="0"/>
                        </a:spcAft>
                        <a:buNone/>
                      </a:pPr>
                      <a:r>
                        <a:rPr lang="en-GB" sz="2800">
                          <a:solidFill>
                            <a:schemeClr val="dk2"/>
                          </a:solidFill>
                          <a:highlight>
                            <a:srgbClr val="FFFFFF"/>
                          </a:highlight>
                          <a:latin typeface="Montserrat"/>
                          <a:ea typeface="Montserrat"/>
                          <a:cs typeface="Montserrat"/>
                          <a:sym typeface="Montserrat"/>
                        </a:rPr>
                        <a:t>voiture</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1200"/>
                        </a:spcBef>
                        <a:spcAft>
                          <a:spcPts val="0"/>
                        </a:spcAft>
                        <a:buNone/>
                      </a:pPr>
                      <a:r>
                        <a:rPr lang="en-GB" sz="2800">
                          <a:solidFill>
                            <a:schemeClr val="dk2"/>
                          </a:solidFill>
                          <a:latin typeface="Montserrat"/>
                          <a:ea typeface="Montserrat"/>
                          <a:cs typeface="Montserrat"/>
                          <a:sym typeface="Montserrat"/>
                        </a:rPr>
                        <a:t>Correct order:</a:t>
                      </a:r>
                      <a:endParaRPr sz="2800">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1200"/>
                        </a:spcBef>
                        <a:spcAft>
                          <a:spcPts val="0"/>
                        </a:spcAft>
                        <a:buNone/>
                      </a:pPr>
                      <a:r>
                        <a:rPr lang="en-GB" sz="2800">
                          <a:solidFill>
                            <a:schemeClr val="dk2"/>
                          </a:solidFill>
                          <a:latin typeface="Montserrat"/>
                          <a:ea typeface="Montserrat"/>
                          <a:cs typeface="Montserrat"/>
                          <a:sym typeface="Montserrat"/>
                        </a:rPr>
                        <a:t> _________________________________________</a:t>
                      </a:r>
                      <a:endParaRPr sz="2800">
                        <a:solidFill>
                          <a:schemeClr val="dk2"/>
                        </a:solidFill>
                        <a:latin typeface="Montserrat"/>
                        <a:ea typeface="Montserrat"/>
                        <a:cs typeface="Montserrat"/>
                        <a:sym typeface="Montserrat"/>
                      </a:endParaRPr>
                    </a:p>
                  </a:txBody>
                  <a:tcPr marT="18000" marB="18000"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0"/>
          <p:cNvSpPr txBox="1"/>
          <p:nvPr/>
        </p:nvSpPr>
        <p:spPr>
          <a:xfrm>
            <a:off x="737400" y="7376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D: comparative structures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the </a:t>
            </a:r>
            <a:r>
              <a:rPr b="1" lang="en-GB" sz="3000">
                <a:solidFill>
                  <a:schemeClr val="dk2"/>
                </a:solidFill>
                <a:latin typeface="Montserrat"/>
                <a:ea typeface="Montserrat"/>
                <a:cs typeface="Montserrat"/>
                <a:sym typeface="Montserrat"/>
              </a:rPr>
              <a:t>verb </a:t>
            </a:r>
            <a:r>
              <a:rPr lang="en-GB" sz="3000">
                <a:solidFill>
                  <a:schemeClr val="dk2"/>
                </a:solidFill>
                <a:latin typeface="Montserrat"/>
                <a:ea typeface="Montserrat"/>
                <a:cs typeface="Montserrat"/>
                <a:sym typeface="Montserrat"/>
              </a:rPr>
              <a:t>that completes the sentence.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1. La chanteuse ___ mieux que le chanteur.				☐  est (is)			☐  chante (sings)</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2. La chanteuse ___ meilleure que le chanteur.		☐  est	 (is)		☐  chante (sings)</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1"/>
          <p:cNvSpPr txBox="1"/>
          <p:nvPr/>
        </p:nvSpPr>
        <p:spPr>
          <a:xfrm>
            <a:off x="4349900" y="3698300"/>
            <a:ext cx="11222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SECTION C - WRITING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2"/>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translation</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On the next two slides, </a:t>
            </a:r>
            <a:r>
              <a:rPr b="1" lang="en-GB" sz="3000">
                <a:solidFill>
                  <a:schemeClr val="dk2"/>
                </a:solidFill>
                <a:latin typeface="Montserrat"/>
                <a:ea typeface="Montserrat"/>
                <a:cs typeface="Montserrat"/>
                <a:sym typeface="Montserrat"/>
              </a:rPr>
              <a:t>translate </a:t>
            </a:r>
            <a:r>
              <a:rPr lang="en-GB" sz="3000">
                <a:solidFill>
                  <a:schemeClr val="dk2"/>
                </a:solidFill>
                <a:latin typeface="Montserrat"/>
                <a:ea typeface="Montserrat"/>
                <a:cs typeface="Montserrat"/>
                <a:sym typeface="Montserrat"/>
              </a:rPr>
              <a:t>the </a:t>
            </a:r>
            <a:r>
              <a:rPr b="1" lang="en-GB" sz="3000">
                <a:solidFill>
                  <a:schemeClr val="dk2"/>
                </a:solidFill>
                <a:latin typeface="Montserrat"/>
                <a:ea typeface="Montserrat"/>
                <a:cs typeface="Montserrat"/>
                <a:sym typeface="Montserrat"/>
              </a:rPr>
              <a:t>English words in brackets</a:t>
            </a:r>
            <a:r>
              <a:rPr lang="en-GB" sz="3000">
                <a:solidFill>
                  <a:schemeClr val="dk2"/>
                </a:solidFill>
                <a:latin typeface="Montserrat"/>
                <a:ea typeface="Montserrat"/>
                <a:cs typeface="Montserrat"/>
                <a:sym typeface="Montserrat"/>
              </a:rPr>
              <a:t> to complete the French sentence.</a:t>
            </a:r>
            <a:endParaRPr sz="3000" u="sng">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S</a:t>
            </a:r>
            <a:r>
              <a:rPr b="1" lang="en-GB" sz="4700">
                <a:solidFill>
                  <a:schemeClr val="dk2"/>
                </a:solidFill>
                <a:highlight>
                  <a:schemeClr val="lt1"/>
                </a:highlight>
                <a:latin typeface="Montserrat"/>
                <a:ea typeface="Montserrat"/>
                <a:cs typeface="Montserrat"/>
                <a:sym typeface="Montserrat"/>
              </a:rPr>
              <a:t>ounds of the language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rgbClr val="FFFFFF"/>
                </a:highlight>
                <a:latin typeface="Montserrat"/>
                <a:ea typeface="Montserrat"/>
                <a:cs typeface="Montserrat"/>
                <a:sym typeface="Montserrat"/>
              </a:rPr>
              <a:t>PART A: p</a:t>
            </a:r>
            <a:r>
              <a:rPr b="1" lang="en-GB" sz="4000">
                <a:solidFill>
                  <a:schemeClr val="dk2"/>
                </a:solidFill>
                <a:highlight>
                  <a:srgbClr val="FFFFFF"/>
                </a:highlight>
                <a:latin typeface="Montserrat"/>
                <a:ea typeface="Montserrat"/>
                <a:cs typeface="Montserrat"/>
                <a:sym typeface="Montserrat"/>
              </a:rPr>
              <a:t>honics</a:t>
            </a:r>
            <a:endParaRPr b="1" sz="4000">
              <a:solidFill>
                <a:schemeClr val="dk2"/>
              </a:solidFill>
              <a:highlight>
                <a:srgbClr val="FFFFFF"/>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rgbClr val="FFFFFF"/>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You will hear the 15 French words listed on the next slide. You will hear each word </a:t>
            </a:r>
            <a:r>
              <a:rPr b="1" lang="en-GB" sz="3000">
                <a:solidFill>
                  <a:schemeClr val="dk2"/>
                </a:solidFill>
                <a:latin typeface="Montserrat"/>
                <a:ea typeface="Montserrat"/>
                <a:cs typeface="Montserrat"/>
                <a:sym typeface="Montserrat"/>
              </a:rPr>
              <a:t>twice</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Complete the spelling of each word by filling in the missing letters. </a:t>
            </a:r>
            <a:r>
              <a:rPr b="1" lang="en-GB" sz="3000">
                <a:solidFill>
                  <a:schemeClr val="dk2"/>
                </a:solidFill>
                <a:latin typeface="Montserrat"/>
                <a:ea typeface="Montserrat"/>
                <a:cs typeface="Montserrat"/>
                <a:sym typeface="Montserrat"/>
              </a:rPr>
              <a:t>Each dash (_) represents one missing letter.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For some of the words you hear, there may be more than one way of spelling them.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Just write any one possible spelling for each word.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The aim is to see how you write the sounds that you hear. You won’t know these words because they are very rare. Don’t worry – just do your best!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3"/>
          <p:cNvSpPr txBox="1"/>
          <p:nvPr/>
        </p:nvSpPr>
        <p:spPr>
          <a:xfrm>
            <a:off x="565025" y="406975"/>
            <a:ext cx="17125500" cy="9026100"/>
          </a:xfrm>
          <a:prstGeom prst="rect">
            <a:avLst/>
          </a:prstGeom>
          <a:noFill/>
          <a:ln>
            <a:noFill/>
          </a:ln>
        </p:spPr>
        <p:txBody>
          <a:bodyPr anchorCtr="0" anchor="t" bIns="91425" lIns="91425" spcFirstLastPara="1" rIns="91425" wrap="square" tIns="91425">
            <a:spAutoFit/>
          </a:bodyPr>
          <a:lstStyle/>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 Il veut __________ à son frère. (</a:t>
            </a:r>
            <a:r>
              <a:rPr b="1" lang="en-GB" sz="3000">
                <a:solidFill>
                  <a:schemeClr val="dk2"/>
                </a:solidFill>
                <a:highlight>
                  <a:srgbClr val="FFFFFF"/>
                </a:highlight>
                <a:latin typeface="Montserrat"/>
                <a:ea typeface="Montserrat"/>
                <a:cs typeface="Montserrat"/>
                <a:sym typeface="Montserrat"/>
              </a:rPr>
              <a:t>to answer, answering</a:t>
            </a:r>
            <a:r>
              <a:rPr lang="en-GB" sz="3000">
                <a:solidFill>
                  <a:schemeClr val="dk2"/>
                </a:solidFill>
                <a:highlight>
                  <a:srgbClr val="FFFFFF"/>
                </a:highlight>
                <a:latin typeface="Montserrat"/>
                <a:ea typeface="Montserrat"/>
                <a:cs typeface="Montserrat"/>
                <a:sym typeface="Montserrat"/>
              </a:rPr>
              <a:t>)</a:t>
            </a:r>
            <a:r>
              <a:rPr b="1" lang="en-GB" sz="3000">
                <a:solidFill>
                  <a:schemeClr val="dk2"/>
                </a:solidFill>
                <a:highlight>
                  <a:srgbClr val="FFFFFF"/>
                </a:highlight>
                <a:latin typeface="Montserrat"/>
                <a:ea typeface="Montserrat"/>
                <a:cs typeface="Montserrat"/>
                <a:sym typeface="Montserrat"/>
              </a:rPr>
              <a:t>						</a:t>
            </a:r>
            <a:r>
              <a:rPr lang="en-GB" sz="3000">
                <a:solidFill>
                  <a:schemeClr val="dk2"/>
                </a:solidFill>
                <a:highlight>
                  <a:srgbClr val="FFFFFF"/>
                </a:highlight>
                <a:latin typeface="Montserrat"/>
                <a:ea typeface="Montserrat"/>
                <a:cs typeface="Montserrat"/>
                <a:sym typeface="Montserrat"/>
              </a:rPr>
              <a:t>(write </a:t>
            </a:r>
            <a:r>
              <a:rPr b="1" lang="en-GB" sz="3000">
                <a:solidFill>
                  <a:schemeClr val="dk2"/>
                </a:solidFill>
                <a:highlight>
                  <a:srgbClr val="FFFFFF"/>
                </a:highlight>
                <a:latin typeface="Montserrat"/>
                <a:ea typeface="Montserrat"/>
                <a:cs typeface="Montserrat"/>
                <a:sym typeface="Montserrat"/>
              </a:rPr>
              <a:t>one</a:t>
            </a:r>
            <a:r>
              <a:rPr lang="en-GB" sz="3000">
                <a:solidFill>
                  <a:schemeClr val="dk2"/>
                </a:solidFill>
                <a:highlight>
                  <a:srgbClr val="FFFFFF"/>
                </a:highlight>
                <a:latin typeface="Montserrat"/>
                <a:ea typeface="Montserrat"/>
                <a:cs typeface="Montserrat"/>
                <a:sym typeface="Montserrat"/>
              </a:rPr>
              <a:t> word)</a:t>
            </a:r>
            <a:endParaRPr sz="30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2. Je dois __________ de mon frère. (</a:t>
            </a:r>
            <a:r>
              <a:rPr b="1" lang="en-GB" sz="3000">
                <a:solidFill>
                  <a:schemeClr val="dk2"/>
                </a:solidFill>
                <a:highlight>
                  <a:srgbClr val="FFFFFF"/>
                </a:highlight>
                <a:latin typeface="Montserrat"/>
                <a:ea typeface="Montserrat"/>
                <a:cs typeface="Montserrat"/>
                <a:sym typeface="Montserrat"/>
              </a:rPr>
              <a:t>to depend, depending</a:t>
            </a:r>
            <a:r>
              <a:rPr lang="en-GB" sz="3000">
                <a:solidFill>
                  <a:schemeClr val="dk2"/>
                </a:solidFill>
                <a:highlight>
                  <a:srgbClr val="FFFFFF"/>
                </a:highlight>
                <a:latin typeface="Montserrat"/>
                <a:ea typeface="Montserrat"/>
                <a:cs typeface="Montserrat"/>
                <a:sym typeface="Montserrat"/>
              </a:rPr>
              <a:t>)				(write </a:t>
            </a:r>
            <a:r>
              <a:rPr b="1" lang="en-GB" sz="3000">
                <a:solidFill>
                  <a:schemeClr val="dk2"/>
                </a:solidFill>
                <a:highlight>
                  <a:srgbClr val="FFFFFF"/>
                </a:highlight>
                <a:latin typeface="Montserrat"/>
                <a:ea typeface="Montserrat"/>
                <a:cs typeface="Montserrat"/>
                <a:sym typeface="Montserrat"/>
              </a:rPr>
              <a:t>one</a:t>
            </a:r>
            <a:r>
              <a:rPr lang="en-GB" sz="3000">
                <a:solidFill>
                  <a:schemeClr val="dk2"/>
                </a:solidFill>
                <a:highlight>
                  <a:srgbClr val="FFFFFF"/>
                </a:highlight>
                <a:latin typeface="Montserrat"/>
                <a:ea typeface="Montserrat"/>
                <a:cs typeface="Montserrat"/>
                <a:sym typeface="Montserrat"/>
              </a:rPr>
              <a:t> word)</a:t>
            </a:r>
            <a:endParaRPr sz="30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3. Le jeu est __________. (</a:t>
            </a:r>
            <a:r>
              <a:rPr b="1" lang="en-GB" sz="3000">
                <a:solidFill>
                  <a:schemeClr val="dk2"/>
                </a:solidFill>
                <a:highlight>
                  <a:srgbClr val="FFFFFF"/>
                </a:highlight>
                <a:latin typeface="Montserrat"/>
                <a:ea typeface="Montserrat"/>
                <a:cs typeface="Montserrat"/>
                <a:sym typeface="Montserrat"/>
              </a:rPr>
              <a:t>dangerous </a:t>
            </a:r>
            <a:r>
              <a:rPr lang="en-GB" sz="3000">
                <a:solidFill>
                  <a:schemeClr val="dk2"/>
                </a:solidFill>
                <a:highlight>
                  <a:srgbClr val="FFFFFF"/>
                </a:highlight>
                <a:latin typeface="Montserrat"/>
                <a:ea typeface="Montserrat"/>
                <a:cs typeface="Montserrat"/>
                <a:sym typeface="Montserrat"/>
              </a:rPr>
              <a:t>(m. </a:t>
            </a:r>
            <a:r>
              <a:rPr baseline="-25000" lang="en-GB" sz="3600">
                <a:solidFill>
                  <a:schemeClr val="dk2"/>
                </a:solidFill>
                <a:highlight>
                  <a:srgbClr val="FFFFFF"/>
                </a:highlight>
                <a:latin typeface="Montserrat"/>
                <a:ea typeface="Montserrat"/>
                <a:cs typeface="Montserrat"/>
                <a:sym typeface="Montserrat"/>
              </a:rPr>
              <a:t>[singular]</a:t>
            </a:r>
            <a:r>
              <a:rPr lang="en-GB" sz="3000">
                <a:solidFill>
                  <a:schemeClr val="dk2"/>
                </a:solidFill>
                <a:highlight>
                  <a:srgbClr val="FFFFFF"/>
                </a:highlight>
                <a:latin typeface="Montserrat"/>
                <a:ea typeface="Montserrat"/>
                <a:cs typeface="Montserrat"/>
                <a:sym typeface="Montserrat"/>
              </a:rPr>
              <a:t>) </a:t>
            </a:r>
            <a:r>
              <a:rPr b="1" lang="en-GB" sz="3000">
                <a:solidFill>
                  <a:schemeClr val="dk2"/>
                </a:solidFill>
                <a:highlight>
                  <a:srgbClr val="FFFFFF"/>
                </a:highlight>
                <a:latin typeface="Montserrat"/>
                <a:ea typeface="Montserrat"/>
                <a:cs typeface="Montserrat"/>
                <a:sym typeface="Montserrat"/>
              </a:rPr>
              <a:t>                                 	</a:t>
            </a:r>
            <a:r>
              <a:rPr lang="en-GB" sz="3000">
                <a:solidFill>
                  <a:schemeClr val="dk2"/>
                </a:solidFill>
                <a:highlight>
                  <a:srgbClr val="FFFFFF"/>
                </a:highlight>
                <a:latin typeface="Montserrat"/>
                <a:ea typeface="Montserrat"/>
                <a:cs typeface="Montserrat"/>
                <a:sym typeface="Montserrat"/>
              </a:rPr>
              <a:t>(write </a:t>
            </a:r>
            <a:r>
              <a:rPr b="1" lang="en-GB" sz="3000">
                <a:solidFill>
                  <a:schemeClr val="dk2"/>
                </a:solidFill>
                <a:highlight>
                  <a:srgbClr val="FFFFFF"/>
                </a:highlight>
                <a:latin typeface="Montserrat"/>
                <a:ea typeface="Montserrat"/>
                <a:cs typeface="Montserrat"/>
                <a:sym typeface="Montserrat"/>
              </a:rPr>
              <a:t>one</a:t>
            </a:r>
            <a:r>
              <a:rPr lang="en-GB" sz="3000">
                <a:solidFill>
                  <a:schemeClr val="dk2"/>
                </a:solidFill>
                <a:highlight>
                  <a:srgbClr val="FFFFFF"/>
                </a:highlight>
                <a:latin typeface="Montserrat"/>
                <a:ea typeface="Montserrat"/>
                <a:cs typeface="Montserrat"/>
                <a:sym typeface="Montserrat"/>
              </a:rPr>
              <a:t> word)</a:t>
            </a:r>
            <a:endParaRPr sz="30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4. Elle apprend __________. (</a:t>
            </a:r>
            <a:r>
              <a:rPr b="1" lang="en-GB" sz="3000">
                <a:solidFill>
                  <a:schemeClr val="dk2"/>
                </a:solidFill>
                <a:highlight>
                  <a:srgbClr val="FFFFFF"/>
                </a:highlight>
                <a:latin typeface="Montserrat"/>
                <a:ea typeface="Montserrat"/>
                <a:cs typeface="Montserrat"/>
                <a:sym typeface="Montserrat"/>
              </a:rPr>
              <a:t>easily</a:t>
            </a:r>
            <a:r>
              <a:rPr lang="en-GB" sz="3000">
                <a:solidFill>
                  <a:schemeClr val="dk2"/>
                </a:solidFill>
                <a:highlight>
                  <a:srgbClr val="FFFFFF"/>
                </a:highlight>
                <a:latin typeface="Montserrat"/>
                <a:ea typeface="Montserrat"/>
                <a:cs typeface="Montserrat"/>
                <a:sym typeface="Montserrat"/>
              </a:rPr>
              <a:t>) 	                                                 	      	(write </a:t>
            </a:r>
            <a:r>
              <a:rPr b="1" lang="en-GB" sz="3000">
                <a:solidFill>
                  <a:schemeClr val="dk2"/>
                </a:solidFill>
                <a:highlight>
                  <a:srgbClr val="FFFFFF"/>
                </a:highlight>
                <a:latin typeface="Montserrat"/>
                <a:ea typeface="Montserrat"/>
                <a:cs typeface="Montserrat"/>
                <a:sym typeface="Montserrat"/>
              </a:rPr>
              <a:t>one</a:t>
            </a:r>
            <a:r>
              <a:rPr lang="en-GB" sz="3000">
                <a:solidFill>
                  <a:schemeClr val="dk2"/>
                </a:solidFill>
                <a:highlight>
                  <a:srgbClr val="FFFFFF"/>
                </a:highlight>
                <a:latin typeface="Montserrat"/>
                <a:ea typeface="Montserrat"/>
                <a:cs typeface="Montserrat"/>
                <a:sym typeface="Montserrat"/>
              </a:rPr>
              <a:t> word)</a:t>
            </a:r>
            <a:endParaRPr sz="30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5. Je vais au parc __________. (</a:t>
            </a:r>
            <a:r>
              <a:rPr b="1" lang="en-GB" sz="3000">
                <a:solidFill>
                  <a:schemeClr val="dk2"/>
                </a:solidFill>
                <a:highlight>
                  <a:srgbClr val="FFFFFF"/>
                </a:highlight>
                <a:latin typeface="Montserrat"/>
                <a:ea typeface="Montserrat"/>
                <a:cs typeface="Montserrat"/>
                <a:sym typeface="Montserrat"/>
              </a:rPr>
              <a:t>local </a:t>
            </a:r>
            <a:r>
              <a:rPr lang="en-GB" sz="3000">
                <a:solidFill>
                  <a:schemeClr val="dk2"/>
                </a:solidFill>
                <a:highlight>
                  <a:srgbClr val="FFFFFF"/>
                </a:highlight>
                <a:latin typeface="Montserrat"/>
                <a:ea typeface="Montserrat"/>
                <a:cs typeface="Montserrat"/>
                <a:sym typeface="Montserrat"/>
              </a:rPr>
              <a:t>(m. </a:t>
            </a:r>
            <a:r>
              <a:rPr baseline="-25000" lang="en-GB" sz="3600">
                <a:solidFill>
                  <a:schemeClr val="dk2"/>
                </a:solidFill>
                <a:highlight>
                  <a:srgbClr val="FFFFFF"/>
                </a:highlight>
                <a:latin typeface="Montserrat"/>
                <a:ea typeface="Montserrat"/>
                <a:cs typeface="Montserrat"/>
                <a:sym typeface="Montserrat"/>
              </a:rPr>
              <a:t>[singular]</a:t>
            </a:r>
            <a:r>
              <a:rPr lang="en-GB" sz="3000">
                <a:solidFill>
                  <a:schemeClr val="dk2"/>
                </a:solidFill>
                <a:highlight>
                  <a:srgbClr val="FFFFFF"/>
                </a:highlight>
                <a:latin typeface="Montserrat"/>
                <a:ea typeface="Montserrat"/>
                <a:cs typeface="Montserrat"/>
                <a:sym typeface="Montserrat"/>
              </a:rPr>
              <a:t>)                                  		(write </a:t>
            </a:r>
            <a:r>
              <a:rPr b="1" lang="en-GB" sz="3000">
                <a:solidFill>
                  <a:schemeClr val="dk2"/>
                </a:solidFill>
                <a:highlight>
                  <a:srgbClr val="FFFFFF"/>
                </a:highlight>
                <a:latin typeface="Montserrat"/>
                <a:ea typeface="Montserrat"/>
                <a:cs typeface="Montserrat"/>
                <a:sym typeface="Montserrat"/>
              </a:rPr>
              <a:t>one</a:t>
            </a:r>
            <a:r>
              <a:rPr lang="en-GB" sz="3000">
                <a:solidFill>
                  <a:schemeClr val="dk2"/>
                </a:solidFill>
                <a:highlight>
                  <a:srgbClr val="FFFFFF"/>
                </a:highlight>
                <a:latin typeface="Montserrat"/>
                <a:ea typeface="Montserrat"/>
                <a:cs typeface="Montserrat"/>
                <a:sym typeface="Montserrat"/>
              </a:rPr>
              <a:t> word)</a:t>
            </a:r>
            <a:endParaRPr sz="30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6. Il a __________ enfants. (</a:t>
            </a:r>
            <a:r>
              <a:rPr b="1" lang="en-GB" sz="3000">
                <a:solidFill>
                  <a:schemeClr val="dk2"/>
                </a:solidFill>
                <a:highlight>
                  <a:srgbClr val="FFFFFF"/>
                </a:highlight>
                <a:latin typeface="Montserrat"/>
                <a:ea typeface="Montserrat"/>
                <a:cs typeface="Montserrat"/>
                <a:sym typeface="Montserrat"/>
              </a:rPr>
              <a:t>several</a:t>
            </a:r>
            <a:r>
              <a:rPr lang="en-GB" sz="3000">
                <a:solidFill>
                  <a:schemeClr val="dk2"/>
                </a:solidFill>
                <a:highlight>
                  <a:srgbClr val="FFFFFF"/>
                </a:highlight>
                <a:latin typeface="Montserrat"/>
                <a:ea typeface="Montserrat"/>
                <a:cs typeface="Montserrat"/>
                <a:sym typeface="Montserrat"/>
              </a:rPr>
              <a:t>)  	                                                 	  		(write </a:t>
            </a:r>
            <a:r>
              <a:rPr b="1" lang="en-GB" sz="3000">
                <a:solidFill>
                  <a:schemeClr val="dk2"/>
                </a:solidFill>
                <a:highlight>
                  <a:srgbClr val="FFFFFF"/>
                </a:highlight>
                <a:latin typeface="Montserrat"/>
                <a:ea typeface="Montserrat"/>
                <a:cs typeface="Montserrat"/>
                <a:sym typeface="Montserrat"/>
              </a:rPr>
              <a:t>one</a:t>
            </a:r>
            <a:r>
              <a:rPr lang="en-GB" sz="3000">
                <a:solidFill>
                  <a:schemeClr val="dk2"/>
                </a:solidFill>
                <a:highlight>
                  <a:srgbClr val="FFFFFF"/>
                </a:highlight>
                <a:latin typeface="Montserrat"/>
                <a:ea typeface="Montserrat"/>
                <a:cs typeface="Montserrat"/>
                <a:sym typeface="Montserrat"/>
              </a:rPr>
              <a:t> word)</a:t>
            </a:r>
            <a:endParaRPr sz="30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7. Nous achetons __________ __________. (</a:t>
            </a:r>
            <a:r>
              <a:rPr b="1" lang="en-GB" sz="3000">
                <a:solidFill>
                  <a:schemeClr val="dk2"/>
                </a:solidFill>
                <a:highlight>
                  <a:srgbClr val="FFFFFF"/>
                </a:highlight>
                <a:latin typeface="Montserrat"/>
                <a:ea typeface="Montserrat"/>
                <a:cs typeface="Montserrat"/>
                <a:sym typeface="Montserrat"/>
              </a:rPr>
              <a:t>the product</a:t>
            </a:r>
            <a:r>
              <a:rPr lang="en-GB" sz="3000">
                <a:solidFill>
                  <a:schemeClr val="dk2"/>
                </a:solidFill>
                <a:highlight>
                  <a:srgbClr val="FFFFFF"/>
                </a:highlight>
                <a:latin typeface="Montserrat"/>
                <a:ea typeface="Montserrat"/>
                <a:cs typeface="Montserrat"/>
                <a:sym typeface="Montserrat"/>
              </a:rPr>
              <a:t>)                    	   	(write </a:t>
            </a:r>
            <a:r>
              <a:rPr b="1" lang="en-GB" sz="3000">
                <a:solidFill>
                  <a:schemeClr val="dk2"/>
                </a:solidFill>
                <a:highlight>
                  <a:srgbClr val="FFFFFF"/>
                </a:highlight>
                <a:latin typeface="Montserrat"/>
                <a:ea typeface="Montserrat"/>
                <a:cs typeface="Montserrat"/>
                <a:sym typeface="Montserrat"/>
              </a:rPr>
              <a:t>two</a:t>
            </a:r>
            <a:r>
              <a:rPr lang="en-GB" sz="3000">
                <a:solidFill>
                  <a:schemeClr val="dk2"/>
                </a:solidFill>
                <a:highlight>
                  <a:srgbClr val="FFFFFF"/>
                </a:highlight>
                <a:latin typeface="Montserrat"/>
                <a:ea typeface="Montserrat"/>
                <a:cs typeface="Montserrat"/>
                <a:sym typeface="Montserrat"/>
              </a:rPr>
              <a:t> words)</a:t>
            </a:r>
            <a:endParaRPr sz="30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8. J’habite dans un lieu __________. (</a:t>
            </a:r>
            <a:r>
              <a:rPr b="1" lang="en-GB" sz="3000">
                <a:solidFill>
                  <a:schemeClr val="dk2"/>
                </a:solidFill>
                <a:highlight>
                  <a:srgbClr val="FFFFFF"/>
                </a:highlight>
                <a:latin typeface="Montserrat"/>
                <a:ea typeface="Montserrat"/>
                <a:cs typeface="Montserrat"/>
                <a:sym typeface="Montserrat"/>
              </a:rPr>
              <a:t>safe </a:t>
            </a:r>
            <a:r>
              <a:rPr lang="en-GB" sz="3000">
                <a:solidFill>
                  <a:schemeClr val="dk2"/>
                </a:solidFill>
                <a:highlight>
                  <a:srgbClr val="FFFFFF"/>
                </a:highlight>
                <a:latin typeface="Montserrat"/>
                <a:ea typeface="Montserrat"/>
                <a:cs typeface="Montserrat"/>
                <a:sym typeface="Montserrat"/>
              </a:rPr>
              <a:t>(m. </a:t>
            </a:r>
            <a:r>
              <a:rPr baseline="-25000" lang="en-GB" sz="3600">
                <a:solidFill>
                  <a:schemeClr val="dk2"/>
                </a:solidFill>
                <a:highlight>
                  <a:srgbClr val="FFFFFF"/>
                </a:highlight>
                <a:latin typeface="Montserrat"/>
                <a:ea typeface="Montserrat"/>
                <a:cs typeface="Montserrat"/>
                <a:sym typeface="Montserrat"/>
              </a:rPr>
              <a:t>[singular]</a:t>
            </a:r>
            <a:r>
              <a:rPr lang="en-GB" sz="3000">
                <a:solidFill>
                  <a:schemeClr val="dk2"/>
                </a:solidFill>
                <a:highlight>
                  <a:srgbClr val="FFFFFF"/>
                </a:highlight>
                <a:latin typeface="Montserrat"/>
                <a:ea typeface="Montserrat"/>
                <a:cs typeface="Montserrat"/>
                <a:sym typeface="Montserrat"/>
              </a:rPr>
              <a:t>)                               (write </a:t>
            </a:r>
            <a:r>
              <a:rPr b="1" lang="en-GB" sz="3000">
                <a:solidFill>
                  <a:schemeClr val="dk2"/>
                </a:solidFill>
                <a:highlight>
                  <a:srgbClr val="FFFFFF"/>
                </a:highlight>
                <a:latin typeface="Montserrat"/>
                <a:ea typeface="Montserrat"/>
                <a:cs typeface="Montserrat"/>
                <a:sym typeface="Montserrat"/>
              </a:rPr>
              <a:t>one</a:t>
            </a:r>
            <a:r>
              <a:rPr lang="en-GB" sz="3000">
                <a:solidFill>
                  <a:schemeClr val="dk2"/>
                </a:solidFill>
                <a:highlight>
                  <a:srgbClr val="FFFFFF"/>
                </a:highlight>
                <a:latin typeface="Montserrat"/>
                <a:ea typeface="Montserrat"/>
                <a:cs typeface="Montserrat"/>
                <a:sym typeface="Montserrat"/>
              </a:rPr>
              <a:t> word)</a:t>
            </a:r>
            <a:endParaRPr sz="30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9. C’est le __________ chat ? (</a:t>
            </a:r>
            <a:r>
              <a:rPr b="1" lang="en-GB" sz="3000">
                <a:solidFill>
                  <a:schemeClr val="dk2"/>
                </a:solidFill>
                <a:highlight>
                  <a:srgbClr val="FFFFFF"/>
                </a:highlight>
                <a:latin typeface="Montserrat"/>
                <a:ea typeface="Montserrat"/>
                <a:cs typeface="Montserrat"/>
                <a:sym typeface="Montserrat"/>
              </a:rPr>
              <a:t>same</a:t>
            </a:r>
            <a:r>
              <a:rPr lang="en-GB" sz="3000">
                <a:solidFill>
                  <a:schemeClr val="dk2"/>
                </a:solidFill>
                <a:highlight>
                  <a:srgbClr val="FFFFFF"/>
                </a:highlight>
                <a:latin typeface="Montserrat"/>
                <a:ea typeface="Montserrat"/>
                <a:cs typeface="Montserrat"/>
                <a:sym typeface="Montserrat"/>
              </a:rPr>
              <a:t>)                                                    	       	(write </a:t>
            </a:r>
            <a:r>
              <a:rPr b="1" lang="en-GB" sz="3000">
                <a:solidFill>
                  <a:schemeClr val="dk2"/>
                </a:solidFill>
                <a:highlight>
                  <a:srgbClr val="FFFFFF"/>
                </a:highlight>
                <a:latin typeface="Montserrat"/>
                <a:ea typeface="Montserrat"/>
                <a:cs typeface="Montserrat"/>
                <a:sym typeface="Montserrat"/>
              </a:rPr>
              <a:t>one</a:t>
            </a:r>
            <a:r>
              <a:rPr lang="en-GB" sz="3000">
                <a:solidFill>
                  <a:schemeClr val="dk2"/>
                </a:solidFill>
                <a:highlight>
                  <a:srgbClr val="FFFFFF"/>
                </a:highlight>
                <a:latin typeface="Montserrat"/>
                <a:ea typeface="Montserrat"/>
                <a:cs typeface="Montserrat"/>
                <a:sym typeface="Montserrat"/>
              </a:rPr>
              <a:t> word)</a:t>
            </a:r>
            <a:endParaRPr sz="4700">
              <a:solidFill>
                <a:schemeClr val="dk2"/>
              </a:solidFill>
              <a:highlight>
                <a:srgbClr val="FFFFFF"/>
              </a:highlight>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4"/>
          <p:cNvSpPr txBox="1"/>
          <p:nvPr/>
        </p:nvSpPr>
        <p:spPr>
          <a:xfrm>
            <a:off x="565025" y="406975"/>
            <a:ext cx="17125500" cy="9512400"/>
          </a:xfrm>
          <a:prstGeom prst="rect">
            <a:avLst/>
          </a:prstGeom>
          <a:noFill/>
          <a:ln>
            <a:noFill/>
          </a:ln>
        </p:spPr>
        <p:txBody>
          <a:bodyPr anchorCtr="0" anchor="t" bIns="91425" lIns="91425" spcFirstLastPara="1" rIns="91425" wrap="square" tIns="91425">
            <a:spAutoFit/>
          </a:bodyPr>
          <a:lstStyle/>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10. La voiture est __________ moderne que le vélo. (</a:t>
            </a:r>
            <a:r>
              <a:rPr b="1" lang="en-GB" sz="3000">
                <a:solidFill>
                  <a:schemeClr val="dk2"/>
                </a:solidFill>
                <a:highlight>
                  <a:srgbClr val="FFFFFF"/>
                </a:highlight>
                <a:latin typeface="Montserrat"/>
                <a:ea typeface="Montserrat"/>
                <a:cs typeface="Montserrat"/>
                <a:sym typeface="Montserrat"/>
              </a:rPr>
              <a:t>more</a:t>
            </a:r>
            <a:r>
              <a:rPr lang="en-GB" sz="3000">
                <a:solidFill>
                  <a:schemeClr val="dk2"/>
                </a:solidFill>
                <a:highlight>
                  <a:srgbClr val="FFFFFF"/>
                </a:highlight>
                <a:latin typeface="Montserrat"/>
                <a:ea typeface="Montserrat"/>
                <a:cs typeface="Montserrat"/>
                <a:sym typeface="Montserrat"/>
              </a:rPr>
              <a:t>)                 	    	(write </a:t>
            </a:r>
            <a:r>
              <a:rPr b="1" lang="en-GB" sz="3000">
                <a:solidFill>
                  <a:schemeClr val="dk2"/>
                </a:solidFill>
                <a:highlight>
                  <a:srgbClr val="FFFFFF"/>
                </a:highlight>
                <a:latin typeface="Montserrat"/>
                <a:ea typeface="Montserrat"/>
                <a:cs typeface="Montserrat"/>
                <a:sym typeface="Montserrat"/>
              </a:rPr>
              <a:t>one</a:t>
            </a:r>
            <a:r>
              <a:rPr lang="en-GB" sz="3000">
                <a:solidFill>
                  <a:schemeClr val="dk2"/>
                </a:solidFill>
                <a:highlight>
                  <a:srgbClr val="FFFFFF"/>
                </a:highlight>
                <a:latin typeface="Montserrat"/>
                <a:ea typeface="Montserrat"/>
                <a:cs typeface="Montserrat"/>
                <a:sym typeface="Montserrat"/>
              </a:rPr>
              <a:t> word)</a:t>
            </a:r>
            <a:endParaRPr sz="30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11. __________ __________ est importante. (</a:t>
            </a:r>
            <a:r>
              <a:rPr b="1" lang="en-GB" sz="3000">
                <a:solidFill>
                  <a:schemeClr val="dk2"/>
                </a:solidFill>
                <a:highlight>
                  <a:srgbClr val="FFFFFF"/>
                </a:highlight>
                <a:latin typeface="Montserrat"/>
                <a:ea typeface="Montserrat"/>
                <a:cs typeface="Montserrat"/>
                <a:sym typeface="Montserrat"/>
              </a:rPr>
              <a:t>the decision</a:t>
            </a:r>
            <a:r>
              <a:rPr lang="en-GB" sz="3000">
                <a:solidFill>
                  <a:schemeClr val="dk2"/>
                </a:solidFill>
                <a:highlight>
                  <a:srgbClr val="FFFFFF"/>
                </a:highlight>
                <a:latin typeface="Montserrat"/>
                <a:ea typeface="Montserrat"/>
                <a:cs typeface="Montserrat"/>
                <a:sym typeface="Montserrat"/>
              </a:rPr>
              <a:t>)                          	(write </a:t>
            </a:r>
            <a:r>
              <a:rPr b="1" lang="en-GB" sz="3000">
                <a:solidFill>
                  <a:schemeClr val="dk2"/>
                </a:solidFill>
                <a:highlight>
                  <a:srgbClr val="FFFFFF"/>
                </a:highlight>
                <a:latin typeface="Montserrat"/>
                <a:ea typeface="Montserrat"/>
                <a:cs typeface="Montserrat"/>
                <a:sym typeface="Montserrat"/>
              </a:rPr>
              <a:t>two</a:t>
            </a:r>
            <a:r>
              <a:rPr lang="en-GB" sz="3000">
                <a:solidFill>
                  <a:schemeClr val="dk2"/>
                </a:solidFill>
                <a:highlight>
                  <a:srgbClr val="FFFFFF"/>
                </a:highlight>
                <a:latin typeface="Montserrat"/>
                <a:ea typeface="Montserrat"/>
                <a:cs typeface="Montserrat"/>
                <a:sym typeface="Montserrat"/>
              </a:rPr>
              <a:t> words)</a:t>
            </a:r>
            <a:endParaRPr sz="30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12. Attention ! __________ __________ est chaud. (</a:t>
            </a:r>
            <a:r>
              <a:rPr b="1" lang="en-GB" sz="3000">
                <a:solidFill>
                  <a:schemeClr val="dk2"/>
                </a:solidFill>
                <a:highlight>
                  <a:srgbClr val="FFFFFF"/>
                </a:highlight>
                <a:latin typeface="Montserrat"/>
                <a:ea typeface="Montserrat"/>
                <a:cs typeface="Montserrat"/>
                <a:sym typeface="Montserrat"/>
              </a:rPr>
              <a:t>the fire</a:t>
            </a:r>
            <a:r>
              <a:rPr lang="en-GB" sz="3000">
                <a:solidFill>
                  <a:schemeClr val="dk2"/>
                </a:solidFill>
                <a:highlight>
                  <a:srgbClr val="FFFFFF"/>
                </a:highlight>
                <a:latin typeface="Montserrat"/>
                <a:ea typeface="Montserrat"/>
                <a:cs typeface="Montserrat"/>
                <a:sym typeface="Montserrat"/>
              </a:rPr>
              <a:t>)           	       	(write </a:t>
            </a:r>
            <a:r>
              <a:rPr b="1" lang="en-GB" sz="3000">
                <a:solidFill>
                  <a:schemeClr val="dk2"/>
                </a:solidFill>
                <a:highlight>
                  <a:srgbClr val="FFFFFF"/>
                </a:highlight>
                <a:latin typeface="Montserrat"/>
                <a:ea typeface="Montserrat"/>
                <a:cs typeface="Montserrat"/>
                <a:sym typeface="Montserrat"/>
              </a:rPr>
              <a:t>two</a:t>
            </a:r>
            <a:r>
              <a:rPr lang="en-GB" sz="3000">
                <a:solidFill>
                  <a:schemeClr val="dk2"/>
                </a:solidFill>
                <a:highlight>
                  <a:srgbClr val="FFFFFF"/>
                </a:highlight>
                <a:latin typeface="Montserrat"/>
                <a:ea typeface="Montserrat"/>
                <a:cs typeface="Montserrat"/>
                <a:sym typeface="Montserrat"/>
              </a:rPr>
              <a:t> words)</a:t>
            </a:r>
            <a:endParaRPr sz="30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13. Ce fromage est __________. (</a:t>
            </a:r>
            <a:r>
              <a:rPr b="1" lang="en-GB" sz="3000">
                <a:solidFill>
                  <a:schemeClr val="dk2"/>
                </a:solidFill>
                <a:highlight>
                  <a:srgbClr val="FFFFFF"/>
                </a:highlight>
                <a:latin typeface="Montserrat"/>
                <a:ea typeface="Montserrat"/>
                <a:cs typeface="Montserrat"/>
                <a:sym typeface="Montserrat"/>
              </a:rPr>
              <a:t>hard </a:t>
            </a:r>
            <a:r>
              <a:rPr lang="en-GB" sz="3000">
                <a:solidFill>
                  <a:schemeClr val="dk2"/>
                </a:solidFill>
                <a:highlight>
                  <a:srgbClr val="FFFFFF"/>
                </a:highlight>
                <a:latin typeface="Montserrat"/>
                <a:ea typeface="Montserrat"/>
                <a:cs typeface="Montserrat"/>
                <a:sym typeface="Montserrat"/>
              </a:rPr>
              <a:t>(m. </a:t>
            </a:r>
            <a:r>
              <a:rPr baseline="-25000" lang="en-GB" sz="3000">
                <a:solidFill>
                  <a:schemeClr val="dk2"/>
                </a:solidFill>
                <a:highlight>
                  <a:srgbClr val="FFFFFF"/>
                </a:highlight>
                <a:latin typeface="Montserrat"/>
                <a:ea typeface="Montserrat"/>
                <a:cs typeface="Montserrat"/>
                <a:sym typeface="Montserrat"/>
              </a:rPr>
              <a:t>[singular]</a:t>
            </a:r>
            <a:r>
              <a:rPr lang="en-GB" sz="3000">
                <a:solidFill>
                  <a:schemeClr val="dk2"/>
                </a:solidFill>
                <a:highlight>
                  <a:srgbClr val="FFFFFF"/>
                </a:highlight>
                <a:latin typeface="Montserrat"/>
                <a:ea typeface="Montserrat"/>
                <a:cs typeface="Montserrat"/>
                <a:sym typeface="Montserrat"/>
              </a:rPr>
              <a:t>)                                        	(write </a:t>
            </a:r>
            <a:r>
              <a:rPr b="1" lang="en-GB" sz="3000">
                <a:solidFill>
                  <a:schemeClr val="dk2"/>
                </a:solidFill>
                <a:highlight>
                  <a:srgbClr val="FFFFFF"/>
                </a:highlight>
                <a:latin typeface="Montserrat"/>
                <a:ea typeface="Montserrat"/>
                <a:cs typeface="Montserrat"/>
                <a:sym typeface="Montserrat"/>
              </a:rPr>
              <a:t>one</a:t>
            </a:r>
            <a:r>
              <a:rPr lang="en-GB" sz="3000">
                <a:solidFill>
                  <a:schemeClr val="dk2"/>
                </a:solidFill>
                <a:highlight>
                  <a:srgbClr val="FFFFFF"/>
                </a:highlight>
                <a:latin typeface="Montserrat"/>
                <a:ea typeface="Montserrat"/>
                <a:cs typeface="Montserrat"/>
                <a:sym typeface="Montserrat"/>
              </a:rPr>
              <a:t> word)</a:t>
            </a:r>
            <a:endParaRPr sz="30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14. Il conduit __________. (</a:t>
            </a:r>
            <a:r>
              <a:rPr b="1" lang="en-GB" sz="3000">
                <a:solidFill>
                  <a:schemeClr val="dk2"/>
                </a:solidFill>
                <a:highlight>
                  <a:srgbClr val="FFFFFF"/>
                </a:highlight>
                <a:latin typeface="Montserrat"/>
                <a:ea typeface="Montserrat"/>
                <a:cs typeface="Montserrat"/>
                <a:sym typeface="Montserrat"/>
              </a:rPr>
              <a:t>slowly</a:t>
            </a:r>
            <a:r>
              <a:rPr lang="en-GB" sz="3000">
                <a:solidFill>
                  <a:schemeClr val="dk2"/>
                </a:solidFill>
                <a:highlight>
                  <a:srgbClr val="FFFFFF"/>
                </a:highlight>
                <a:latin typeface="Montserrat"/>
                <a:ea typeface="Montserrat"/>
                <a:cs typeface="Montserrat"/>
                <a:sym typeface="Montserrat"/>
              </a:rPr>
              <a:t>)     	                                                 	       	(write </a:t>
            </a:r>
            <a:r>
              <a:rPr b="1" lang="en-GB" sz="3000">
                <a:solidFill>
                  <a:schemeClr val="dk2"/>
                </a:solidFill>
                <a:highlight>
                  <a:srgbClr val="FFFFFF"/>
                </a:highlight>
                <a:latin typeface="Montserrat"/>
                <a:ea typeface="Montserrat"/>
                <a:cs typeface="Montserrat"/>
                <a:sym typeface="Montserrat"/>
              </a:rPr>
              <a:t>one</a:t>
            </a:r>
            <a:r>
              <a:rPr lang="en-GB" sz="3000">
                <a:solidFill>
                  <a:schemeClr val="dk2"/>
                </a:solidFill>
                <a:highlight>
                  <a:srgbClr val="FFFFFF"/>
                </a:highlight>
                <a:latin typeface="Montserrat"/>
                <a:ea typeface="Montserrat"/>
                <a:cs typeface="Montserrat"/>
                <a:sym typeface="Montserrat"/>
              </a:rPr>
              <a:t> word)</a:t>
            </a:r>
            <a:endParaRPr sz="30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15. Le film est __________ que le livre. (</a:t>
            </a:r>
            <a:r>
              <a:rPr b="1" lang="en-GB" sz="3000">
                <a:solidFill>
                  <a:schemeClr val="dk2"/>
                </a:solidFill>
                <a:highlight>
                  <a:srgbClr val="FFFFFF"/>
                </a:highlight>
                <a:latin typeface="Montserrat"/>
                <a:ea typeface="Montserrat"/>
                <a:cs typeface="Montserrat"/>
                <a:sym typeface="Montserrat"/>
              </a:rPr>
              <a:t>worse</a:t>
            </a:r>
            <a:r>
              <a:rPr lang="en-GB" sz="3000">
                <a:solidFill>
                  <a:schemeClr val="dk2"/>
                </a:solidFill>
                <a:highlight>
                  <a:srgbClr val="FFFFFF"/>
                </a:highlight>
                <a:latin typeface="Montserrat"/>
                <a:ea typeface="Montserrat"/>
                <a:cs typeface="Montserrat"/>
                <a:sym typeface="Montserrat"/>
              </a:rPr>
              <a:t>)                                     	   	(write </a:t>
            </a:r>
            <a:r>
              <a:rPr b="1" lang="en-GB" sz="3000">
                <a:solidFill>
                  <a:schemeClr val="dk2"/>
                </a:solidFill>
                <a:highlight>
                  <a:srgbClr val="FFFFFF"/>
                </a:highlight>
                <a:latin typeface="Montserrat"/>
                <a:ea typeface="Montserrat"/>
                <a:cs typeface="Montserrat"/>
                <a:sym typeface="Montserrat"/>
              </a:rPr>
              <a:t>one</a:t>
            </a:r>
            <a:r>
              <a:rPr lang="en-GB" sz="3000">
                <a:solidFill>
                  <a:schemeClr val="dk2"/>
                </a:solidFill>
                <a:highlight>
                  <a:srgbClr val="FFFFFF"/>
                </a:highlight>
                <a:latin typeface="Montserrat"/>
                <a:ea typeface="Montserrat"/>
                <a:cs typeface="Montserrat"/>
                <a:sym typeface="Montserrat"/>
              </a:rPr>
              <a:t> word)</a:t>
            </a:r>
            <a:endParaRPr sz="30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16. Le fils est __________. (</a:t>
            </a:r>
            <a:r>
              <a:rPr b="1" lang="en-GB" sz="3000">
                <a:solidFill>
                  <a:schemeClr val="dk2"/>
                </a:solidFill>
                <a:highlight>
                  <a:srgbClr val="FFFFFF"/>
                </a:highlight>
                <a:latin typeface="Montserrat"/>
                <a:ea typeface="Montserrat"/>
                <a:cs typeface="Montserrat"/>
                <a:sym typeface="Montserrat"/>
              </a:rPr>
              <a:t>mean</a:t>
            </a:r>
            <a:r>
              <a:rPr lang="en-GB" sz="3000">
                <a:solidFill>
                  <a:schemeClr val="dk2"/>
                </a:solidFill>
                <a:highlight>
                  <a:srgbClr val="FFFFFF"/>
                </a:highlight>
                <a:latin typeface="Montserrat"/>
                <a:ea typeface="Montserrat"/>
                <a:cs typeface="Montserrat"/>
                <a:sym typeface="Montserrat"/>
              </a:rPr>
              <a:t> (m.))                                                   	       	(write </a:t>
            </a:r>
            <a:r>
              <a:rPr b="1" lang="en-GB" sz="3000">
                <a:solidFill>
                  <a:schemeClr val="dk2"/>
                </a:solidFill>
                <a:highlight>
                  <a:srgbClr val="FFFFFF"/>
                </a:highlight>
                <a:latin typeface="Montserrat"/>
                <a:ea typeface="Montserrat"/>
                <a:cs typeface="Montserrat"/>
                <a:sym typeface="Montserrat"/>
              </a:rPr>
              <a:t>one</a:t>
            </a:r>
            <a:r>
              <a:rPr lang="en-GB" sz="3000">
                <a:solidFill>
                  <a:schemeClr val="dk2"/>
                </a:solidFill>
                <a:highlight>
                  <a:srgbClr val="FFFFFF"/>
                </a:highlight>
                <a:latin typeface="Montserrat"/>
                <a:ea typeface="Montserrat"/>
                <a:cs typeface="Montserrat"/>
                <a:sym typeface="Montserrat"/>
              </a:rPr>
              <a:t> word)</a:t>
            </a:r>
            <a:endParaRPr sz="30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17. Elles sont __________ le magasin. (</a:t>
            </a:r>
            <a:r>
              <a:rPr b="1" lang="en-GB" sz="3000">
                <a:solidFill>
                  <a:schemeClr val="dk2"/>
                </a:solidFill>
                <a:highlight>
                  <a:srgbClr val="FFFFFF"/>
                </a:highlight>
                <a:latin typeface="Montserrat"/>
                <a:ea typeface="Montserrat"/>
                <a:cs typeface="Montserrat"/>
                <a:sym typeface="Montserrat"/>
              </a:rPr>
              <a:t>in front of</a:t>
            </a:r>
            <a:r>
              <a:rPr lang="en-GB" sz="3000">
                <a:solidFill>
                  <a:schemeClr val="dk2"/>
                </a:solidFill>
                <a:highlight>
                  <a:srgbClr val="FFFFFF"/>
                </a:highlight>
                <a:latin typeface="Montserrat"/>
                <a:ea typeface="Montserrat"/>
                <a:cs typeface="Montserrat"/>
                <a:sym typeface="Montserrat"/>
              </a:rPr>
              <a:t>)                                   	(write </a:t>
            </a:r>
            <a:r>
              <a:rPr b="1" lang="en-GB" sz="3000">
                <a:solidFill>
                  <a:schemeClr val="dk2"/>
                </a:solidFill>
                <a:highlight>
                  <a:srgbClr val="FFFFFF"/>
                </a:highlight>
                <a:latin typeface="Montserrat"/>
                <a:ea typeface="Montserrat"/>
                <a:cs typeface="Montserrat"/>
                <a:sym typeface="Montserrat"/>
              </a:rPr>
              <a:t>one</a:t>
            </a:r>
            <a:r>
              <a:rPr lang="en-GB" sz="3000">
                <a:solidFill>
                  <a:schemeClr val="dk2"/>
                </a:solidFill>
                <a:highlight>
                  <a:srgbClr val="FFFFFF"/>
                </a:highlight>
                <a:latin typeface="Montserrat"/>
                <a:ea typeface="Montserrat"/>
                <a:cs typeface="Montserrat"/>
                <a:sym typeface="Montserrat"/>
              </a:rPr>
              <a:t> word)</a:t>
            </a:r>
            <a:endParaRPr sz="30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18. Le chat est __________ le lit. (</a:t>
            </a:r>
            <a:r>
              <a:rPr b="1" lang="en-GB" sz="3000">
                <a:solidFill>
                  <a:schemeClr val="dk2"/>
                </a:solidFill>
                <a:highlight>
                  <a:srgbClr val="FFFFFF"/>
                </a:highlight>
                <a:latin typeface="Montserrat"/>
                <a:ea typeface="Montserrat"/>
                <a:cs typeface="Montserrat"/>
                <a:sym typeface="Montserrat"/>
              </a:rPr>
              <a:t>under</a:t>
            </a:r>
            <a:r>
              <a:rPr lang="en-GB" sz="3000">
                <a:solidFill>
                  <a:schemeClr val="dk2"/>
                </a:solidFill>
                <a:highlight>
                  <a:srgbClr val="FFFFFF"/>
                </a:highlight>
                <a:latin typeface="Montserrat"/>
                <a:ea typeface="Montserrat"/>
                <a:cs typeface="Montserrat"/>
                <a:sym typeface="Montserrat"/>
              </a:rPr>
              <a:t>)                                                 	  	(write </a:t>
            </a:r>
            <a:r>
              <a:rPr b="1" lang="en-GB" sz="3000">
                <a:solidFill>
                  <a:schemeClr val="dk2"/>
                </a:solidFill>
                <a:highlight>
                  <a:srgbClr val="FFFFFF"/>
                </a:highlight>
                <a:latin typeface="Montserrat"/>
                <a:ea typeface="Montserrat"/>
                <a:cs typeface="Montserrat"/>
                <a:sym typeface="Montserrat"/>
              </a:rPr>
              <a:t>one</a:t>
            </a:r>
            <a:r>
              <a:rPr lang="en-GB" sz="3000">
                <a:solidFill>
                  <a:schemeClr val="dk2"/>
                </a:solidFill>
                <a:highlight>
                  <a:srgbClr val="FFFFFF"/>
                </a:highlight>
                <a:latin typeface="Montserrat"/>
                <a:ea typeface="Montserrat"/>
                <a:cs typeface="Montserrat"/>
                <a:sym typeface="Montserrat"/>
              </a:rPr>
              <a:t> word)</a:t>
            </a:r>
            <a:endParaRPr sz="30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t/>
            </a:r>
            <a:endParaRPr sz="3000">
              <a:solidFill>
                <a:schemeClr val="dk2"/>
              </a:solidFill>
              <a:highlight>
                <a:srgbClr val="FFFFFF"/>
              </a:highlight>
              <a:latin typeface="Montserrat"/>
              <a:ea typeface="Montserrat"/>
              <a:cs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5"/>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synonyms</a:t>
            </a:r>
            <a:endParaRPr b="1" sz="4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Write </a:t>
            </a:r>
            <a:r>
              <a:rPr b="1" lang="en-GB" sz="2800">
                <a:solidFill>
                  <a:schemeClr val="dk2"/>
                </a:solidFill>
                <a:latin typeface="Montserrat"/>
                <a:ea typeface="Montserrat"/>
                <a:cs typeface="Montserrat"/>
                <a:sym typeface="Montserrat"/>
              </a:rPr>
              <a:t>two French words or phrases</a:t>
            </a:r>
            <a:r>
              <a:rPr lang="en-GB" sz="2800">
                <a:solidFill>
                  <a:schemeClr val="dk2"/>
                </a:solidFill>
                <a:latin typeface="Montserrat"/>
                <a:ea typeface="Montserrat"/>
                <a:cs typeface="Montserrat"/>
                <a:sym typeface="Montserrat"/>
              </a:rPr>
              <a:t> for each of the following English words:</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1. funny				1. ________________,  	2. ________________</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2. nearby			1. ________________, 	2. _________________</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t/>
            </a:r>
            <a:endParaRPr b="1"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t/>
            </a:r>
            <a:endParaRPr b="1" sz="28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50000"/>
              </a:lnSpc>
              <a:spcBef>
                <a:spcPts val="2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6"/>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negation</a:t>
            </a:r>
            <a:br>
              <a:rPr b="1" lang="en-GB" sz="4000">
                <a:solidFill>
                  <a:schemeClr val="dk2"/>
                </a:solidFill>
                <a:highlight>
                  <a:schemeClr val="lt1"/>
                </a:highlight>
                <a:latin typeface="Montserrat"/>
                <a:ea typeface="Montserrat"/>
                <a:cs typeface="Montserrat"/>
                <a:sym typeface="Montserrat"/>
              </a:rPr>
            </a:br>
            <a:endParaRPr b="1" sz="4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Rewrite </a:t>
            </a:r>
            <a:r>
              <a:rPr lang="en-GB" sz="2800">
                <a:solidFill>
                  <a:schemeClr val="dk2"/>
                </a:solidFill>
                <a:latin typeface="Montserrat"/>
                <a:ea typeface="Montserrat"/>
                <a:cs typeface="Montserrat"/>
                <a:sym typeface="Montserrat"/>
              </a:rPr>
              <a:t>each </a:t>
            </a:r>
            <a:r>
              <a:rPr b="1" lang="en-GB" sz="2800">
                <a:solidFill>
                  <a:schemeClr val="dk2"/>
                </a:solidFill>
                <a:latin typeface="Montserrat"/>
                <a:ea typeface="Montserrat"/>
                <a:cs typeface="Montserrat"/>
                <a:sym typeface="Montserrat"/>
              </a:rPr>
              <a:t>French </a:t>
            </a:r>
            <a:r>
              <a:rPr lang="en-GB" sz="2800">
                <a:solidFill>
                  <a:schemeClr val="dk2"/>
                </a:solidFill>
                <a:latin typeface="Montserrat"/>
                <a:ea typeface="Montserrat"/>
                <a:cs typeface="Montserrat"/>
                <a:sym typeface="Montserrat"/>
              </a:rPr>
              <a:t>sentence in the </a:t>
            </a:r>
            <a:r>
              <a:rPr b="1" lang="en-GB" sz="2800">
                <a:solidFill>
                  <a:schemeClr val="dk2"/>
                </a:solidFill>
                <a:latin typeface="Montserrat"/>
                <a:ea typeface="Montserrat"/>
                <a:cs typeface="Montserrat"/>
                <a:sym typeface="Montserrat"/>
              </a:rPr>
              <a:t>negative</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305" name="Google Shape;305;p56"/>
          <p:cNvGraphicFramePr/>
          <p:nvPr/>
        </p:nvGraphicFramePr>
        <p:xfrm>
          <a:off x="496000" y="4083500"/>
          <a:ext cx="3000000" cy="3000000"/>
        </p:xfrm>
        <a:graphic>
          <a:graphicData uri="http://schemas.openxmlformats.org/drawingml/2006/table">
            <a:tbl>
              <a:tblPr>
                <a:noFill/>
                <a:tableStyleId>{E2627EDF-A25C-44F9-8E3E-F43A43D0A7B9}</a:tableStyleId>
              </a:tblPr>
              <a:tblGrid>
                <a:gridCol w="992350"/>
                <a:gridCol w="5566825"/>
                <a:gridCol w="10794825"/>
              </a:tblGrid>
              <a:tr h="1630425">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Il a fait ses devoirs.</a:t>
                      </a:r>
                      <a:endParaRPr b="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i="1" lang="en-GB" sz="3000">
                          <a:solidFill>
                            <a:schemeClr val="dk2"/>
                          </a:solidFill>
                          <a:highlight>
                            <a:srgbClr val="FFFFFF"/>
                          </a:highlight>
                          <a:latin typeface="Montserrat"/>
                          <a:ea typeface="Montserrat"/>
                          <a:cs typeface="Montserrat"/>
                          <a:sym typeface="Montserrat"/>
                        </a:rPr>
                        <a:t>(He did his homework.)</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Negative: </a:t>
                      </a:r>
                      <a:r>
                        <a:rPr lang="en-GB" sz="3000">
                          <a:solidFill>
                            <a:schemeClr val="dk2"/>
                          </a:solidFill>
                          <a:latin typeface="Montserrat"/>
                          <a:ea typeface="Montserrat"/>
                          <a:cs typeface="Montserrat"/>
                          <a:sym typeface="Montserrat"/>
                        </a:rPr>
                        <a:t>________________________________</a:t>
                      </a:r>
                      <a:r>
                        <a:rPr lang="en-GB" sz="3000">
                          <a:solidFill>
                            <a:schemeClr val="dk2"/>
                          </a:solidFill>
                          <a:highlight>
                            <a:srgbClr val="FFFFFF"/>
                          </a:highlight>
                          <a:latin typeface="Montserrat"/>
                          <a:ea typeface="Montserrat"/>
                          <a:cs typeface="Montserrat"/>
                          <a:sym typeface="Montserrat"/>
                        </a:rPr>
                        <a:t> ses</a:t>
                      </a:r>
                      <a:r>
                        <a:rPr b="1" lang="en-GB" sz="3000">
                          <a:solidFill>
                            <a:schemeClr val="dk2"/>
                          </a:solidFill>
                          <a:highlight>
                            <a:srgbClr val="FFFFFF"/>
                          </a:highlight>
                          <a:latin typeface="Montserrat"/>
                          <a:ea typeface="Montserrat"/>
                          <a:cs typeface="Montserrat"/>
                          <a:sym typeface="Montserrat"/>
                        </a:rPr>
                        <a:t> </a:t>
                      </a:r>
                      <a:r>
                        <a:rPr lang="en-GB" sz="3000">
                          <a:solidFill>
                            <a:schemeClr val="dk2"/>
                          </a:solidFill>
                          <a:highlight>
                            <a:srgbClr val="FFFFFF"/>
                          </a:highlight>
                          <a:latin typeface="Montserrat"/>
                          <a:ea typeface="Montserrat"/>
                          <a:cs typeface="Montserrat"/>
                          <a:sym typeface="Montserrat"/>
                        </a:rPr>
                        <a:t>devoirs</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r>
                        <a:rPr i="1" lang="en-GB" sz="3000">
                          <a:solidFill>
                            <a:schemeClr val="dk2"/>
                          </a:solidFill>
                          <a:latin typeface="Montserrat"/>
                          <a:ea typeface="Montserrat"/>
                          <a:cs typeface="Montserrat"/>
                          <a:sym typeface="Montserrat"/>
                        </a:rPr>
                        <a:t>(He didn’t do his homework.)</a:t>
                      </a:r>
                      <a:endParaRPr i="1"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630425">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2.</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J’ai un frère.</a:t>
                      </a:r>
                      <a:endParaRPr b="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i="1" lang="en-GB" sz="3000">
                          <a:solidFill>
                            <a:schemeClr val="dk2"/>
                          </a:solidFill>
                          <a:highlight>
                            <a:srgbClr val="FFFFFF"/>
                          </a:highlight>
                          <a:latin typeface="Montserrat"/>
                          <a:ea typeface="Montserrat"/>
                          <a:cs typeface="Montserrat"/>
                          <a:sym typeface="Montserrat"/>
                        </a:rPr>
                        <a:t>(I have a brother.)</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Negative: </a:t>
                      </a:r>
                      <a:r>
                        <a:rPr lang="en-GB" sz="3000">
                          <a:solidFill>
                            <a:schemeClr val="dk2"/>
                          </a:solidFill>
                          <a:latin typeface="Montserrat"/>
                          <a:ea typeface="Montserrat"/>
                          <a:cs typeface="Montserrat"/>
                          <a:sym typeface="Montserrat"/>
                        </a:rPr>
                        <a:t>_____________________________</a:t>
                      </a:r>
                      <a:r>
                        <a:rPr lang="en-GB" sz="3000">
                          <a:solidFill>
                            <a:schemeClr val="dk2"/>
                          </a:solidFill>
                          <a:highlight>
                            <a:srgbClr val="FFFFFF"/>
                          </a:highlight>
                          <a:latin typeface="Montserrat"/>
                          <a:ea typeface="Montserrat"/>
                          <a:cs typeface="Montserrat"/>
                          <a:sym typeface="Montserrat"/>
                        </a:rPr>
                        <a:t> frère.</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r>
                        <a:rPr i="1" lang="en-GB" sz="3000">
                          <a:solidFill>
                            <a:schemeClr val="dk2"/>
                          </a:solidFill>
                          <a:highlight>
                            <a:srgbClr val="FFFFFF"/>
                          </a:highlight>
                          <a:latin typeface="Montserrat"/>
                          <a:ea typeface="Montserrat"/>
                          <a:cs typeface="Montserrat"/>
                          <a:sym typeface="Montserrat"/>
                        </a:rPr>
                        <a:t>(I don’t have a brother)</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7"/>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verb forms</a:t>
            </a:r>
            <a:br>
              <a:rPr b="1" lang="en-GB" sz="4000">
                <a:solidFill>
                  <a:schemeClr val="dk2"/>
                </a:solidFill>
                <a:highlight>
                  <a:schemeClr val="lt1"/>
                </a:highlight>
                <a:latin typeface="Montserrat"/>
                <a:ea typeface="Montserrat"/>
                <a:cs typeface="Montserrat"/>
                <a:sym typeface="Montserrat"/>
              </a:rPr>
            </a:br>
            <a:endParaRPr b="1" sz="4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Write </a:t>
            </a:r>
            <a:r>
              <a:rPr lang="en-GB" sz="2800">
                <a:solidFill>
                  <a:schemeClr val="dk2"/>
                </a:solidFill>
                <a:latin typeface="Montserrat"/>
                <a:ea typeface="Montserrat"/>
                <a:cs typeface="Montserrat"/>
                <a:sym typeface="Montserrat"/>
              </a:rPr>
              <a:t>the </a:t>
            </a:r>
            <a:r>
              <a:rPr b="1" lang="en-GB" sz="2800">
                <a:solidFill>
                  <a:schemeClr val="dk2"/>
                </a:solidFill>
                <a:latin typeface="Montserrat"/>
                <a:ea typeface="Montserrat"/>
                <a:cs typeface="Montserrat"/>
                <a:sym typeface="Montserrat"/>
              </a:rPr>
              <a:t>French</a:t>
            </a:r>
            <a:r>
              <a:rPr b="1" lang="en-GB" sz="2800">
                <a:solidFill>
                  <a:schemeClr val="dk2"/>
                </a:solidFill>
                <a:latin typeface="Montserrat"/>
                <a:ea typeface="Montserrat"/>
                <a:cs typeface="Montserrat"/>
                <a:sym typeface="Montserrat"/>
              </a:rPr>
              <a:t> </a:t>
            </a:r>
            <a:r>
              <a:rPr lang="en-GB" sz="2800">
                <a:solidFill>
                  <a:schemeClr val="dk2"/>
                </a:solidFill>
                <a:latin typeface="Montserrat"/>
                <a:ea typeface="Montserrat"/>
                <a:cs typeface="Montserrat"/>
                <a:sym typeface="Montserrat"/>
              </a:rPr>
              <a:t>for the English given in brackets. Use the clues to help you.</a:t>
            </a:r>
            <a:endParaRPr sz="28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311" name="Google Shape;311;p57"/>
          <p:cNvGraphicFramePr/>
          <p:nvPr/>
        </p:nvGraphicFramePr>
        <p:xfrm>
          <a:off x="1115950" y="3942750"/>
          <a:ext cx="3000000" cy="3000000"/>
        </p:xfrm>
        <a:graphic>
          <a:graphicData uri="http://schemas.openxmlformats.org/drawingml/2006/table">
            <a:tbl>
              <a:tblPr>
                <a:noFill/>
                <a:tableStyleId>{E2627EDF-A25C-44F9-8E3E-F43A43D0A7B9}</a:tableStyleId>
              </a:tblPr>
              <a:tblGrid>
                <a:gridCol w="885175"/>
                <a:gridCol w="10010825"/>
                <a:gridCol w="4425825"/>
              </a:tblGrid>
              <a:tr h="574700">
                <a:tc>
                  <a:txBody>
                    <a:bodyPr/>
                    <a:lstStyle/>
                    <a:p>
                      <a:pPr indent="0" lvl="0" marL="0" rtl="0" algn="l">
                        <a:lnSpc>
                          <a:spcPct val="1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Elles ______________ des vacances. (are taking)</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take</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prendre</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73900">
                <a:tc>
                  <a:txBody>
                    <a:bodyPr/>
                    <a:lstStyle/>
                    <a:p>
                      <a:pPr indent="0" lvl="0" marL="0" rtl="0" algn="l">
                        <a:lnSpc>
                          <a:spcPct val="1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2.</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Ma sœur ______________ maintenant. (is leaving)</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leave</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partir</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47025">
                <a:tc>
                  <a:txBody>
                    <a:bodyPr/>
                    <a:lstStyle/>
                    <a:p>
                      <a:pPr indent="0" lvl="0" marL="0" rtl="0" algn="l">
                        <a:lnSpc>
                          <a:spcPct val="1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3.</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Nous ______________ de Paris en train. (come back)</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come back</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revenir</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20150">
                <a:tc>
                  <a:txBody>
                    <a:bodyPr/>
                    <a:lstStyle/>
                    <a:p>
                      <a:pPr indent="0" lvl="0" marL="0" rtl="0" algn="l">
                        <a:lnSpc>
                          <a:spcPct val="1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4.</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Vous ______________ un livre ensemble. (write)</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write</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écrire</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47025">
                <a:tc>
                  <a:txBody>
                    <a:bodyPr/>
                    <a:lstStyle/>
                    <a:p>
                      <a:pPr indent="0" lvl="0" marL="0" rtl="0" algn="l">
                        <a:lnSpc>
                          <a:spcPct val="1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5.</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On ______________ au marché aujourd'hui. (are going)</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go</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aller</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20150">
                <a:tc>
                  <a:txBody>
                    <a:bodyPr/>
                    <a:lstStyle/>
                    <a:p>
                      <a:pPr indent="0" lvl="0" marL="0" rtl="0" algn="l">
                        <a:lnSpc>
                          <a:spcPct val="1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6.</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Tu ______________ un uniforme. (wear)</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wear</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porter</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4700">
                <a:tc>
                  <a:txBody>
                    <a:bodyPr/>
                    <a:lstStyle/>
                    <a:p>
                      <a:pPr indent="0" lvl="0" marL="0" rtl="0" algn="l">
                        <a:lnSpc>
                          <a:spcPct val="1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7.</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Nous ______________ jeunes. (are)</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be</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être</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8"/>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C: number agreement</a:t>
            </a:r>
            <a:br>
              <a:rPr b="1" lang="en-GB" sz="4000">
                <a:solidFill>
                  <a:schemeClr val="dk2"/>
                </a:solidFill>
                <a:highlight>
                  <a:schemeClr val="lt1"/>
                </a:highlight>
                <a:latin typeface="Montserrat"/>
                <a:ea typeface="Montserrat"/>
                <a:cs typeface="Montserrat"/>
                <a:sym typeface="Montserrat"/>
              </a:rPr>
            </a:br>
            <a:endParaRPr b="1" sz="4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b="1" lang="en-GB" sz="3200">
                <a:solidFill>
                  <a:schemeClr val="dk2"/>
                </a:solidFill>
                <a:latin typeface="Montserrat"/>
                <a:ea typeface="Montserrat"/>
                <a:cs typeface="Montserrat"/>
                <a:sym typeface="Montserrat"/>
              </a:rPr>
              <a:t>Complete </a:t>
            </a:r>
            <a:r>
              <a:rPr lang="en-GB" sz="3200">
                <a:solidFill>
                  <a:schemeClr val="dk2"/>
                </a:solidFill>
                <a:latin typeface="Montserrat"/>
                <a:ea typeface="Montserrat"/>
                <a:cs typeface="Montserrat"/>
                <a:sym typeface="Montserrat"/>
              </a:rPr>
              <a:t>sentence 2 with the </a:t>
            </a:r>
            <a:r>
              <a:rPr b="1" lang="en-GB" sz="3200">
                <a:solidFill>
                  <a:schemeClr val="dk2"/>
                </a:solidFill>
                <a:latin typeface="Montserrat"/>
                <a:ea typeface="Montserrat"/>
                <a:cs typeface="Montserrat"/>
                <a:sym typeface="Montserrat"/>
              </a:rPr>
              <a:t>plural </a:t>
            </a:r>
            <a:r>
              <a:rPr lang="en-GB" sz="3200">
                <a:solidFill>
                  <a:schemeClr val="dk2"/>
                </a:solidFill>
                <a:latin typeface="Montserrat"/>
                <a:ea typeface="Montserrat"/>
                <a:cs typeface="Montserrat"/>
                <a:sym typeface="Montserrat"/>
              </a:rPr>
              <a:t>form of the </a:t>
            </a:r>
            <a:r>
              <a:rPr b="1" lang="en-GB" sz="3200" u="sng">
                <a:solidFill>
                  <a:schemeClr val="dk2"/>
                </a:solidFill>
                <a:latin typeface="Montserrat"/>
                <a:ea typeface="Montserrat"/>
                <a:cs typeface="Montserrat"/>
                <a:sym typeface="Montserrat"/>
              </a:rPr>
              <a:t>underlined words</a:t>
            </a:r>
            <a:r>
              <a:rPr lang="en-GB" sz="3200">
                <a:solidFill>
                  <a:schemeClr val="dk2"/>
                </a:solidFill>
                <a:latin typeface="Montserrat"/>
                <a:ea typeface="Montserrat"/>
                <a:cs typeface="Montserrat"/>
                <a:sym typeface="Montserrat"/>
              </a:rPr>
              <a:t> in sentence 1.</a:t>
            </a:r>
            <a:endParaRPr sz="32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317" name="Google Shape;317;p58"/>
          <p:cNvGraphicFramePr/>
          <p:nvPr/>
        </p:nvGraphicFramePr>
        <p:xfrm>
          <a:off x="917950" y="4650650"/>
          <a:ext cx="3000000" cy="3000000"/>
        </p:xfrm>
        <a:graphic>
          <a:graphicData uri="http://schemas.openxmlformats.org/drawingml/2006/table">
            <a:tbl>
              <a:tblPr>
                <a:noFill/>
                <a:tableStyleId>{E2627EDF-A25C-44F9-8E3E-F43A43D0A7B9}</a:tableStyleId>
              </a:tblPr>
              <a:tblGrid>
                <a:gridCol w="1038750"/>
                <a:gridCol w="6209400"/>
                <a:gridCol w="9533400"/>
              </a:tblGrid>
              <a:tr h="1147150">
                <a:tc>
                  <a:txBody>
                    <a:bodyPr/>
                    <a:lstStyle/>
                    <a:p>
                      <a:pPr indent="0" lvl="0" marL="0" rtl="0" algn="ctr">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Sentence 1</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Sentence 2</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562800">
                <a:tc>
                  <a:txBody>
                    <a:bodyPr/>
                    <a:lstStyle/>
                    <a:p>
                      <a:pPr indent="0" lvl="0" marL="0" rtl="0" algn="ctr">
                        <a:lnSpc>
                          <a:spcPct val="115000"/>
                        </a:lnSpc>
                        <a:spcBef>
                          <a:spcPts val="120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Nous cherchons </a:t>
                      </a:r>
                      <a:r>
                        <a:rPr b="1" lang="en-GB" sz="3000" u="sng">
                          <a:solidFill>
                            <a:schemeClr val="dk2"/>
                          </a:solidFill>
                          <a:highlight>
                            <a:srgbClr val="FFFFFF"/>
                          </a:highlight>
                          <a:latin typeface="Montserrat"/>
                          <a:ea typeface="Montserrat"/>
                          <a:cs typeface="Montserrat"/>
                          <a:sym typeface="Montserrat"/>
                        </a:rPr>
                        <a:t>un</a:t>
                      </a:r>
                      <a:r>
                        <a:rPr lang="en-GB" sz="3000">
                          <a:solidFill>
                            <a:schemeClr val="dk2"/>
                          </a:solidFill>
                          <a:highlight>
                            <a:srgbClr val="FFFFFF"/>
                          </a:highlight>
                          <a:latin typeface="Montserrat"/>
                          <a:ea typeface="Montserrat"/>
                          <a:cs typeface="Montserrat"/>
                          <a:sym typeface="Montserrat"/>
                        </a:rPr>
                        <a:t> </a:t>
                      </a:r>
                      <a:r>
                        <a:rPr b="1" lang="en-GB" sz="3000" u="sng">
                          <a:solidFill>
                            <a:schemeClr val="dk2"/>
                          </a:solidFill>
                          <a:highlight>
                            <a:srgbClr val="FFFFFF"/>
                          </a:highlight>
                          <a:latin typeface="Montserrat"/>
                          <a:ea typeface="Montserrat"/>
                          <a:cs typeface="Montserrat"/>
                          <a:sym typeface="Montserrat"/>
                        </a:rPr>
                        <a:t>animal</a:t>
                      </a:r>
                      <a:r>
                        <a:rPr lang="en-GB" sz="3000">
                          <a:solidFill>
                            <a:schemeClr val="dk2"/>
                          </a:solidFill>
                          <a:highlight>
                            <a:srgbClr val="FFFFFF"/>
                          </a:highlight>
                          <a:latin typeface="Montserrat"/>
                          <a:ea typeface="Montserrat"/>
                          <a:cs typeface="Montserrat"/>
                          <a:sym typeface="Montserrat"/>
                        </a:rPr>
                        <a:t> </a:t>
                      </a:r>
                      <a:r>
                        <a:rPr b="1" lang="en-GB" sz="3000" u="sng">
                          <a:solidFill>
                            <a:schemeClr val="dk2"/>
                          </a:solidFill>
                          <a:highlight>
                            <a:srgbClr val="FFFFFF"/>
                          </a:highlight>
                          <a:latin typeface="Montserrat"/>
                          <a:ea typeface="Montserrat"/>
                          <a:cs typeface="Montserrat"/>
                          <a:sym typeface="Montserrat"/>
                        </a:rPr>
                        <a:t>dangereux</a:t>
                      </a:r>
                      <a:r>
                        <a:rPr lang="en-GB" sz="3000">
                          <a:solidFill>
                            <a:schemeClr val="dk2"/>
                          </a:solidFill>
                          <a:highlight>
                            <a:srgbClr val="FFFFFF"/>
                          </a:highlight>
                          <a:latin typeface="Montserrat"/>
                          <a:ea typeface="Montserrat"/>
                          <a:cs typeface="Montserrat"/>
                          <a:sym typeface="Montserrat"/>
                        </a:rPr>
                        <a:t>.</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Nous cherchons ___________ ___________ ___________.</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47150">
                <a:tc>
                  <a:txBody>
                    <a:bodyPr/>
                    <a:lstStyle/>
                    <a:p>
                      <a:pPr indent="0" lvl="0" marL="0" rtl="0" algn="ctr">
                        <a:lnSpc>
                          <a:spcPct val="115000"/>
                        </a:lnSpc>
                        <a:spcBef>
                          <a:spcPts val="120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Elle aime </a:t>
                      </a:r>
                      <a:r>
                        <a:rPr b="1" lang="en-GB" sz="3000" u="sng">
                          <a:solidFill>
                            <a:schemeClr val="dk2"/>
                          </a:solidFill>
                          <a:highlight>
                            <a:srgbClr val="FFFFFF"/>
                          </a:highlight>
                          <a:latin typeface="Montserrat"/>
                          <a:ea typeface="Montserrat"/>
                          <a:cs typeface="Montserrat"/>
                          <a:sym typeface="Montserrat"/>
                        </a:rPr>
                        <a:t>le</a:t>
                      </a:r>
                      <a:r>
                        <a:rPr lang="en-GB" sz="3000">
                          <a:solidFill>
                            <a:schemeClr val="dk2"/>
                          </a:solidFill>
                          <a:highlight>
                            <a:srgbClr val="FFFFFF"/>
                          </a:highlight>
                          <a:latin typeface="Montserrat"/>
                          <a:ea typeface="Montserrat"/>
                          <a:cs typeface="Montserrat"/>
                          <a:sym typeface="Montserrat"/>
                        </a:rPr>
                        <a:t> </a:t>
                      </a:r>
                      <a:r>
                        <a:rPr b="1" lang="en-GB" sz="3000" u="sng">
                          <a:solidFill>
                            <a:schemeClr val="dk2"/>
                          </a:solidFill>
                          <a:highlight>
                            <a:srgbClr val="FFFFFF"/>
                          </a:highlight>
                          <a:latin typeface="Montserrat"/>
                          <a:ea typeface="Montserrat"/>
                          <a:cs typeface="Montserrat"/>
                          <a:sym typeface="Montserrat"/>
                        </a:rPr>
                        <a:t>réseau</a:t>
                      </a:r>
                      <a:r>
                        <a:rPr lang="en-GB" sz="3000">
                          <a:solidFill>
                            <a:schemeClr val="dk2"/>
                          </a:solidFill>
                          <a:highlight>
                            <a:srgbClr val="FFFFFF"/>
                          </a:highlight>
                          <a:latin typeface="Montserrat"/>
                          <a:ea typeface="Montserrat"/>
                          <a:cs typeface="Montserrat"/>
                          <a:sym typeface="Montserrat"/>
                        </a:rPr>
                        <a:t> </a:t>
                      </a:r>
                      <a:r>
                        <a:rPr b="1" lang="en-GB" sz="3000" u="sng">
                          <a:solidFill>
                            <a:schemeClr val="dk2"/>
                          </a:solidFill>
                          <a:highlight>
                            <a:srgbClr val="FFFFFF"/>
                          </a:highlight>
                          <a:latin typeface="Montserrat"/>
                          <a:ea typeface="Montserrat"/>
                          <a:cs typeface="Montserrat"/>
                          <a:sym typeface="Montserrat"/>
                        </a:rPr>
                        <a:t>social</a:t>
                      </a:r>
                      <a:r>
                        <a:rPr lang="en-GB" sz="3000">
                          <a:solidFill>
                            <a:schemeClr val="dk2"/>
                          </a:solidFill>
                          <a:highlight>
                            <a:srgbClr val="FFFFFF"/>
                          </a:highlight>
                          <a:latin typeface="Montserrat"/>
                          <a:ea typeface="Montserrat"/>
                          <a:cs typeface="Montserrat"/>
                          <a:sym typeface="Montserrat"/>
                        </a:rPr>
                        <a:t>.</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Elle aime ___________ ___________ ___________.</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9"/>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D: future</a:t>
            </a:r>
            <a:br>
              <a:rPr b="1" lang="en-GB" sz="4100">
                <a:solidFill>
                  <a:schemeClr val="dk2"/>
                </a:solidFill>
                <a:highlight>
                  <a:schemeClr val="lt1"/>
                </a:highlight>
                <a:latin typeface="Montserrat"/>
                <a:ea typeface="Montserrat"/>
                <a:cs typeface="Montserrat"/>
                <a:sym typeface="Montserrat"/>
              </a:rPr>
            </a:br>
            <a:endParaRPr b="1" sz="41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b="1" lang="en-GB" sz="3300">
                <a:solidFill>
                  <a:schemeClr val="dk2"/>
                </a:solidFill>
                <a:latin typeface="Montserrat"/>
                <a:ea typeface="Montserrat"/>
                <a:cs typeface="Montserrat"/>
                <a:sym typeface="Montserrat"/>
              </a:rPr>
              <a:t>Write </a:t>
            </a:r>
            <a:r>
              <a:rPr lang="en-GB" sz="3300">
                <a:solidFill>
                  <a:schemeClr val="dk2"/>
                </a:solidFill>
                <a:latin typeface="Montserrat"/>
                <a:ea typeface="Montserrat"/>
                <a:cs typeface="Montserrat"/>
                <a:sym typeface="Montserrat"/>
              </a:rPr>
              <a:t>the </a:t>
            </a:r>
            <a:r>
              <a:rPr b="1" lang="en-GB" sz="3300">
                <a:solidFill>
                  <a:schemeClr val="dk2"/>
                </a:solidFill>
                <a:latin typeface="Montserrat"/>
                <a:ea typeface="Montserrat"/>
                <a:cs typeface="Montserrat"/>
                <a:sym typeface="Montserrat"/>
              </a:rPr>
              <a:t>French </a:t>
            </a:r>
            <a:r>
              <a:rPr lang="en-GB" sz="3300">
                <a:solidFill>
                  <a:schemeClr val="dk2"/>
                </a:solidFill>
                <a:latin typeface="Montserrat"/>
                <a:ea typeface="Montserrat"/>
                <a:cs typeface="Montserrat"/>
                <a:sym typeface="Montserrat"/>
              </a:rPr>
              <a:t>for the English given in brackets. Use </a:t>
            </a:r>
            <a:r>
              <a:rPr b="1" lang="en-GB" sz="3300">
                <a:solidFill>
                  <a:schemeClr val="dk2"/>
                </a:solidFill>
                <a:latin typeface="Montserrat"/>
                <a:ea typeface="Montserrat"/>
                <a:cs typeface="Montserrat"/>
                <a:sym typeface="Montserrat"/>
              </a:rPr>
              <a:t>both </a:t>
            </a:r>
            <a:r>
              <a:rPr lang="en-GB" sz="3300">
                <a:solidFill>
                  <a:schemeClr val="dk2"/>
                </a:solidFill>
                <a:latin typeface="Montserrat"/>
                <a:ea typeface="Montserrat"/>
                <a:cs typeface="Montserrat"/>
                <a:sym typeface="Montserrat"/>
              </a:rPr>
              <a:t>verbs given in the clue column.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9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100">
                <a:solidFill>
                  <a:schemeClr val="dk2"/>
                </a:solidFill>
                <a:highlight>
                  <a:srgbClr val="FFFFFF"/>
                </a:highlight>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323" name="Google Shape;323;p59"/>
          <p:cNvGraphicFramePr/>
          <p:nvPr/>
        </p:nvGraphicFramePr>
        <p:xfrm>
          <a:off x="1086850" y="5142275"/>
          <a:ext cx="3000000" cy="3000000"/>
        </p:xfrm>
        <a:graphic>
          <a:graphicData uri="http://schemas.openxmlformats.org/drawingml/2006/table">
            <a:tbl>
              <a:tblPr>
                <a:noFill/>
                <a:tableStyleId>{E2627EDF-A25C-44F9-8E3E-F43A43D0A7B9}</a:tableStyleId>
              </a:tblPr>
              <a:tblGrid>
                <a:gridCol w="927025"/>
                <a:gridCol w="10462175"/>
                <a:gridCol w="4458550"/>
              </a:tblGrid>
              <a:tr h="2030075">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Tu __________ __________ demain.</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(are going to play)</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go</a:t>
                      </a:r>
                      <a:r>
                        <a:rPr i="1" lang="en-GB" sz="3000">
                          <a:solidFill>
                            <a:schemeClr val="dk2"/>
                          </a:solidFill>
                          <a:highlight>
                            <a:srgbClr val="FFFFFF"/>
                          </a:highlight>
                          <a:latin typeface="Montserrat"/>
                          <a:ea typeface="Montserrat"/>
                          <a:cs typeface="Montserrat"/>
                          <a:sym typeface="Montserrat"/>
                        </a:rPr>
                        <a:t> = aller</a:t>
                      </a:r>
                      <a:endParaRPr i="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play</a:t>
                      </a:r>
                      <a:r>
                        <a:rPr lang="en-GB" sz="3000">
                          <a:solidFill>
                            <a:schemeClr val="dk2"/>
                          </a:solidFill>
                          <a:highlight>
                            <a:srgbClr val="FFFFFF"/>
                          </a:highlight>
                          <a:latin typeface="Montserrat"/>
                          <a:ea typeface="Montserrat"/>
                          <a:cs typeface="Montserrat"/>
                          <a:sym typeface="Montserrat"/>
                        </a:rPr>
                        <a:t> = </a:t>
                      </a:r>
                      <a:r>
                        <a:rPr i="1" lang="en-GB" sz="3000">
                          <a:solidFill>
                            <a:schemeClr val="dk2"/>
                          </a:solidFill>
                          <a:highlight>
                            <a:srgbClr val="FFFFFF"/>
                          </a:highlight>
                          <a:latin typeface="Montserrat"/>
                          <a:ea typeface="Montserrat"/>
                          <a:cs typeface="Montserrat"/>
                          <a:sym typeface="Montserrat"/>
                        </a:rPr>
                        <a:t>jouer</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030075">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2.</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Vous __________ __________ la semaine prochaine.</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(are going to come back)</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go</a:t>
                      </a:r>
                      <a:r>
                        <a:rPr i="1" lang="en-GB" sz="3000">
                          <a:solidFill>
                            <a:schemeClr val="dk2"/>
                          </a:solidFill>
                          <a:highlight>
                            <a:srgbClr val="FFFFFF"/>
                          </a:highlight>
                          <a:latin typeface="Montserrat"/>
                          <a:ea typeface="Montserrat"/>
                          <a:cs typeface="Montserrat"/>
                          <a:sym typeface="Montserrat"/>
                        </a:rPr>
                        <a:t> = aller</a:t>
                      </a:r>
                      <a:endParaRPr i="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come back </a:t>
                      </a:r>
                      <a:r>
                        <a:rPr lang="en-GB" sz="3000">
                          <a:solidFill>
                            <a:schemeClr val="dk2"/>
                          </a:solidFill>
                          <a:highlight>
                            <a:srgbClr val="FFFFFF"/>
                          </a:highlight>
                          <a:latin typeface="Montserrat"/>
                          <a:ea typeface="Montserrat"/>
                          <a:cs typeface="Montserrat"/>
                          <a:sym typeface="Montserrat"/>
                        </a:rPr>
                        <a:t>= reveni</a:t>
                      </a:r>
                      <a:r>
                        <a:rPr i="1" lang="en-GB" sz="3000">
                          <a:solidFill>
                            <a:schemeClr val="dk2"/>
                          </a:solidFill>
                          <a:highlight>
                            <a:srgbClr val="FFFFFF"/>
                          </a:highlight>
                          <a:latin typeface="Montserrat"/>
                          <a:ea typeface="Montserrat"/>
                          <a:cs typeface="Montserrat"/>
                          <a:sym typeface="Montserrat"/>
                        </a:rPr>
                        <a:t>r</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60"/>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E: past</a:t>
            </a:r>
            <a:br>
              <a:rPr b="1" lang="en-GB" sz="4100">
                <a:solidFill>
                  <a:schemeClr val="dk2"/>
                </a:solidFill>
                <a:highlight>
                  <a:schemeClr val="lt1"/>
                </a:highlight>
                <a:latin typeface="Montserrat"/>
                <a:ea typeface="Montserrat"/>
                <a:cs typeface="Montserrat"/>
                <a:sym typeface="Montserrat"/>
              </a:rPr>
            </a:br>
            <a:endParaRPr b="1" sz="41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300">
                <a:solidFill>
                  <a:schemeClr val="dk2"/>
                </a:solidFill>
                <a:latin typeface="Montserrat"/>
                <a:ea typeface="Montserrat"/>
                <a:cs typeface="Montserrat"/>
                <a:sym typeface="Montserrat"/>
              </a:rPr>
              <a:t>These sentences are in the present tense.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300">
                <a:solidFill>
                  <a:schemeClr val="dk2"/>
                </a:solidFill>
                <a:latin typeface="Montserrat"/>
                <a:ea typeface="Montserrat"/>
                <a:cs typeface="Montserrat"/>
                <a:sym typeface="Montserrat"/>
              </a:rPr>
              <a:t>Rewrite </a:t>
            </a:r>
            <a:r>
              <a:rPr lang="en-GB" sz="3300">
                <a:solidFill>
                  <a:schemeClr val="dk2"/>
                </a:solidFill>
                <a:latin typeface="Montserrat"/>
                <a:ea typeface="Montserrat"/>
                <a:cs typeface="Montserrat"/>
                <a:sym typeface="Montserrat"/>
              </a:rPr>
              <a:t>each sentence in the </a:t>
            </a:r>
            <a:r>
              <a:rPr b="1" lang="en-GB" sz="3300">
                <a:solidFill>
                  <a:schemeClr val="dk2"/>
                </a:solidFill>
                <a:latin typeface="Montserrat"/>
                <a:ea typeface="Montserrat"/>
                <a:cs typeface="Montserrat"/>
                <a:sym typeface="Montserrat"/>
              </a:rPr>
              <a:t>perfect tense</a:t>
            </a:r>
            <a:r>
              <a:rPr lang="en-GB" sz="3300">
                <a:solidFill>
                  <a:schemeClr val="dk2"/>
                </a:solidFill>
                <a:latin typeface="Montserrat"/>
                <a:ea typeface="Montserrat"/>
                <a:cs typeface="Montserrat"/>
                <a:sym typeface="Montserrat"/>
              </a:rPr>
              <a:t> so that it describes something that happened </a:t>
            </a:r>
            <a:r>
              <a:rPr b="1" lang="en-GB" sz="3300">
                <a:solidFill>
                  <a:schemeClr val="dk2"/>
                </a:solidFill>
                <a:latin typeface="Montserrat"/>
                <a:ea typeface="Montserrat"/>
                <a:cs typeface="Montserrat"/>
                <a:sym typeface="Montserrat"/>
              </a:rPr>
              <a:t>yesterday </a:t>
            </a:r>
            <a:r>
              <a:rPr lang="en-GB" sz="3300">
                <a:solidFill>
                  <a:schemeClr val="dk2"/>
                </a:solidFill>
                <a:latin typeface="Montserrat"/>
                <a:ea typeface="Montserrat"/>
                <a:cs typeface="Montserrat"/>
                <a:sym typeface="Montserrat"/>
              </a:rPr>
              <a:t>(hier).</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9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9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100">
                <a:solidFill>
                  <a:schemeClr val="dk2"/>
                </a:solidFill>
                <a:highlight>
                  <a:srgbClr val="FFFFFF"/>
                </a:highlight>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329" name="Google Shape;329;p60"/>
          <p:cNvGraphicFramePr/>
          <p:nvPr/>
        </p:nvGraphicFramePr>
        <p:xfrm>
          <a:off x="917950" y="5678125"/>
          <a:ext cx="3000000" cy="3000000"/>
        </p:xfrm>
        <a:graphic>
          <a:graphicData uri="http://schemas.openxmlformats.org/drawingml/2006/table">
            <a:tbl>
              <a:tblPr>
                <a:noFill/>
                <a:tableStyleId>{E2627EDF-A25C-44F9-8E3E-F43A43D0A7B9}</a:tableStyleId>
              </a:tblPr>
              <a:tblGrid>
                <a:gridCol w="922500"/>
                <a:gridCol w="4949925"/>
                <a:gridCol w="10034900"/>
              </a:tblGrid>
              <a:tr h="1876250">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Il fait le ménage.</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Hier, il ____</a:t>
                      </a:r>
                      <a:r>
                        <a:rPr lang="en-GB" sz="3000">
                          <a:solidFill>
                            <a:schemeClr val="dk2"/>
                          </a:solidFill>
                          <a:latin typeface="Montserrat"/>
                          <a:ea typeface="Montserrat"/>
                          <a:cs typeface="Montserrat"/>
                          <a:sym typeface="Montserrat"/>
                        </a:rPr>
                        <a:t>_____________________________</a:t>
                      </a:r>
                      <a:r>
                        <a:rPr lang="en-GB" sz="3000">
                          <a:solidFill>
                            <a:schemeClr val="dk2"/>
                          </a:solidFill>
                          <a:highlight>
                            <a:srgbClr val="FFFFFF"/>
                          </a:highlight>
                          <a:latin typeface="Montserrat"/>
                          <a:ea typeface="Montserrat"/>
                          <a:cs typeface="Montserrat"/>
                          <a:sym typeface="Montserrat"/>
                        </a:rPr>
                        <a:t> le ménage</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876250">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2.</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Tu regardes un film.</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Hier, tu ____</a:t>
                      </a:r>
                      <a:r>
                        <a:rPr lang="en-GB" sz="3000">
                          <a:solidFill>
                            <a:schemeClr val="dk2"/>
                          </a:solidFill>
                          <a:latin typeface="Montserrat"/>
                          <a:ea typeface="Montserrat"/>
                          <a:cs typeface="Montserrat"/>
                          <a:sym typeface="Montserrat"/>
                        </a:rPr>
                        <a:t>________________________</a:t>
                      </a:r>
                      <a:r>
                        <a:rPr lang="en-GB" sz="3000">
                          <a:solidFill>
                            <a:schemeClr val="dk2"/>
                          </a:solidFill>
                          <a:highlight>
                            <a:srgbClr val="FFFFFF"/>
                          </a:highlight>
                          <a:latin typeface="Montserrat"/>
                          <a:ea typeface="Montserrat"/>
                          <a:cs typeface="Montserrat"/>
                          <a:sym typeface="Montserrat"/>
                        </a:rPr>
                        <a:t> un film.</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61"/>
          <p:cNvSpPr txBox="1"/>
          <p:nvPr/>
        </p:nvSpPr>
        <p:spPr>
          <a:xfrm>
            <a:off x="670863" y="602175"/>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F: gender and number agreement, word order</a:t>
            </a:r>
            <a:br>
              <a:rPr b="1" lang="en-GB" sz="4100">
                <a:solidFill>
                  <a:schemeClr val="dk2"/>
                </a:solidFill>
                <a:highlight>
                  <a:schemeClr val="lt1"/>
                </a:highlight>
                <a:latin typeface="Montserrat"/>
                <a:ea typeface="Montserrat"/>
                <a:cs typeface="Montserrat"/>
                <a:sym typeface="Montserrat"/>
              </a:rPr>
            </a:br>
            <a:endParaRPr b="1" sz="41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b="1" lang="en-GB" sz="3300">
                <a:solidFill>
                  <a:schemeClr val="dk2"/>
                </a:solidFill>
                <a:latin typeface="Montserrat"/>
                <a:ea typeface="Montserrat"/>
                <a:cs typeface="Montserrat"/>
                <a:sym typeface="Montserrat"/>
              </a:rPr>
              <a:t>Write </a:t>
            </a:r>
            <a:r>
              <a:rPr lang="en-GB" sz="3300">
                <a:solidFill>
                  <a:schemeClr val="dk2"/>
                </a:solidFill>
                <a:latin typeface="Montserrat"/>
                <a:ea typeface="Montserrat"/>
                <a:cs typeface="Montserrat"/>
                <a:sym typeface="Montserrat"/>
              </a:rPr>
              <a:t>the </a:t>
            </a:r>
            <a:r>
              <a:rPr b="1" lang="en-GB" sz="3300">
                <a:solidFill>
                  <a:schemeClr val="dk2"/>
                </a:solidFill>
                <a:latin typeface="Montserrat"/>
                <a:ea typeface="Montserrat"/>
                <a:cs typeface="Montserrat"/>
                <a:sym typeface="Montserrat"/>
              </a:rPr>
              <a:t>French </a:t>
            </a:r>
            <a:r>
              <a:rPr lang="en-GB" sz="3300">
                <a:solidFill>
                  <a:schemeClr val="dk2"/>
                </a:solidFill>
                <a:latin typeface="Montserrat"/>
                <a:ea typeface="Montserrat"/>
                <a:cs typeface="Montserrat"/>
                <a:sym typeface="Montserrat"/>
              </a:rPr>
              <a:t>for the English given in brackets. Use the clues to help you. Think about gender, number, and word order.</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9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9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100">
                <a:solidFill>
                  <a:schemeClr val="dk2"/>
                </a:solidFill>
                <a:highlight>
                  <a:srgbClr val="FFFFFF"/>
                </a:highlight>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335" name="Google Shape;335;p61"/>
          <p:cNvGraphicFramePr/>
          <p:nvPr/>
        </p:nvGraphicFramePr>
        <p:xfrm>
          <a:off x="722288" y="4661225"/>
          <a:ext cx="3000000" cy="3000000"/>
        </p:xfrm>
        <a:graphic>
          <a:graphicData uri="http://schemas.openxmlformats.org/drawingml/2006/table">
            <a:tbl>
              <a:tblPr>
                <a:noFill/>
                <a:tableStyleId>{E2627EDF-A25C-44F9-8E3E-F43A43D0A7B9}</a:tableStyleId>
              </a:tblPr>
              <a:tblGrid>
                <a:gridCol w="986650"/>
                <a:gridCol w="10688650"/>
                <a:gridCol w="5168125"/>
              </a:tblGrid>
              <a:tr h="1265425">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Elle joue ___________ ___________ ____________.</a:t>
                      </a:r>
                      <a:endParaRPr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           	(her beautiful songs)</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beautiful (f.)</a:t>
                      </a:r>
                      <a:r>
                        <a:rPr i="1" lang="en-GB" sz="2800">
                          <a:solidFill>
                            <a:schemeClr val="dk2"/>
                          </a:solidFill>
                          <a:highlight>
                            <a:srgbClr val="FFFFFF"/>
                          </a:highlight>
                          <a:latin typeface="Montserrat"/>
                          <a:ea typeface="Montserrat"/>
                          <a:cs typeface="Montserrat"/>
                          <a:sym typeface="Montserrat"/>
                        </a:rPr>
                        <a:t> = belle</a:t>
                      </a:r>
                      <a:endParaRPr i="1"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songs</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chanson (f.)</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265425">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2.</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Tu partages ___________ ___________ ____________.</a:t>
                      </a:r>
                      <a:endParaRPr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                 	(your interesting book)</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interesting </a:t>
                      </a:r>
                      <a:r>
                        <a:rPr lang="en-GB" sz="2800">
                          <a:solidFill>
                            <a:schemeClr val="dk2"/>
                          </a:solidFill>
                          <a:highlight>
                            <a:srgbClr val="FFFFFF"/>
                          </a:highlight>
                          <a:latin typeface="Montserrat"/>
                          <a:ea typeface="Montserrat"/>
                          <a:cs typeface="Montserrat"/>
                          <a:sym typeface="Montserrat"/>
                        </a:rPr>
                        <a:t>= </a:t>
                      </a:r>
                      <a:r>
                        <a:rPr i="1" lang="en-GB" sz="2800">
                          <a:solidFill>
                            <a:schemeClr val="dk2"/>
                          </a:solidFill>
                          <a:highlight>
                            <a:srgbClr val="FFFFFF"/>
                          </a:highlight>
                          <a:latin typeface="Montserrat"/>
                          <a:ea typeface="Montserrat"/>
                          <a:cs typeface="Montserrat"/>
                          <a:sym typeface="Montserrat"/>
                        </a:rPr>
                        <a:t>intéressant</a:t>
                      </a:r>
                      <a:endParaRPr i="1"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book</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livre (m.)</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265425">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3.</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Je visite ___________ ___________ ____________.</a:t>
                      </a:r>
                      <a:endParaRPr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          	(the whole family)</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the whole, all</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tout</a:t>
                      </a:r>
                      <a:endParaRPr i="1"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family</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famille (f.)</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2"/>
          <p:cNvSpPr txBox="1"/>
          <p:nvPr/>
        </p:nvSpPr>
        <p:spPr>
          <a:xfrm>
            <a:off x="4349900" y="3698300"/>
            <a:ext cx="11222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SECTION D - SPEAKING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graphicFrame>
        <p:nvGraphicFramePr>
          <p:cNvPr id="105" name="Google Shape;105;p18"/>
          <p:cNvGraphicFramePr/>
          <p:nvPr/>
        </p:nvGraphicFramePr>
        <p:xfrm>
          <a:off x="1099675" y="1450050"/>
          <a:ext cx="3000000" cy="3000000"/>
        </p:xfrm>
        <a:graphic>
          <a:graphicData uri="http://schemas.openxmlformats.org/drawingml/2006/table">
            <a:tbl>
              <a:tblPr>
                <a:noFill/>
                <a:tableStyleId>{E2627EDF-A25C-44F9-8E3E-F43A43D0A7B9}</a:tableStyleId>
              </a:tblPr>
              <a:tblGrid>
                <a:gridCol w="1146575"/>
                <a:gridCol w="1146575"/>
                <a:gridCol w="749700"/>
                <a:gridCol w="4079200"/>
                <a:gridCol w="3064925"/>
                <a:gridCol w="1212725"/>
                <a:gridCol w="683550"/>
                <a:gridCol w="3814600"/>
              </a:tblGrid>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b _ se</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9.</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r </a:t>
                      </a:r>
                      <a:r>
                        <a:rPr lang="en-GB" sz="4000">
                          <a:solidFill>
                            <a:schemeClr val="dk2"/>
                          </a:solidFill>
                          <a:latin typeface="Montserrat"/>
                          <a:ea typeface="Montserrat"/>
                          <a:cs typeface="Montserrat"/>
                          <a:sym typeface="Montserrat"/>
                        </a:rPr>
                        <a:t>_ cel</a:t>
                      </a:r>
                      <a:endParaRPr sz="4000">
                        <a:solidFill>
                          <a:schemeClr val="dk2"/>
                        </a:solidFill>
                        <a:latin typeface="Montserrat"/>
                        <a:ea typeface="Montserrat"/>
                        <a:cs typeface="Montserrat"/>
                        <a:sym typeface="Montserrat"/>
                      </a:endParaRPr>
                    </a:p>
                  </a:txBody>
                  <a:tcPr marT="91425" marB="91425" marR="68575" marL="68575"/>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2.</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h _ _</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10.</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pi</a:t>
                      </a:r>
                      <a:r>
                        <a:rPr lang="en-GB" sz="4000">
                          <a:solidFill>
                            <a:schemeClr val="dk2"/>
                          </a:solidFill>
                          <a:latin typeface="Montserrat"/>
                          <a:ea typeface="Montserrat"/>
                          <a:cs typeface="Montserrat"/>
                          <a:sym typeface="Montserrat"/>
                        </a:rPr>
                        <a:t> _ _ e</a:t>
                      </a:r>
                      <a:endParaRPr sz="4000">
                        <a:solidFill>
                          <a:schemeClr val="dk2"/>
                        </a:solidFill>
                        <a:latin typeface="Montserrat"/>
                        <a:ea typeface="Montserrat"/>
                        <a:cs typeface="Montserrat"/>
                        <a:sym typeface="Montserrat"/>
                      </a:endParaRPr>
                    </a:p>
                  </a:txBody>
                  <a:tcPr marT="91425" marB="91425" marR="68575" marL="68575"/>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3.</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_ _ aire</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11.</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m </a:t>
                      </a:r>
                      <a:r>
                        <a:rPr lang="en-GB" sz="4000">
                          <a:solidFill>
                            <a:schemeClr val="dk2"/>
                          </a:solidFill>
                          <a:latin typeface="Montserrat"/>
                          <a:ea typeface="Montserrat"/>
                          <a:cs typeface="Montserrat"/>
                          <a:sym typeface="Montserrat"/>
                        </a:rPr>
                        <a:t>_ tte</a:t>
                      </a:r>
                      <a:endParaRPr sz="4000">
                        <a:solidFill>
                          <a:schemeClr val="dk2"/>
                        </a:solidFill>
                        <a:latin typeface="Montserrat"/>
                        <a:ea typeface="Montserrat"/>
                        <a:cs typeface="Montserrat"/>
                        <a:sym typeface="Montserrat"/>
                      </a:endParaRPr>
                    </a:p>
                  </a:txBody>
                  <a:tcPr marT="91425" marB="91425" marR="68575" marL="68575"/>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4.</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r</a:t>
                      </a:r>
                      <a:r>
                        <a:rPr lang="en-GB" sz="4000">
                          <a:solidFill>
                            <a:schemeClr val="dk2"/>
                          </a:solidFill>
                          <a:latin typeface="Montserrat"/>
                          <a:ea typeface="Montserrat"/>
                          <a:cs typeface="Montserrat"/>
                          <a:sym typeface="Montserrat"/>
                        </a:rPr>
                        <a:t> _ _ _ _ _ e</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12.</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br </a:t>
                      </a:r>
                      <a:r>
                        <a:rPr lang="en-GB" sz="4000">
                          <a:solidFill>
                            <a:schemeClr val="dk2"/>
                          </a:solidFill>
                          <a:latin typeface="Montserrat"/>
                          <a:ea typeface="Montserrat"/>
                          <a:cs typeface="Montserrat"/>
                          <a:sym typeface="Montserrat"/>
                        </a:rPr>
                        <a:t>_ _ se</a:t>
                      </a:r>
                      <a:endParaRPr sz="4000">
                        <a:solidFill>
                          <a:schemeClr val="dk2"/>
                        </a:solidFill>
                        <a:latin typeface="Montserrat"/>
                        <a:ea typeface="Montserrat"/>
                        <a:cs typeface="Montserrat"/>
                        <a:sym typeface="Montserrat"/>
                      </a:endParaRPr>
                    </a:p>
                  </a:txBody>
                  <a:tcPr marT="91425" marB="91425" marR="68575" marL="68575"/>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5.</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rad _</a:t>
                      </a: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13.</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îl _ _ _</a:t>
                      </a:r>
                      <a:endParaRPr sz="4000">
                        <a:solidFill>
                          <a:schemeClr val="dk2"/>
                        </a:solidFill>
                        <a:latin typeface="Montserrat"/>
                        <a:ea typeface="Montserrat"/>
                        <a:cs typeface="Montserrat"/>
                        <a:sym typeface="Montserrat"/>
                      </a:endParaRPr>
                    </a:p>
                  </a:txBody>
                  <a:tcPr marT="91425" marB="91425" marR="68575" marL="68575"/>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6.</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or</a:t>
                      </a:r>
                      <a:r>
                        <a:rPr lang="en-GB" sz="4000">
                          <a:solidFill>
                            <a:schemeClr val="dk2"/>
                          </a:solidFill>
                          <a:latin typeface="Montserrat"/>
                          <a:ea typeface="Montserrat"/>
                          <a:cs typeface="Montserrat"/>
                          <a:sym typeface="Montserrat"/>
                        </a:rPr>
                        <a:t> _ _ e</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14.</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p </a:t>
                      </a:r>
                      <a:r>
                        <a:rPr lang="en-GB" sz="4000">
                          <a:solidFill>
                            <a:schemeClr val="dk2"/>
                          </a:solidFill>
                          <a:latin typeface="Montserrat"/>
                          <a:ea typeface="Montserrat"/>
                          <a:cs typeface="Montserrat"/>
                          <a:sym typeface="Montserrat"/>
                        </a:rPr>
                        <a:t>_ _ te</a:t>
                      </a:r>
                      <a:endParaRPr sz="4000">
                        <a:solidFill>
                          <a:schemeClr val="dk2"/>
                        </a:solidFill>
                        <a:latin typeface="Montserrat"/>
                        <a:ea typeface="Montserrat"/>
                        <a:cs typeface="Montserrat"/>
                        <a:sym typeface="Montserrat"/>
                      </a:endParaRPr>
                    </a:p>
                  </a:txBody>
                  <a:tcPr marT="91425" marB="91425" marR="68575" marL="68575"/>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7.</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tr</a:t>
                      </a:r>
                      <a:r>
                        <a:rPr lang="en-GB" sz="4000">
                          <a:solidFill>
                            <a:schemeClr val="dk2"/>
                          </a:solidFill>
                          <a:latin typeface="Montserrat"/>
                          <a:ea typeface="Montserrat"/>
                          <a:cs typeface="Montserrat"/>
                          <a:sym typeface="Montserrat"/>
                        </a:rPr>
                        <a:t> _ _ _ _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15.</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j </a:t>
                      </a:r>
                      <a:r>
                        <a:rPr lang="en-GB" sz="4000">
                          <a:solidFill>
                            <a:schemeClr val="dk2"/>
                          </a:solidFill>
                          <a:latin typeface="Montserrat"/>
                          <a:ea typeface="Montserrat"/>
                          <a:cs typeface="Montserrat"/>
                          <a:sym typeface="Montserrat"/>
                        </a:rPr>
                        <a:t>_ _ au</a:t>
                      </a:r>
                      <a:endParaRPr sz="4000">
                        <a:solidFill>
                          <a:schemeClr val="dk2"/>
                        </a:solidFill>
                        <a:latin typeface="Montserrat"/>
                        <a:ea typeface="Montserrat"/>
                        <a:cs typeface="Montserrat"/>
                        <a:sym typeface="Montserrat"/>
                      </a:endParaRPr>
                    </a:p>
                  </a:txBody>
                  <a:tcPr marT="91425" marB="91425" marR="68575" marL="68575"/>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8.</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_ afle</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63"/>
          <p:cNvSpPr txBox="1"/>
          <p:nvPr/>
        </p:nvSpPr>
        <p:spPr>
          <a:xfrm>
            <a:off x="2117625" y="2757925"/>
            <a:ext cx="14300400" cy="394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4000">
                <a:solidFill>
                  <a:schemeClr val="dk2"/>
                </a:solidFill>
                <a:latin typeface="Montserrat"/>
                <a:ea typeface="Montserrat"/>
                <a:cs typeface="Montserrat"/>
                <a:sym typeface="Montserrat"/>
              </a:rPr>
              <a:t>Before you start</a:t>
            </a:r>
            <a:r>
              <a:rPr lang="en-GB" sz="4000">
                <a:solidFill>
                  <a:schemeClr val="dk2"/>
                </a:solidFill>
                <a:latin typeface="Montserrat"/>
                <a:ea typeface="Montserrat"/>
                <a:cs typeface="Montserrat"/>
                <a:sym typeface="Montserrat"/>
              </a:rPr>
              <a:t> this section of the test, please go to this website:</a:t>
            </a:r>
            <a:r>
              <a:rPr lang="en-GB" sz="4000">
                <a:solidFill>
                  <a:schemeClr val="dk2"/>
                </a:solidFill>
                <a:uFill>
                  <a:noFill/>
                </a:uFill>
                <a:latin typeface="Montserrat"/>
                <a:ea typeface="Montserrat"/>
                <a:cs typeface="Montserrat"/>
                <a:sym typeface="Montserrat"/>
                <a:hlinkClick r:id="rId3">
                  <a:extLst>
                    <a:ext uri="{A12FA001-AC4F-418D-AE19-62706E023703}">
                      <ahyp:hlinkClr val="tx"/>
                    </a:ext>
                  </a:extLst>
                </a:hlinkClick>
              </a:rPr>
              <a:t> </a:t>
            </a:r>
            <a:r>
              <a:rPr lang="en-GB" sz="4000" u="sng">
                <a:solidFill>
                  <a:schemeClr val="dk2"/>
                </a:solidFill>
                <a:latin typeface="Montserrat"/>
                <a:ea typeface="Montserrat"/>
                <a:cs typeface="Montserrat"/>
                <a:sym typeface="Montserrat"/>
                <a:hlinkClick r:id="rId4">
                  <a:extLst>
                    <a:ext uri="{A12FA001-AC4F-418D-AE19-62706E023703}">
                      <ahyp:hlinkClr val="tx"/>
                    </a:ext>
                  </a:extLst>
                </a:hlinkClick>
              </a:rPr>
              <a:t>vocaroo.com</a:t>
            </a:r>
            <a:r>
              <a:rPr lang="en-GB" sz="4000">
                <a:solidFill>
                  <a:schemeClr val="dk2"/>
                </a:solidFill>
                <a:latin typeface="Montserrat"/>
                <a:ea typeface="Montserrat"/>
                <a:cs typeface="Montserrat"/>
                <a:sym typeface="Montserrat"/>
              </a:rPr>
              <a:t>.</a:t>
            </a:r>
            <a:endParaRPr sz="4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40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rPr lang="en-GB" sz="4000">
                <a:solidFill>
                  <a:schemeClr val="dk2"/>
                </a:solidFill>
                <a:latin typeface="Montserrat"/>
                <a:ea typeface="Montserrat"/>
                <a:cs typeface="Montserrat"/>
                <a:sym typeface="Montserrat"/>
              </a:rPr>
              <a:t>It will open in a new tab. </a:t>
            </a:r>
            <a:r>
              <a:rPr b="1" lang="en-GB" sz="4000">
                <a:solidFill>
                  <a:schemeClr val="dk2"/>
                </a:solidFill>
                <a:latin typeface="Montserrat"/>
                <a:ea typeface="Montserrat"/>
                <a:cs typeface="Montserrat"/>
                <a:sym typeface="Montserrat"/>
              </a:rPr>
              <a:t>Click</a:t>
            </a:r>
            <a:r>
              <a:rPr lang="en-GB" sz="4000">
                <a:solidFill>
                  <a:schemeClr val="dk2"/>
                </a:solidFill>
                <a:latin typeface="Montserrat"/>
                <a:ea typeface="Montserrat"/>
                <a:cs typeface="Montserrat"/>
                <a:sym typeface="Montserrat"/>
              </a:rPr>
              <a:t> the red record button, then come back to this test.</a:t>
            </a:r>
            <a:endParaRPr sz="4000">
              <a:solidFill>
                <a:schemeClr val="dk2"/>
              </a:solidFill>
              <a:latin typeface="Montserrat"/>
              <a:ea typeface="Montserrat"/>
              <a:cs typeface="Montserrat"/>
              <a:sym typeface="Montserrat"/>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4"/>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Sounds of the language</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A: phonics</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This part of the test will take around </a:t>
            </a:r>
            <a:r>
              <a:rPr b="1" lang="en-GB" sz="3000">
                <a:solidFill>
                  <a:schemeClr val="dk2"/>
                </a:solidFill>
                <a:latin typeface="Montserrat"/>
                <a:ea typeface="Montserrat"/>
                <a:cs typeface="Montserrat"/>
                <a:sym typeface="Montserrat"/>
              </a:rPr>
              <a:t>2 minutes</a:t>
            </a:r>
            <a:r>
              <a:rPr lang="en-GB" sz="3000">
                <a:solidFill>
                  <a:schemeClr val="dk2"/>
                </a:solidFill>
                <a:latin typeface="Montserrat"/>
                <a:ea typeface="Montserrat"/>
                <a:cs typeface="Montserrat"/>
                <a:sym typeface="Montserrat"/>
              </a:rPr>
              <a:t>. That’s 6 seconds per word – you have time to think about each one carefully.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Read the list of French words on the next slide aloud. You won't know the words – they are rare.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Just say them as you think they should sound.</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You will get marks for pronouncing the </a:t>
            </a:r>
            <a:r>
              <a:rPr b="1" lang="en-GB" sz="3000" u="sng">
                <a:solidFill>
                  <a:schemeClr val="dk2"/>
                </a:solidFill>
                <a:latin typeface="Montserrat"/>
                <a:ea typeface="Montserrat"/>
                <a:cs typeface="Montserrat"/>
                <a:sym typeface="Montserrat"/>
              </a:rPr>
              <a:t>bold, underlined</a:t>
            </a:r>
            <a:r>
              <a:rPr lang="en-GB" sz="3000">
                <a:solidFill>
                  <a:schemeClr val="dk2"/>
                </a:solidFill>
                <a:latin typeface="Montserrat"/>
                <a:ea typeface="Montserrat"/>
                <a:cs typeface="Montserrat"/>
                <a:sym typeface="Montserrat"/>
              </a:rPr>
              <a:t> parts of each word correctly.</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If you’re not sure, don’t worry – just have a go and do your best.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graphicFrame>
        <p:nvGraphicFramePr>
          <p:cNvPr id="355" name="Google Shape;355;p65"/>
          <p:cNvGraphicFramePr/>
          <p:nvPr/>
        </p:nvGraphicFramePr>
        <p:xfrm>
          <a:off x="3079050" y="1375500"/>
          <a:ext cx="3000000" cy="3000000"/>
        </p:xfrm>
        <a:graphic>
          <a:graphicData uri="http://schemas.openxmlformats.org/drawingml/2006/table">
            <a:tbl>
              <a:tblPr>
                <a:noFill/>
                <a:tableStyleId>{E2627EDF-A25C-44F9-8E3E-F43A43D0A7B9}</a:tableStyleId>
              </a:tblPr>
              <a:tblGrid>
                <a:gridCol w="950550"/>
                <a:gridCol w="3470925"/>
                <a:gridCol w="763325"/>
                <a:gridCol w="1022550"/>
                <a:gridCol w="4853525"/>
              </a:tblGrid>
              <a:tr h="981575">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1.</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c</a:t>
                      </a:r>
                      <a:r>
                        <a:rPr b="1" lang="en-GB" sz="4000" u="sng">
                          <a:solidFill>
                            <a:schemeClr val="dk2"/>
                          </a:solidFill>
                          <a:highlight>
                            <a:srgbClr val="FFFFFF"/>
                          </a:highlight>
                          <a:latin typeface="Montserrat"/>
                          <a:ea typeface="Montserrat"/>
                          <a:cs typeface="Montserrat"/>
                          <a:sym typeface="Montserrat"/>
                        </a:rPr>
                        <a:t>aille</a:t>
                      </a:r>
                      <a:endParaRPr b="1" sz="4000" u="sng">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 </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9.</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b="1" lang="en-GB" sz="4000" u="sng">
                          <a:solidFill>
                            <a:schemeClr val="dk2"/>
                          </a:solidFill>
                          <a:highlight>
                            <a:srgbClr val="FFFFFF"/>
                          </a:highlight>
                          <a:latin typeface="Montserrat"/>
                          <a:ea typeface="Montserrat"/>
                          <a:cs typeface="Montserrat"/>
                          <a:sym typeface="Montserrat"/>
                        </a:rPr>
                        <a:t>th</a:t>
                      </a:r>
                      <a:r>
                        <a:rPr lang="en-GB" sz="4000">
                          <a:solidFill>
                            <a:schemeClr val="dk2"/>
                          </a:solidFill>
                          <a:highlight>
                            <a:srgbClr val="FFFFFF"/>
                          </a:highlight>
                          <a:latin typeface="Montserrat"/>
                          <a:ea typeface="Montserrat"/>
                          <a:cs typeface="Montserrat"/>
                          <a:sym typeface="Montserrat"/>
                        </a:rPr>
                        <a:t>on</a:t>
                      </a:r>
                      <a:endParaRPr sz="4000">
                        <a:solidFill>
                          <a:schemeClr val="dk2"/>
                        </a:solidFill>
                        <a:highlight>
                          <a:srgbClr val="FFFFFF"/>
                        </a:highlight>
                        <a:latin typeface="Montserrat"/>
                        <a:ea typeface="Montserrat"/>
                        <a:cs typeface="Montserrat"/>
                        <a:sym typeface="Montserrat"/>
                      </a:endParaRPr>
                    </a:p>
                  </a:txBody>
                  <a:tcPr marT="91425" marB="91425" marR="68575" marL="68575"/>
                </a:tc>
              </a:tr>
              <a:tr h="981575">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2.</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b</a:t>
                      </a:r>
                      <a:r>
                        <a:rPr b="1" lang="en-GB" sz="4000" u="sng">
                          <a:solidFill>
                            <a:schemeClr val="dk2"/>
                          </a:solidFill>
                          <a:highlight>
                            <a:srgbClr val="FFFFFF"/>
                          </a:highlight>
                          <a:latin typeface="Montserrat"/>
                          <a:ea typeface="Montserrat"/>
                          <a:cs typeface="Montserrat"/>
                          <a:sym typeface="Montserrat"/>
                        </a:rPr>
                        <a:t>on</a:t>
                      </a:r>
                      <a:r>
                        <a:rPr lang="en-GB" sz="4000">
                          <a:solidFill>
                            <a:schemeClr val="dk2"/>
                          </a:solidFill>
                          <a:highlight>
                            <a:srgbClr val="FFFFFF"/>
                          </a:highlight>
                          <a:latin typeface="Montserrat"/>
                          <a:ea typeface="Montserrat"/>
                          <a:cs typeface="Montserrat"/>
                          <a:sym typeface="Montserrat"/>
                        </a:rPr>
                        <a:t>i</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 </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10.</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c</a:t>
                      </a:r>
                      <a:r>
                        <a:rPr b="1" lang="en-GB" sz="4000" u="sng">
                          <a:solidFill>
                            <a:schemeClr val="dk2"/>
                          </a:solidFill>
                          <a:highlight>
                            <a:srgbClr val="FFFFFF"/>
                          </a:highlight>
                          <a:latin typeface="Montserrat"/>
                          <a:ea typeface="Montserrat"/>
                          <a:cs typeface="Montserrat"/>
                          <a:sym typeface="Montserrat"/>
                        </a:rPr>
                        <a:t>en</a:t>
                      </a:r>
                      <a:r>
                        <a:rPr lang="en-GB" sz="4000">
                          <a:solidFill>
                            <a:schemeClr val="dk2"/>
                          </a:solidFill>
                          <a:highlight>
                            <a:srgbClr val="FFFFFF"/>
                          </a:highlight>
                          <a:latin typeface="Montserrat"/>
                          <a:ea typeface="Montserrat"/>
                          <a:cs typeface="Montserrat"/>
                          <a:sym typeface="Montserrat"/>
                        </a:rPr>
                        <a:t>dre</a:t>
                      </a:r>
                      <a:endParaRPr sz="4000">
                        <a:solidFill>
                          <a:schemeClr val="dk2"/>
                        </a:solidFill>
                        <a:highlight>
                          <a:srgbClr val="FFFFFF"/>
                        </a:highlight>
                        <a:latin typeface="Montserrat"/>
                        <a:ea typeface="Montserrat"/>
                        <a:cs typeface="Montserrat"/>
                        <a:sym typeface="Montserrat"/>
                      </a:endParaRPr>
                    </a:p>
                  </a:txBody>
                  <a:tcPr marT="91425" marB="91425" marR="68575" marL="68575"/>
                </a:tc>
              </a:tr>
              <a:tr h="981575">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3.</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gor</a:t>
                      </a:r>
                      <a:r>
                        <a:rPr b="1" lang="en-GB" sz="4000" u="sng">
                          <a:solidFill>
                            <a:schemeClr val="dk2"/>
                          </a:solidFill>
                          <a:highlight>
                            <a:srgbClr val="FFFFFF"/>
                          </a:highlight>
                          <a:latin typeface="Montserrat"/>
                          <a:ea typeface="Montserrat"/>
                          <a:cs typeface="Montserrat"/>
                          <a:sym typeface="Montserrat"/>
                        </a:rPr>
                        <a:t>d</a:t>
                      </a:r>
                      <a:endParaRPr b="1" sz="4000" u="sng">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 </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11.</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l</a:t>
                      </a:r>
                      <a:r>
                        <a:rPr b="1" lang="en-GB" sz="4000" u="sng">
                          <a:solidFill>
                            <a:schemeClr val="dk2"/>
                          </a:solidFill>
                          <a:highlight>
                            <a:srgbClr val="FFFFFF"/>
                          </a:highlight>
                          <a:latin typeface="Montserrat"/>
                          <a:ea typeface="Montserrat"/>
                          <a:cs typeface="Montserrat"/>
                          <a:sym typeface="Montserrat"/>
                        </a:rPr>
                        <a:t>y</a:t>
                      </a:r>
                      <a:r>
                        <a:rPr lang="en-GB" sz="4000">
                          <a:solidFill>
                            <a:schemeClr val="dk2"/>
                          </a:solidFill>
                          <a:highlight>
                            <a:srgbClr val="FFFFFF"/>
                          </a:highlight>
                          <a:latin typeface="Montserrat"/>
                          <a:ea typeface="Montserrat"/>
                          <a:cs typeface="Montserrat"/>
                          <a:sym typeface="Montserrat"/>
                        </a:rPr>
                        <a:t>se</a:t>
                      </a:r>
                      <a:endParaRPr sz="4000">
                        <a:solidFill>
                          <a:schemeClr val="dk2"/>
                        </a:solidFill>
                        <a:highlight>
                          <a:srgbClr val="FFFFFF"/>
                        </a:highlight>
                        <a:latin typeface="Montserrat"/>
                        <a:ea typeface="Montserrat"/>
                        <a:cs typeface="Montserrat"/>
                        <a:sym typeface="Montserrat"/>
                      </a:endParaRPr>
                    </a:p>
                  </a:txBody>
                  <a:tcPr marT="91425" marB="91425" marR="68575" marL="68575"/>
                </a:tc>
              </a:tr>
              <a:tr h="981575">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4.</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lan</a:t>
                      </a:r>
                      <a:r>
                        <a:rPr b="1" lang="en-GB" sz="4000" u="sng">
                          <a:solidFill>
                            <a:schemeClr val="dk2"/>
                          </a:solidFill>
                          <a:highlight>
                            <a:srgbClr val="FFFFFF"/>
                          </a:highlight>
                          <a:latin typeface="Montserrat"/>
                          <a:ea typeface="Montserrat"/>
                          <a:cs typeface="Montserrat"/>
                          <a:sym typeface="Montserrat"/>
                        </a:rPr>
                        <a:t>ç</a:t>
                      </a:r>
                      <a:r>
                        <a:rPr lang="en-GB" sz="4000">
                          <a:solidFill>
                            <a:schemeClr val="dk2"/>
                          </a:solidFill>
                          <a:highlight>
                            <a:srgbClr val="FFFFFF"/>
                          </a:highlight>
                          <a:latin typeface="Montserrat"/>
                          <a:ea typeface="Montserrat"/>
                          <a:cs typeface="Montserrat"/>
                          <a:sym typeface="Montserrat"/>
                        </a:rPr>
                        <a:t>on</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 </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12.</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b="1" lang="en-GB" sz="4000" u="sng">
                          <a:solidFill>
                            <a:schemeClr val="dk2"/>
                          </a:solidFill>
                          <a:highlight>
                            <a:srgbClr val="FFFFFF"/>
                          </a:highlight>
                          <a:latin typeface="Montserrat"/>
                          <a:ea typeface="Montserrat"/>
                          <a:cs typeface="Montserrat"/>
                          <a:sym typeface="Montserrat"/>
                        </a:rPr>
                        <a:t>am</a:t>
                      </a:r>
                      <a:r>
                        <a:rPr lang="en-GB" sz="4000">
                          <a:solidFill>
                            <a:schemeClr val="dk2"/>
                          </a:solidFill>
                          <a:highlight>
                            <a:srgbClr val="FFFFFF"/>
                          </a:highlight>
                          <a:latin typeface="Montserrat"/>
                          <a:ea typeface="Montserrat"/>
                          <a:cs typeface="Montserrat"/>
                          <a:sym typeface="Montserrat"/>
                        </a:rPr>
                        <a:t>ont</a:t>
                      </a:r>
                      <a:endParaRPr sz="4000">
                        <a:solidFill>
                          <a:schemeClr val="dk2"/>
                        </a:solidFill>
                        <a:highlight>
                          <a:srgbClr val="FFFFFF"/>
                        </a:highlight>
                        <a:latin typeface="Montserrat"/>
                        <a:ea typeface="Montserrat"/>
                        <a:cs typeface="Montserrat"/>
                        <a:sym typeface="Montserrat"/>
                      </a:endParaRPr>
                    </a:p>
                  </a:txBody>
                  <a:tcPr marT="91425" marB="91425" marR="68575" marL="68575"/>
                </a:tc>
              </a:tr>
              <a:tr h="981575">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5.</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b="1" lang="en-GB" sz="4000" u="sng">
                          <a:solidFill>
                            <a:schemeClr val="dk2"/>
                          </a:solidFill>
                          <a:highlight>
                            <a:srgbClr val="FFFFFF"/>
                          </a:highlight>
                          <a:latin typeface="Montserrat"/>
                          <a:ea typeface="Montserrat"/>
                          <a:cs typeface="Montserrat"/>
                          <a:sym typeface="Montserrat"/>
                        </a:rPr>
                        <a:t>h</a:t>
                      </a:r>
                      <a:r>
                        <a:rPr lang="en-GB" sz="4000">
                          <a:solidFill>
                            <a:schemeClr val="dk2"/>
                          </a:solidFill>
                          <a:highlight>
                            <a:srgbClr val="FFFFFF"/>
                          </a:highlight>
                          <a:latin typeface="Montserrat"/>
                          <a:ea typeface="Montserrat"/>
                          <a:cs typeface="Montserrat"/>
                          <a:sym typeface="Montserrat"/>
                        </a:rPr>
                        <a:t>eurt</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 </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13.</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br</a:t>
                      </a:r>
                      <a:r>
                        <a:rPr b="1" lang="en-GB" sz="4000" u="sng">
                          <a:solidFill>
                            <a:schemeClr val="dk2"/>
                          </a:solidFill>
                          <a:highlight>
                            <a:srgbClr val="FFFFFF"/>
                          </a:highlight>
                          <a:latin typeface="Montserrat"/>
                          <a:ea typeface="Montserrat"/>
                          <a:cs typeface="Montserrat"/>
                          <a:sym typeface="Montserrat"/>
                        </a:rPr>
                        <a:t>è</a:t>
                      </a:r>
                      <a:r>
                        <a:rPr lang="en-GB" sz="4000">
                          <a:solidFill>
                            <a:schemeClr val="dk2"/>
                          </a:solidFill>
                          <a:highlight>
                            <a:srgbClr val="FFFFFF"/>
                          </a:highlight>
                          <a:latin typeface="Montserrat"/>
                          <a:ea typeface="Montserrat"/>
                          <a:cs typeface="Montserrat"/>
                          <a:sym typeface="Montserrat"/>
                        </a:rPr>
                        <a:t>me</a:t>
                      </a:r>
                      <a:endParaRPr sz="4000">
                        <a:solidFill>
                          <a:schemeClr val="dk2"/>
                        </a:solidFill>
                        <a:highlight>
                          <a:srgbClr val="FFFFFF"/>
                        </a:highlight>
                        <a:latin typeface="Montserrat"/>
                        <a:ea typeface="Montserrat"/>
                        <a:cs typeface="Montserrat"/>
                        <a:sym typeface="Montserrat"/>
                      </a:endParaRPr>
                    </a:p>
                  </a:txBody>
                  <a:tcPr marT="91425" marB="91425" marR="68575" marL="68575"/>
                </a:tc>
              </a:tr>
              <a:tr h="981575">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6.</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fras</a:t>
                      </a:r>
                      <a:r>
                        <a:rPr b="1" lang="en-GB" sz="4000" u="sng">
                          <a:solidFill>
                            <a:schemeClr val="dk2"/>
                          </a:solidFill>
                          <a:highlight>
                            <a:srgbClr val="FFFFFF"/>
                          </a:highlight>
                          <a:latin typeface="Montserrat"/>
                          <a:ea typeface="Montserrat"/>
                          <a:cs typeface="Montserrat"/>
                          <a:sym typeface="Montserrat"/>
                        </a:rPr>
                        <a:t>e</a:t>
                      </a:r>
                      <a:endParaRPr b="1" sz="4000" u="sng">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 </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14.</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b</a:t>
                      </a:r>
                      <a:r>
                        <a:rPr b="1" lang="en-GB" sz="4000" u="sng">
                          <a:solidFill>
                            <a:schemeClr val="dk2"/>
                          </a:solidFill>
                          <a:highlight>
                            <a:srgbClr val="FFFFFF"/>
                          </a:highlight>
                          <a:latin typeface="Montserrat"/>
                          <a:ea typeface="Montserrat"/>
                          <a:cs typeface="Montserrat"/>
                          <a:sym typeface="Montserrat"/>
                        </a:rPr>
                        <a:t>ô</a:t>
                      </a:r>
                      <a:r>
                        <a:rPr lang="en-GB" sz="4000">
                          <a:solidFill>
                            <a:schemeClr val="dk2"/>
                          </a:solidFill>
                          <a:highlight>
                            <a:srgbClr val="FFFFFF"/>
                          </a:highlight>
                          <a:latin typeface="Montserrat"/>
                          <a:ea typeface="Montserrat"/>
                          <a:cs typeface="Montserrat"/>
                          <a:sym typeface="Montserrat"/>
                        </a:rPr>
                        <a:t>me</a:t>
                      </a:r>
                      <a:endParaRPr sz="4000">
                        <a:solidFill>
                          <a:schemeClr val="dk2"/>
                        </a:solidFill>
                        <a:highlight>
                          <a:srgbClr val="FFFFFF"/>
                        </a:highlight>
                        <a:latin typeface="Montserrat"/>
                        <a:ea typeface="Montserrat"/>
                        <a:cs typeface="Montserrat"/>
                        <a:sym typeface="Montserrat"/>
                      </a:endParaRPr>
                    </a:p>
                  </a:txBody>
                  <a:tcPr marT="91425" marB="91425" marR="68575" marL="68575"/>
                </a:tc>
              </a:tr>
              <a:tr h="981575">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7.</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cou</a:t>
                      </a:r>
                      <a:r>
                        <a:rPr b="1" lang="en-GB" sz="4000" u="sng">
                          <a:solidFill>
                            <a:schemeClr val="dk2"/>
                          </a:solidFill>
                          <a:highlight>
                            <a:srgbClr val="FFFFFF"/>
                          </a:highlight>
                          <a:latin typeface="Montserrat"/>
                          <a:ea typeface="Montserrat"/>
                          <a:cs typeface="Montserrat"/>
                          <a:sym typeface="Montserrat"/>
                        </a:rPr>
                        <a:t>s</a:t>
                      </a:r>
                      <a:r>
                        <a:rPr lang="en-GB" sz="4000">
                          <a:solidFill>
                            <a:schemeClr val="dk2"/>
                          </a:solidFill>
                          <a:highlight>
                            <a:srgbClr val="FFFFFF"/>
                          </a:highlight>
                          <a:latin typeface="Montserrat"/>
                          <a:ea typeface="Montserrat"/>
                          <a:cs typeface="Montserrat"/>
                          <a:sym typeface="Montserrat"/>
                        </a:rPr>
                        <a:t>u</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 </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15.</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par</a:t>
                      </a:r>
                      <a:r>
                        <a:rPr b="1" lang="en-GB" sz="4000" u="sng">
                          <a:solidFill>
                            <a:schemeClr val="dk2"/>
                          </a:solidFill>
                          <a:highlight>
                            <a:srgbClr val="FFFFFF"/>
                          </a:highlight>
                          <a:latin typeface="Montserrat"/>
                          <a:ea typeface="Montserrat"/>
                          <a:cs typeface="Montserrat"/>
                          <a:sym typeface="Montserrat"/>
                        </a:rPr>
                        <a:t>oi</a:t>
                      </a:r>
                      <a:endParaRPr b="1" sz="4000" u="sng">
                        <a:solidFill>
                          <a:schemeClr val="dk2"/>
                        </a:solidFill>
                        <a:highlight>
                          <a:srgbClr val="FFFFFF"/>
                        </a:highlight>
                        <a:latin typeface="Montserrat"/>
                        <a:ea typeface="Montserrat"/>
                        <a:cs typeface="Montserrat"/>
                        <a:sym typeface="Montserrat"/>
                      </a:endParaRPr>
                    </a:p>
                  </a:txBody>
                  <a:tcPr marT="91425" marB="91425" marR="68575" marL="68575"/>
                </a:tc>
              </a:tr>
              <a:tr h="981575">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8.</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tri</a:t>
                      </a:r>
                      <a:r>
                        <a:rPr b="1" lang="en-GB" sz="4000" u="sng">
                          <a:solidFill>
                            <a:schemeClr val="dk2"/>
                          </a:solidFill>
                          <a:highlight>
                            <a:srgbClr val="FFFFFF"/>
                          </a:highlight>
                          <a:latin typeface="Montserrat"/>
                          <a:ea typeface="Montserrat"/>
                          <a:cs typeface="Montserrat"/>
                          <a:sym typeface="Montserrat"/>
                        </a:rPr>
                        <a:t>s</a:t>
                      </a:r>
                      <a:endParaRPr b="1" sz="4000" u="sng">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 </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 </a:t>
                      </a:r>
                      <a:endParaRPr sz="40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 </a:t>
                      </a:r>
                      <a:endParaRPr sz="4000">
                        <a:solidFill>
                          <a:schemeClr val="dk2"/>
                        </a:solidFill>
                        <a:highlight>
                          <a:srgbClr val="FFFFFF"/>
                        </a:highlight>
                        <a:latin typeface="Montserrat"/>
                        <a:ea typeface="Montserrat"/>
                        <a:cs typeface="Montserrat"/>
                        <a:sym typeface="Montserrat"/>
                      </a:endParaRPr>
                    </a:p>
                  </a:txBody>
                  <a:tcPr marT="91425" marB="91425" marR="68575" marL="68575"/>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6"/>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Sounds of the language</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B: liaison</a:t>
            </a:r>
            <a:br>
              <a:rPr b="1" lang="en-GB" sz="30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This part of the test will take around </a:t>
            </a:r>
            <a:r>
              <a:rPr b="1" lang="en-GB" sz="3000">
                <a:solidFill>
                  <a:schemeClr val="dk2"/>
                </a:solidFill>
                <a:highlight>
                  <a:srgbClr val="FFFFFF"/>
                </a:highlight>
                <a:latin typeface="Montserrat"/>
                <a:ea typeface="Montserrat"/>
                <a:cs typeface="Montserrat"/>
                <a:sym typeface="Montserrat"/>
              </a:rPr>
              <a:t>1½ minutes.</a:t>
            </a:r>
            <a:r>
              <a:rPr lang="en-GB" sz="3000">
                <a:solidFill>
                  <a:schemeClr val="dk2"/>
                </a:solidFill>
                <a:highlight>
                  <a:srgbClr val="FFFFFF"/>
                </a:highlight>
                <a:latin typeface="Montserrat"/>
                <a:ea typeface="Montserrat"/>
                <a:cs typeface="Montserrat"/>
                <a:sym typeface="Montserrat"/>
              </a:rPr>
              <a:t>  That’s about 10 seconds per item – you have time to think about each one carefully.</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Here are some words that you have met before in French.  </a:t>
            </a:r>
            <a:r>
              <a:rPr b="1" lang="en-GB" sz="3000">
                <a:solidFill>
                  <a:schemeClr val="dk2"/>
                </a:solidFill>
                <a:latin typeface="Montserrat"/>
                <a:ea typeface="Montserrat"/>
                <a:cs typeface="Montserrat"/>
                <a:sym typeface="Montserrat"/>
              </a:rPr>
              <a:t>Read</a:t>
            </a:r>
            <a:r>
              <a:rPr lang="en-GB" sz="3000">
                <a:solidFill>
                  <a:schemeClr val="dk2"/>
                </a:solidFill>
                <a:latin typeface="Montserrat"/>
                <a:ea typeface="Montserrat"/>
                <a:cs typeface="Montserrat"/>
                <a:sym typeface="Montserrat"/>
              </a:rPr>
              <a:t> them </a:t>
            </a:r>
            <a:r>
              <a:rPr b="1" lang="en-GB" sz="3000">
                <a:solidFill>
                  <a:schemeClr val="dk2"/>
                </a:solidFill>
                <a:latin typeface="Montserrat"/>
                <a:ea typeface="Montserrat"/>
                <a:cs typeface="Montserrat"/>
                <a:sym typeface="Montserrat"/>
              </a:rPr>
              <a:t>aloud</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You will be awarded marks for saying them correctly together. Say them as they sound as a </a:t>
            </a:r>
            <a:r>
              <a:rPr b="1" lang="en-GB" sz="3000">
                <a:solidFill>
                  <a:schemeClr val="dk2"/>
                </a:solidFill>
                <a:latin typeface="Montserrat"/>
                <a:ea typeface="Montserrat"/>
                <a:cs typeface="Montserrat"/>
                <a:sym typeface="Montserrat"/>
              </a:rPr>
              <a:t>pair</a:t>
            </a:r>
            <a:r>
              <a:rPr lang="en-GB" sz="3000">
                <a:solidFill>
                  <a:schemeClr val="dk2"/>
                </a:solidFill>
                <a:latin typeface="Montserrat"/>
                <a:ea typeface="Montserrat"/>
                <a:cs typeface="Montserrat"/>
                <a:sym typeface="Montserrat"/>
              </a:rPr>
              <a:t> when the words appear </a:t>
            </a:r>
            <a:r>
              <a:rPr b="1" lang="en-GB" sz="3000">
                <a:solidFill>
                  <a:schemeClr val="dk2"/>
                </a:solidFill>
                <a:latin typeface="Montserrat"/>
                <a:ea typeface="Montserrat"/>
                <a:cs typeface="Montserrat"/>
                <a:sym typeface="Montserrat"/>
              </a:rPr>
              <a:t>next to each other</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graphicFrame>
        <p:nvGraphicFramePr>
          <p:cNvPr id="365" name="Google Shape;365;p67"/>
          <p:cNvGraphicFramePr/>
          <p:nvPr/>
        </p:nvGraphicFramePr>
        <p:xfrm>
          <a:off x="152400" y="152400"/>
          <a:ext cx="3000000" cy="3000000"/>
        </p:xfrm>
        <a:graphic>
          <a:graphicData uri="http://schemas.openxmlformats.org/drawingml/2006/table">
            <a:tbl>
              <a:tblPr>
                <a:noFill/>
                <a:tableStyleId>{E2627EDF-A25C-44F9-8E3E-F43A43D0A7B9}</a:tableStyleId>
              </a:tblPr>
              <a:tblGrid>
                <a:gridCol w="1163625"/>
                <a:gridCol w="3281375"/>
                <a:gridCol w="4072650"/>
                <a:gridCol w="1279975"/>
                <a:gridCol w="3467550"/>
                <a:gridCol w="3816625"/>
              </a:tblGrid>
              <a:tr h="2412775">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1.</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mon rêve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5</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c’est à gauche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412775">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2.</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deux églises</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6.</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trois montagnes</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412775">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3.</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en Écosse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7.</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c’est bien</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412775">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4.</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deux jardins</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8.</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les Italiens</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pic>
        <p:nvPicPr>
          <p:cNvPr id="366" name="Google Shape;366;p67"/>
          <p:cNvPicPr preferRelativeResize="0"/>
          <p:nvPr/>
        </p:nvPicPr>
        <p:blipFill>
          <a:blip r:embed="rId3">
            <a:alphaModFix/>
          </a:blip>
          <a:stretch>
            <a:fillRect/>
          </a:stretch>
        </p:blipFill>
        <p:spPr>
          <a:xfrm>
            <a:off x="5871898" y="436325"/>
            <a:ext cx="1704023" cy="1872325"/>
          </a:xfrm>
          <a:prstGeom prst="rect">
            <a:avLst/>
          </a:prstGeom>
          <a:noFill/>
          <a:ln>
            <a:noFill/>
          </a:ln>
        </p:spPr>
      </p:pic>
      <p:pic>
        <p:nvPicPr>
          <p:cNvPr id="367" name="Google Shape;367;p67"/>
          <p:cNvPicPr preferRelativeResize="0"/>
          <p:nvPr/>
        </p:nvPicPr>
        <p:blipFill>
          <a:blip r:embed="rId4">
            <a:alphaModFix/>
          </a:blip>
          <a:stretch>
            <a:fillRect/>
          </a:stretch>
        </p:blipFill>
        <p:spPr>
          <a:xfrm>
            <a:off x="4788825" y="2876300"/>
            <a:ext cx="1704025" cy="1704025"/>
          </a:xfrm>
          <a:prstGeom prst="rect">
            <a:avLst/>
          </a:prstGeom>
          <a:noFill/>
          <a:ln>
            <a:noFill/>
          </a:ln>
        </p:spPr>
      </p:pic>
      <p:pic>
        <p:nvPicPr>
          <p:cNvPr id="368" name="Google Shape;368;p67"/>
          <p:cNvPicPr preferRelativeResize="0"/>
          <p:nvPr/>
        </p:nvPicPr>
        <p:blipFill>
          <a:blip r:embed="rId4">
            <a:alphaModFix/>
          </a:blip>
          <a:stretch>
            <a:fillRect/>
          </a:stretch>
        </p:blipFill>
        <p:spPr>
          <a:xfrm>
            <a:off x="6601125" y="2876300"/>
            <a:ext cx="1704025" cy="1704025"/>
          </a:xfrm>
          <a:prstGeom prst="rect">
            <a:avLst/>
          </a:prstGeom>
          <a:noFill/>
          <a:ln>
            <a:noFill/>
          </a:ln>
        </p:spPr>
      </p:pic>
      <p:pic>
        <p:nvPicPr>
          <p:cNvPr id="369" name="Google Shape;369;p67"/>
          <p:cNvPicPr preferRelativeResize="0"/>
          <p:nvPr/>
        </p:nvPicPr>
        <p:blipFill>
          <a:blip r:embed="rId5">
            <a:alphaModFix/>
          </a:blip>
          <a:stretch>
            <a:fillRect/>
          </a:stretch>
        </p:blipFill>
        <p:spPr>
          <a:xfrm>
            <a:off x="4788827" y="7602911"/>
            <a:ext cx="1704025" cy="1829314"/>
          </a:xfrm>
          <a:prstGeom prst="rect">
            <a:avLst/>
          </a:prstGeom>
          <a:noFill/>
          <a:ln>
            <a:noFill/>
          </a:ln>
        </p:spPr>
      </p:pic>
      <p:pic>
        <p:nvPicPr>
          <p:cNvPr id="370" name="Google Shape;370;p67"/>
          <p:cNvPicPr preferRelativeResize="0"/>
          <p:nvPr/>
        </p:nvPicPr>
        <p:blipFill>
          <a:blip r:embed="rId5">
            <a:alphaModFix/>
          </a:blip>
          <a:stretch>
            <a:fillRect/>
          </a:stretch>
        </p:blipFill>
        <p:spPr>
          <a:xfrm>
            <a:off x="6710327" y="7602911"/>
            <a:ext cx="1704025" cy="1829314"/>
          </a:xfrm>
          <a:prstGeom prst="rect">
            <a:avLst/>
          </a:prstGeom>
          <a:noFill/>
          <a:ln>
            <a:noFill/>
          </a:ln>
        </p:spPr>
      </p:pic>
      <p:pic>
        <p:nvPicPr>
          <p:cNvPr id="371" name="Google Shape;371;p67"/>
          <p:cNvPicPr preferRelativeResize="0"/>
          <p:nvPr/>
        </p:nvPicPr>
        <p:blipFill>
          <a:blip r:embed="rId6">
            <a:alphaModFix/>
          </a:blip>
          <a:stretch>
            <a:fillRect/>
          </a:stretch>
        </p:blipFill>
        <p:spPr>
          <a:xfrm>
            <a:off x="5658224" y="4970237"/>
            <a:ext cx="1643512" cy="2242749"/>
          </a:xfrm>
          <a:prstGeom prst="rect">
            <a:avLst/>
          </a:prstGeom>
          <a:noFill/>
          <a:ln>
            <a:noFill/>
          </a:ln>
        </p:spPr>
      </p:pic>
      <p:pic>
        <p:nvPicPr>
          <p:cNvPr id="372" name="Google Shape;372;p67"/>
          <p:cNvPicPr preferRelativeResize="0"/>
          <p:nvPr/>
        </p:nvPicPr>
        <p:blipFill>
          <a:blip r:embed="rId7">
            <a:alphaModFix/>
          </a:blip>
          <a:stretch>
            <a:fillRect/>
          </a:stretch>
        </p:blipFill>
        <p:spPr>
          <a:xfrm>
            <a:off x="14105800" y="567375"/>
            <a:ext cx="2610150" cy="1398300"/>
          </a:xfrm>
          <a:prstGeom prst="rect">
            <a:avLst/>
          </a:prstGeom>
          <a:noFill/>
          <a:ln>
            <a:noFill/>
          </a:ln>
        </p:spPr>
      </p:pic>
      <p:pic>
        <p:nvPicPr>
          <p:cNvPr id="373" name="Google Shape;373;p67"/>
          <p:cNvPicPr preferRelativeResize="0"/>
          <p:nvPr/>
        </p:nvPicPr>
        <p:blipFill>
          <a:blip r:embed="rId8">
            <a:alphaModFix/>
          </a:blip>
          <a:stretch>
            <a:fillRect/>
          </a:stretch>
        </p:blipFill>
        <p:spPr>
          <a:xfrm>
            <a:off x="14289500" y="2683138"/>
            <a:ext cx="2242750" cy="2242750"/>
          </a:xfrm>
          <a:prstGeom prst="rect">
            <a:avLst/>
          </a:prstGeom>
          <a:noFill/>
          <a:ln>
            <a:noFill/>
          </a:ln>
        </p:spPr>
      </p:pic>
      <p:pic>
        <p:nvPicPr>
          <p:cNvPr id="374" name="Google Shape;374;p67"/>
          <p:cNvPicPr preferRelativeResize="0"/>
          <p:nvPr/>
        </p:nvPicPr>
        <p:blipFill>
          <a:blip r:embed="rId9">
            <a:alphaModFix/>
          </a:blip>
          <a:stretch>
            <a:fillRect/>
          </a:stretch>
        </p:blipFill>
        <p:spPr>
          <a:xfrm>
            <a:off x="14558863" y="5149900"/>
            <a:ext cx="1704025" cy="1883396"/>
          </a:xfrm>
          <a:prstGeom prst="rect">
            <a:avLst/>
          </a:prstGeom>
          <a:noFill/>
          <a:ln>
            <a:noFill/>
          </a:ln>
        </p:spPr>
      </p:pic>
      <p:pic>
        <p:nvPicPr>
          <p:cNvPr id="375" name="Google Shape;375;p67"/>
          <p:cNvPicPr preferRelativeResize="0"/>
          <p:nvPr/>
        </p:nvPicPr>
        <p:blipFill>
          <a:blip r:embed="rId10">
            <a:alphaModFix/>
          </a:blip>
          <a:stretch>
            <a:fillRect/>
          </a:stretch>
        </p:blipFill>
        <p:spPr>
          <a:xfrm>
            <a:off x="13884239" y="7495789"/>
            <a:ext cx="3053300" cy="204354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8"/>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Sounds of the language</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C: stress and syllables</a:t>
            </a:r>
            <a:br>
              <a:rPr b="1" lang="en-GB" sz="30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This part of the test will take around </a:t>
            </a:r>
            <a:r>
              <a:rPr b="1" lang="en-GB" sz="3000">
                <a:solidFill>
                  <a:schemeClr val="dk2"/>
                </a:solidFill>
                <a:highlight>
                  <a:srgbClr val="FFFFFF"/>
                </a:highlight>
                <a:latin typeface="Montserrat"/>
                <a:ea typeface="Montserrat"/>
                <a:cs typeface="Montserrat"/>
                <a:sym typeface="Montserrat"/>
              </a:rPr>
              <a:t>1 minute</a:t>
            </a:r>
            <a:r>
              <a:rPr lang="en-GB" sz="3000">
                <a:solidFill>
                  <a:schemeClr val="dk2"/>
                </a:solidFill>
                <a:highlight>
                  <a:srgbClr val="FFFFFF"/>
                </a:highlight>
                <a:latin typeface="Montserrat"/>
                <a:ea typeface="Montserrat"/>
                <a:cs typeface="Montserrat"/>
                <a:sym typeface="Montserrat"/>
              </a:rPr>
              <a:t>.  That’s about 15 seconds per item – you have time to think about each one carefully.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Here are four words that you have probably not met before in French.  </a:t>
            </a:r>
            <a:r>
              <a:rPr b="1" lang="en-GB" sz="3000">
                <a:solidFill>
                  <a:schemeClr val="dk2"/>
                </a:solidFill>
                <a:highlight>
                  <a:srgbClr val="FFFFFF"/>
                </a:highlight>
                <a:latin typeface="Montserrat"/>
                <a:ea typeface="Montserrat"/>
                <a:cs typeface="Montserrat"/>
                <a:sym typeface="Montserrat"/>
              </a:rPr>
              <a:t>Read </a:t>
            </a:r>
            <a:r>
              <a:rPr lang="en-GB" sz="3000">
                <a:solidFill>
                  <a:schemeClr val="dk2"/>
                </a:solidFill>
                <a:highlight>
                  <a:srgbClr val="FFFFFF"/>
                </a:highlight>
                <a:latin typeface="Montserrat"/>
                <a:ea typeface="Montserrat"/>
                <a:cs typeface="Montserrat"/>
                <a:sym typeface="Montserrat"/>
              </a:rPr>
              <a:t>them </a:t>
            </a:r>
            <a:r>
              <a:rPr b="1" lang="en-GB" sz="3000">
                <a:solidFill>
                  <a:schemeClr val="dk2"/>
                </a:solidFill>
                <a:highlight>
                  <a:srgbClr val="FFFFFF"/>
                </a:highlight>
                <a:latin typeface="Montserrat"/>
                <a:ea typeface="Montserrat"/>
                <a:cs typeface="Montserrat"/>
                <a:sym typeface="Montserrat"/>
              </a:rPr>
              <a:t>aloud</a:t>
            </a:r>
            <a:r>
              <a:rPr lang="en-GB" sz="3000">
                <a:solidFill>
                  <a:schemeClr val="dk2"/>
                </a:solidFill>
                <a:highlight>
                  <a:srgbClr val="FFFFFF"/>
                </a:highlight>
                <a:latin typeface="Montserrat"/>
                <a:ea typeface="Montserrat"/>
                <a:cs typeface="Montserrat"/>
                <a:sym typeface="Montserrat"/>
              </a:rPr>
              <a:t>.  You will be awarded marks for getting the </a:t>
            </a:r>
            <a:r>
              <a:rPr b="1" lang="en-GB" sz="3000">
                <a:solidFill>
                  <a:schemeClr val="dk2"/>
                </a:solidFill>
                <a:highlight>
                  <a:srgbClr val="FFFFFF"/>
                </a:highlight>
                <a:latin typeface="Montserrat"/>
                <a:ea typeface="Montserrat"/>
                <a:cs typeface="Montserrat"/>
                <a:sym typeface="Montserrat"/>
              </a:rPr>
              <a:t>‘stress’ </a:t>
            </a:r>
            <a:r>
              <a:rPr lang="en-GB" sz="3000">
                <a:solidFill>
                  <a:schemeClr val="dk2"/>
                </a:solidFill>
                <a:highlight>
                  <a:srgbClr val="FFFFFF"/>
                </a:highlight>
                <a:latin typeface="Montserrat"/>
                <a:ea typeface="Montserrat"/>
                <a:cs typeface="Montserrat"/>
                <a:sym typeface="Montserrat"/>
              </a:rPr>
              <a:t>right as you say the syllables.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457200" lvl="0" marL="0" rtl="0" algn="l">
              <a:lnSpc>
                <a:spcPct val="150000"/>
              </a:lnSpc>
              <a:spcBef>
                <a:spcPts val="0"/>
              </a:spcBef>
              <a:spcAft>
                <a:spcPts val="0"/>
              </a:spcAft>
              <a:buNone/>
            </a:pPr>
            <a:r>
              <a:rPr b="1" lang="en-GB" sz="3600">
                <a:solidFill>
                  <a:schemeClr val="dk2"/>
                </a:solidFill>
                <a:latin typeface="Montserrat"/>
                <a:ea typeface="Montserrat"/>
                <a:cs typeface="Montserrat"/>
                <a:sym typeface="Montserrat"/>
              </a:rPr>
              <a:t>1.	capuchon		2.	logicien			3.	accaparer			4.	colibri</a:t>
            </a:r>
            <a:endParaRPr b="1" sz="36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9"/>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Vocabulary</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A: meaning</a:t>
            </a:r>
            <a:br>
              <a:rPr b="1" lang="en-GB" sz="4100">
                <a:solidFill>
                  <a:schemeClr val="dk2"/>
                </a:solidFill>
                <a:highlight>
                  <a:schemeClr val="lt1"/>
                </a:highlight>
                <a:latin typeface="Montserrat"/>
                <a:ea typeface="Montserrat"/>
                <a:cs typeface="Montserrat"/>
                <a:sym typeface="Montserrat"/>
              </a:rPr>
            </a:br>
            <a:endParaRPr b="1" sz="41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Say </a:t>
            </a:r>
            <a:r>
              <a:rPr lang="en-GB" sz="3000">
                <a:solidFill>
                  <a:schemeClr val="dk2"/>
                </a:solidFill>
                <a:latin typeface="Montserrat"/>
                <a:ea typeface="Montserrat"/>
                <a:cs typeface="Montserrat"/>
                <a:sym typeface="Montserrat"/>
              </a:rPr>
              <a:t>the </a:t>
            </a:r>
            <a:r>
              <a:rPr b="1" lang="en-GB" sz="3000">
                <a:solidFill>
                  <a:schemeClr val="dk2"/>
                </a:solidFill>
                <a:latin typeface="Montserrat"/>
                <a:ea typeface="Montserrat"/>
                <a:cs typeface="Montserrat"/>
                <a:sym typeface="Montserrat"/>
              </a:rPr>
              <a:t>French </a:t>
            </a:r>
            <a:r>
              <a:rPr lang="en-GB" sz="3000">
                <a:solidFill>
                  <a:schemeClr val="dk2"/>
                </a:solidFill>
                <a:latin typeface="Montserrat"/>
                <a:ea typeface="Montserrat"/>
                <a:cs typeface="Montserrat"/>
                <a:sym typeface="Montserrat"/>
              </a:rPr>
              <a:t>for the 18 words on the following two slides.</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br>
              <a:rPr lang="en-GB" sz="3000">
                <a:solidFill>
                  <a:schemeClr val="dk2"/>
                </a:solidFill>
                <a:latin typeface="Montserrat"/>
                <a:ea typeface="Montserrat"/>
                <a:cs typeface="Montserrat"/>
                <a:sym typeface="Montserrat"/>
              </a:rPr>
            </a:br>
            <a:r>
              <a:rPr b="1" lang="en-GB" sz="3000">
                <a:solidFill>
                  <a:schemeClr val="dk2"/>
                </a:solidFill>
                <a:latin typeface="Montserrat"/>
                <a:ea typeface="Montserrat"/>
                <a:cs typeface="Montserrat"/>
                <a:sym typeface="Montserrat"/>
              </a:rPr>
              <a:t>Remember </a:t>
            </a:r>
            <a:r>
              <a:rPr lang="en-GB" sz="3000">
                <a:solidFill>
                  <a:schemeClr val="dk2"/>
                </a:solidFill>
                <a:latin typeface="Montserrat"/>
                <a:ea typeface="Montserrat"/>
                <a:cs typeface="Montserrat"/>
                <a:sym typeface="Montserrat"/>
              </a:rPr>
              <a:t>to say the word for </a:t>
            </a:r>
            <a:r>
              <a:rPr b="1" lang="en-GB" sz="3000">
                <a:solidFill>
                  <a:schemeClr val="dk2"/>
                </a:solidFill>
                <a:latin typeface="Montserrat"/>
                <a:ea typeface="Montserrat"/>
                <a:cs typeface="Montserrat"/>
                <a:sym typeface="Montserrat"/>
              </a:rPr>
              <a:t>‘the’ </a:t>
            </a:r>
            <a:r>
              <a:rPr lang="en-GB" sz="3000">
                <a:solidFill>
                  <a:schemeClr val="dk2"/>
                </a:solidFill>
                <a:latin typeface="Montserrat"/>
                <a:ea typeface="Montserrat"/>
                <a:cs typeface="Montserrat"/>
                <a:sym typeface="Montserrat"/>
              </a:rPr>
              <a:t>if needed!</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b="1"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70"/>
          <p:cNvSpPr txBox="1"/>
          <p:nvPr/>
        </p:nvSpPr>
        <p:spPr>
          <a:xfrm>
            <a:off x="917950" y="642950"/>
            <a:ext cx="16597200" cy="96048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 other               	       	                 	       													(</a:t>
            </a:r>
            <a:r>
              <a:rPr b="1" lang="en-GB" sz="2800">
                <a:solidFill>
                  <a:schemeClr val="dk2"/>
                </a:solidFill>
                <a:highlight>
                  <a:srgbClr val="FFFFFF"/>
                </a:highlight>
                <a:latin typeface="Montserrat"/>
                <a:ea typeface="Montserrat"/>
                <a:cs typeface="Montserrat"/>
                <a:sym typeface="Montserrat"/>
              </a:rPr>
              <a:t>one</a:t>
            </a:r>
            <a:r>
              <a:rPr lang="en-GB" sz="2800">
                <a:solidFill>
                  <a:schemeClr val="dk2"/>
                </a:solidFill>
                <a:highlight>
                  <a:srgbClr val="FFFFFF"/>
                </a:highlight>
                <a:latin typeface="Montserrat"/>
                <a:ea typeface="Montserrat"/>
                <a:cs typeface="Montserrat"/>
                <a:sym typeface="Montserrat"/>
              </a:rPr>
              <a:t> French word)</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2. less                                                  	       												(</a:t>
            </a:r>
            <a:r>
              <a:rPr b="1" lang="en-GB" sz="2800">
                <a:solidFill>
                  <a:schemeClr val="dk2"/>
                </a:solidFill>
                <a:highlight>
                  <a:srgbClr val="FFFFFF"/>
                </a:highlight>
                <a:latin typeface="Montserrat"/>
                <a:ea typeface="Montserrat"/>
                <a:cs typeface="Montserrat"/>
                <a:sym typeface="Montserrat"/>
              </a:rPr>
              <a:t>one</a:t>
            </a:r>
            <a:r>
              <a:rPr lang="en-GB" sz="2800">
                <a:solidFill>
                  <a:schemeClr val="dk2"/>
                </a:solidFill>
                <a:highlight>
                  <a:srgbClr val="FFFFFF"/>
                </a:highlight>
                <a:latin typeface="Montserrat"/>
                <a:ea typeface="Montserrat"/>
                <a:cs typeface="Montserrat"/>
                <a:sym typeface="Montserrat"/>
              </a:rPr>
              <a:t> French word)</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3. the information                              	       											(</a:t>
            </a:r>
            <a:r>
              <a:rPr b="1" lang="en-GB" sz="2800">
                <a:solidFill>
                  <a:schemeClr val="dk2"/>
                </a:solidFill>
                <a:highlight>
                  <a:srgbClr val="FFFFFF"/>
                </a:highlight>
                <a:latin typeface="Montserrat"/>
                <a:ea typeface="Montserrat"/>
                <a:cs typeface="Montserrat"/>
                <a:sym typeface="Montserrat"/>
              </a:rPr>
              <a:t>two</a:t>
            </a:r>
            <a:r>
              <a:rPr lang="en-GB" sz="2800">
                <a:solidFill>
                  <a:schemeClr val="dk2"/>
                </a:solidFill>
                <a:highlight>
                  <a:srgbClr val="FFFFFF"/>
                </a:highlight>
                <a:latin typeface="Montserrat"/>
                <a:ea typeface="Montserrat"/>
                <a:cs typeface="Montserrat"/>
                <a:sym typeface="Montserrat"/>
              </a:rPr>
              <a:t> French words)</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4. Friday                                              	       												(</a:t>
            </a:r>
            <a:r>
              <a:rPr b="1" lang="en-GB" sz="2800">
                <a:solidFill>
                  <a:schemeClr val="dk2"/>
                </a:solidFill>
                <a:highlight>
                  <a:srgbClr val="FFFFFF"/>
                </a:highlight>
                <a:latin typeface="Montserrat"/>
                <a:ea typeface="Montserrat"/>
                <a:cs typeface="Montserrat"/>
                <a:sym typeface="Montserrat"/>
              </a:rPr>
              <a:t>two</a:t>
            </a:r>
            <a:r>
              <a:rPr lang="en-GB" sz="2800">
                <a:solidFill>
                  <a:schemeClr val="dk2"/>
                </a:solidFill>
                <a:highlight>
                  <a:srgbClr val="FFFFFF"/>
                </a:highlight>
                <a:latin typeface="Montserrat"/>
                <a:ea typeface="Montserrat"/>
                <a:cs typeface="Montserrat"/>
                <a:sym typeface="Montserrat"/>
              </a:rPr>
              <a:t> French words)</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5. you </a:t>
            </a:r>
            <a:r>
              <a:rPr baseline="-25000" lang="en-GB" sz="2800">
                <a:solidFill>
                  <a:schemeClr val="dk2"/>
                </a:solidFill>
                <a:highlight>
                  <a:srgbClr val="FFFFFF"/>
                </a:highlight>
                <a:latin typeface="Montserrat"/>
                <a:ea typeface="Montserrat"/>
                <a:cs typeface="Montserrat"/>
                <a:sym typeface="Montserrat"/>
              </a:rPr>
              <a:t>[pl./fml] </a:t>
            </a:r>
            <a:r>
              <a:rPr lang="en-GB" sz="2800">
                <a:solidFill>
                  <a:schemeClr val="dk2"/>
                </a:solidFill>
                <a:highlight>
                  <a:srgbClr val="FFFFFF"/>
                </a:highlight>
                <a:latin typeface="Montserrat"/>
                <a:ea typeface="Montserrat"/>
                <a:cs typeface="Montserrat"/>
                <a:sym typeface="Montserrat"/>
              </a:rPr>
              <a:t>say, you </a:t>
            </a:r>
            <a:r>
              <a:rPr baseline="-25000" lang="en-GB" sz="2800">
                <a:solidFill>
                  <a:schemeClr val="dk2"/>
                </a:solidFill>
                <a:highlight>
                  <a:srgbClr val="FFFFFF"/>
                </a:highlight>
                <a:latin typeface="Montserrat"/>
                <a:ea typeface="Montserrat"/>
                <a:cs typeface="Montserrat"/>
                <a:sym typeface="Montserrat"/>
              </a:rPr>
              <a:t>[pl./fml] </a:t>
            </a:r>
            <a:r>
              <a:rPr lang="en-GB" sz="2800">
                <a:solidFill>
                  <a:schemeClr val="dk2"/>
                </a:solidFill>
                <a:highlight>
                  <a:srgbClr val="FFFFFF"/>
                </a:highlight>
                <a:latin typeface="Montserrat"/>
                <a:ea typeface="Montserrat"/>
                <a:cs typeface="Montserrat"/>
                <a:sym typeface="Montserrat"/>
              </a:rPr>
              <a:t>are saying        											(</a:t>
            </a:r>
            <a:r>
              <a:rPr b="1" lang="en-GB" sz="2800">
                <a:solidFill>
                  <a:schemeClr val="dk2"/>
                </a:solidFill>
                <a:highlight>
                  <a:srgbClr val="FFFFFF"/>
                </a:highlight>
                <a:latin typeface="Montserrat"/>
                <a:ea typeface="Montserrat"/>
                <a:cs typeface="Montserrat"/>
                <a:sym typeface="Montserrat"/>
              </a:rPr>
              <a:t>two</a:t>
            </a:r>
            <a:r>
              <a:rPr lang="en-GB" sz="2800">
                <a:solidFill>
                  <a:schemeClr val="dk2"/>
                </a:solidFill>
                <a:highlight>
                  <a:srgbClr val="FFFFFF"/>
                </a:highlight>
                <a:latin typeface="Montserrat"/>
                <a:ea typeface="Montserrat"/>
                <a:cs typeface="Montserrat"/>
                <a:sym typeface="Montserrat"/>
              </a:rPr>
              <a:t> French words)</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6. hi, bye                                             	       												(</a:t>
            </a:r>
            <a:r>
              <a:rPr b="1" lang="en-GB" sz="2800">
                <a:solidFill>
                  <a:schemeClr val="dk2"/>
                </a:solidFill>
                <a:highlight>
                  <a:srgbClr val="FFFFFF"/>
                </a:highlight>
                <a:latin typeface="Montserrat"/>
                <a:ea typeface="Montserrat"/>
                <a:cs typeface="Montserrat"/>
                <a:sym typeface="Montserrat"/>
              </a:rPr>
              <a:t>one</a:t>
            </a:r>
            <a:r>
              <a:rPr lang="en-GB" sz="2800">
                <a:solidFill>
                  <a:schemeClr val="dk2"/>
                </a:solidFill>
                <a:highlight>
                  <a:srgbClr val="FFFFFF"/>
                </a:highlight>
                <a:latin typeface="Montserrat"/>
                <a:ea typeface="Montserrat"/>
                <a:cs typeface="Montserrat"/>
                <a:sym typeface="Montserrat"/>
              </a:rPr>
              <a:t> French word)</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7. the network                                   	       												(</a:t>
            </a:r>
            <a:r>
              <a:rPr b="1" lang="en-GB" sz="2800">
                <a:solidFill>
                  <a:schemeClr val="dk2"/>
                </a:solidFill>
                <a:highlight>
                  <a:srgbClr val="FFFFFF"/>
                </a:highlight>
                <a:latin typeface="Montserrat"/>
                <a:ea typeface="Montserrat"/>
                <a:cs typeface="Montserrat"/>
                <a:sym typeface="Montserrat"/>
              </a:rPr>
              <a:t>two</a:t>
            </a:r>
            <a:r>
              <a:rPr lang="en-GB" sz="2800">
                <a:solidFill>
                  <a:schemeClr val="dk2"/>
                </a:solidFill>
                <a:highlight>
                  <a:srgbClr val="FFFFFF"/>
                </a:highlight>
                <a:latin typeface="Montserrat"/>
                <a:ea typeface="Montserrat"/>
                <a:cs typeface="Montserrat"/>
                <a:sym typeface="Montserrat"/>
              </a:rPr>
              <a:t> French words)</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8. the exam                                        	       												(</a:t>
            </a:r>
            <a:r>
              <a:rPr b="1" lang="en-GB" sz="2800">
                <a:solidFill>
                  <a:schemeClr val="dk2"/>
                </a:solidFill>
                <a:highlight>
                  <a:srgbClr val="FFFFFF"/>
                </a:highlight>
                <a:latin typeface="Montserrat"/>
                <a:ea typeface="Montserrat"/>
                <a:cs typeface="Montserrat"/>
                <a:sym typeface="Montserrat"/>
              </a:rPr>
              <a:t>two</a:t>
            </a:r>
            <a:r>
              <a:rPr lang="en-GB" sz="2800">
                <a:solidFill>
                  <a:schemeClr val="dk2"/>
                </a:solidFill>
                <a:highlight>
                  <a:srgbClr val="FFFFFF"/>
                </a:highlight>
                <a:latin typeface="Montserrat"/>
                <a:ea typeface="Montserrat"/>
                <a:cs typeface="Montserrat"/>
                <a:sym typeface="Montserrat"/>
              </a:rPr>
              <a:t> French words)</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9. also, as                                           	       												(</a:t>
            </a:r>
            <a:r>
              <a:rPr b="1" lang="en-GB" sz="2800">
                <a:solidFill>
                  <a:schemeClr val="dk2"/>
                </a:solidFill>
                <a:highlight>
                  <a:srgbClr val="FFFFFF"/>
                </a:highlight>
                <a:latin typeface="Montserrat"/>
                <a:ea typeface="Montserrat"/>
                <a:cs typeface="Montserrat"/>
                <a:sym typeface="Montserrat"/>
              </a:rPr>
              <a:t>one</a:t>
            </a:r>
            <a:r>
              <a:rPr lang="en-GB" sz="2800">
                <a:solidFill>
                  <a:schemeClr val="dk2"/>
                </a:solidFill>
                <a:highlight>
                  <a:srgbClr val="FFFFFF"/>
                </a:highlight>
                <a:latin typeface="Montserrat"/>
                <a:ea typeface="Montserrat"/>
                <a:cs typeface="Montserrat"/>
                <a:sym typeface="Montserrat"/>
              </a:rPr>
              <a:t> French word)</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0"/>
              </a:spcBef>
              <a:spcAft>
                <a:spcPts val="0"/>
              </a:spcAft>
              <a:buNone/>
            </a:pPr>
            <a:r>
              <a:t/>
            </a:r>
            <a:endParaRPr sz="2800">
              <a:solidFill>
                <a:schemeClr val="dk2"/>
              </a:solidFill>
              <a:highlight>
                <a:srgbClr val="FFFFFF"/>
              </a:highlight>
              <a:latin typeface="Montserrat"/>
              <a:ea typeface="Montserrat"/>
              <a:cs typeface="Montserrat"/>
              <a:sym typeface="Montserrat"/>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71"/>
          <p:cNvSpPr txBox="1"/>
          <p:nvPr/>
        </p:nvSpPr>
        <p:spPr>
          <a:xfrm>
            <a:off x="917950" y="642950"/>
            <a:ext cx="16597200" cy="96048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10. possible                                         	       												(</a:t>
            </a:r>
            <a:r>
              <a:rPr b="1" lang="en-GB" sz="2800">
                <a:solidFill>
                  <a:schemeClr val="dk2"/>
                </a:solidFill>
                <a:highlight>
                  <a:srgbClr val="FFFFFF"/>
                </a:highlight>
                <a:latin typeface="Montserrat"/>
                <a:ea typeface="Montserrat"/>
                <a:cs typeface="Montserrat"/>
                <a:sym typeface="Montserrat"/>
              </a:rPr>
              <a:t>one</a:t>
            </a:r>
            <a:r>
              <a:rPr lang="en-GB" sz="2800">
                <a:solidFill>
                  <a:schemeClr val="dk2"/>
                </a:solidFill>
                <a:highlight>
                  <a:srgbClr val="FFFFFF"/>
                </a:highlight>
                <a:latin typeface="Montserrat"/>
                <a:ea typeface="Montserrat"/>
                <a:cs typeface="Montserrat"/>
                <a:sym typeface="Montserrat"/>
              </a:rPr>
              <a:t> French word)</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11. expensive (m.)                             	       												(</a:t>
            </a:r>
            <a:r>
              <a:rPr b="1" lang="en-GB" sz="2800">
                <a:solidFill>
                  <a:schemeClr val="dk2"/>
                </a:solidFill>
                <a:highlight>
                  <a:srgbClr val="FFFFFF"/>
                </a:highlight>
                <a:latin typeface="Montserrat"/>
                <a:ea typeface="Montserrat"/>
                <a:cs typeface="Montserrat"/>
                <a:sym typeface="Montserrat"/>
              </a:rPr>
              <a:t>one</a:t>
            </a:r>
            <a:r>
              <a:rPr lang="en-GB" sz="2800">
                <a:solidFill>
                  <a:schemeClr val="dk2"/>
                </a:solidFill>
                <a:highlight>
                  <a:srgbClr val="FFFFFF"/>
                </a:highlight>
                <a:latin typeface="Montserrat"/>
                <a:ea typeface="Montserrat"/>
                <a:cs typeface="Montserrat"/>
                <a:sym typeface="Montserrat"/>
              </a:rPr>
              <a:t> French word)</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12. international (m.)   	                 	       												(</a:t>
            </a:r>
            <a:r>
              <a:rPr b="1" lang="en-GB" sz="2800">
                <a:solidFill>
                  <a:schemeClr val="dk2"/>
                </a:solidFill>
                <a:highlight>
                  <a:srgbClr val="FFFFFF"/>
                </a:highlight>
                <a:latin typeface="Montserrat"/>
                <a:ea typeface="Montserrat"/>
                <a:cs typeface="Montserrat"/>
                <a:sym typeface="Montserrat"/>
              </a:rPr>
              <a:t>one</a:t>
            </a:r>
            <a:r>
              <a:rPr lang="en-GB" sz="2800">
                <a:solidFill>
                  <a:schemeClr val="dk2"/>
                </a:solidFill>
                <a:highlight>
                  <a:srgbClr val="FFFFFF"/>
                </a:highlight>
                <a:latin typeface="Montserrat"/>
                <a:ea typeface="Montserrat"/>
                <a:cs typeface="Montserrat"/>
                <a:sym typeface="Montserrat"/>
              </a:rPr>
              <a:t> French word)</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13. Italian nationality (f.)                   	       	(</a:t>
            </a:r>
            <a:r>
              <a:rPr b="1" lang="en-GB" sz="2800">
                <a:solidFill>
                  <a:schemeClr val="dk2"/>
                </a:solidFill>
                <a:highlight>
                  <a:srgbClr val="FFFFFF"/>
                </a:highlight>
                <a:latin typeface="Montserrat"/>
                <a:ea typeface="Montserrat"/>
                <a:cs typeface="Montserrat"/>
                <a:sym typeface="Montserrat"/>
              </a:rPr>
              <a:t>one</a:t>
            </a:r>
            <a:r>
              <a:rPr lang="en-GB" sz="2800">
                <a:solidFill>
                  <a:schemeClr val="dk2"/>
                </a:solidFill>
                <a:highlight>
                  <a:srgbClr val="FFFFFF"/>
                </a:highlight>
                <a:latin typeface="Montserrat"/>
                <a:ea typeface="Montserrat"/>
                <a:cs typeface="Montserrat"/>
                <a:sym typeface="Montserrat"/>
              </a:rPr>
              <a:t> French word to describe a female</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person)</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14. so, well, then																		       	(</a:t>
            </a:r>
            <a:r>
              <a:rPr b="1" lang="en-GB" sz="2800">
                <a:solidFill>
                  <a:schemeClr val="dk2"/>
                </a:solidFill>
                <a:highlight>
                  <a:srgbClr val="FFFFFF"/>
                </a:highlight>
                <a:latin typeface="Montserrat"/>
                <a:ea typeface="Montserrat"/>
                <a:cs typeface="Montserrat"/>
                <a:sym typeface="Montserrat"/>
              </a:rPr>
              <a:t>one</a:t>
            </a:r>
            <a:r>
              <a:rPr lang="en-GB" sz="2800">
                <a:solidFill>
                  <a:schemeClr val="dk2"/>
                </a:solidFill>
                <a:highlight>
                  <a:srgbClr val="FFFFFF"/>
                </a:highlight>
                <a:latin typeface="Montserrat"/>
                <a:ea typeface="Montserrat"/>
                <a:cs typeface="Montserrat"/>
                <a:sym typeface="Montserrat"/>
              </a:rPr>
              <a:t> French word)</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15. the experience                            	       												(</a:t>
            </a:r>
            <a:r>
              <a:rPr b="1" lang="en-GB" sz="2800">
                <a:solidFill>
                  <a:schemeClr val="dk2"/>
                </a:solidFill>
                <a:highlight>
                  <a:srgbClr val="FFFFFF"/>
                </a:highlight>
                <a:latin typeface="Montserrat"/>
                <a:ea typeface="Montserrat"/>
                <a:cs typeface="Montserrat"/>
                <a:sym typeface="Montserrat"/>
              </a:rPr>
              <a:t>two</a:t>
            </a:r>
            <a:r>
              <a:rPr lang="en-GB" sz="2800">
                <a:solidFill>
                  <a:schemeClr val="dk2"/>
                </a:solidFill>
                <a:highlight>
                  <a:srgbClr val="FFFFFF"/>
                </a:highlight>
                <a:latin typeface="Montserrat"/>
                <a:ea typeface="Montserrat"/>
                <a:cs typeface="Montserrat"/>
                <a:sym typeface="Montserrat"/>
              </a:rPr>
              <a:t> French words)</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16. the walk                                        	    												   	(</a:t>
            </a:r>
            <a:r>
              <a:rPr b="1" lang="en-GB" sz="2800">
                <a:solidFill>
                  <a:schemeClr val="dk2"/>
                </a:solidFill>
                <a:highlight>
                  <a:srgbClr val="FFFFFF"/>
                </a:highlight>
                <a:latin typeface="Montserrat"/>
                <a:ea typeface="Montserrat"/>
                <a:cs typeface="Montserrat"/>
                <a:sym typeface="Montserrat"/>
              </a:rPr>
              <a:t>two</a:t>
            </a:r>
            <a:r>
              <a:rPr lang="en-GB" sz="2800">
                <a:solidFill>
                  <a:schemeClr val="dk2"/>
                </a:solidFill>
                <a:highlight>
                  <a:srgbClr val="FFFFFF"/>
                </a:highlight>
                <a:latin typeface="Montserrat"/>
                <a:ea typeface="Montserrat"/>
                <a:cs typeface="Montserrat"/>
                <a:sym typeface="Montserrat"/>
              </a:rPr>
              <a:t> French words)</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17. Spanish nationality (m.)    	       												     (</a:t>
            </a:r>
            <a:r>
              <a:rPr b="1" lang="en-GB" sz="2800">
                <a:solidFill>
                  <a:schemeClr val="dk2"/>
                </a:solidFill>
                <a:highlight>
                  <a:srgbClr val="FFFFFF"/>
                </a:highlight>
                <a:latin typeface="Montserrat"/>
                <a:ea typeface="Montserrat"/>
                <a:cs typeface="Montserrat"/>
                <a:sym typeface="Montserrat"/>
              </a:rPr>
              <a:t>one</a:t>
            </a:r>
            <a:r>
              <a:rPr lang="en-GB" sz="2800">
                <a:solidFill>
                  <a:schemeClr val="dk2"/>
                </a:solidFill>
                <a:highlight>
                  <a:srgbClr val="FFFFFF"/>
                </a:highlight>
                <a:latin typeface="Montserrat"/>
                <a:ea typeface="Montserrat"/>
                <a:cs typeface="Montserrat"/>
                <a:sym typeface="Montserrat"/>
              </a:rPr>
              <a:t> French word)</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18. better (m.) </a:t>
            </a:r>
            <a:r>
              <a:rPr baseline="-25000" lang="en-GB" sz="2800">
                <a:solidFill>
                  <a:schemeClr val="dk2"/>
                </a:solidFill>
                <a:highlight>
                  <a:srgbClr val="FFFFFF"/>
                </a:highlight>
                <a:latin typeface="Montserrat"/>
                <a:ea typeface="Montserrat"/>
                <a:cs typeface="Montserrat"/>
                <a:sym typeface="Montserrat"/>
              </a:rPr>
              <a:t>[adjective]</a:t>
            </a:r>
            <a:r>
              <a:rPr lang="en-GB" sz="2800">
                <a:solidFill>
                  <a:schemeClr val="dk2"/>
                </a:solidFill>
                <a:highlight>
                  <a:srgbClr val="FFFFFF"/>
                </a:highlight>
                <a:latin typeface="Montserrat"/>
                <a:ea typeface="Montserrat"/>
                <a:cs typeface="Montserrat"/>
                <a:sym typeface="Montserrat"/>
              </a:rPr>
              <a:t> 	       	       	  											     	(</a:t>
            </a:r>
            <a:r>
              <a:rPr b="1" lang="en-GB" sz="2800">
                <a:solidFill>
                  <a:schemeClr val="dk2"/>
                </a:solidFill>
                <a:highlight>
                  <a:srgbClr val="FFFFFF"/>
                </a:highlight>
                <a:latin typeface="Montserrat"/>
                <a:ea typeface="Montserrat"/>
                <a:cs typeface="Montserrat"/>
                <a:sym typeface="Montserrat"/>
              </a:rPr>
              <a:t>one</a:t>
            </a:r>
            <a:r>
              <a:rPr lang="en-GB" sz="2800">
                <a:solidFill>
                  <a:schemeClr val="dk2"/>
                </a:solidFill>
                <a:highlight>
                  <a:srgbClr val="FFFFFF"/>
                </a:highlight>
                <a:latin typeface="Montserrat"/>
                <a:ea typeface="Montserrat"/>
                <a:cs typeface="Montserrat"/>
                <a:sym typeface="Montserrat"/>
              </a:rPr>
              <a:t> French word)</a:t>
            </a:r>
            <a:endParaRPr sz="28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0"/>
              </a:spcBef>
              <a:spcAft>
                <a:spcPts val="0"/>
              </a:spcAft>
              <a:buNone/>
            </a:pPr>
            <a:r>
              <a:t/>
            </a:r>
            <a:endParaRPr sz="2800">
              <a:solidFill>
                <a:schemeClr val="dk2"/>
              </a:solidFill>
              <a:highlight>
                <a:srgbClr val="FFFFFF"/>
              </a:highlight>
              <a:latin typeface="Montserrat"/>
              <a:ea typeface="Montserrat"/>
              <a:cs typeface="Montserrat"/>
              <a:sym typeface="Montserrat"/>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72"/>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Vocabulary</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B: register</a:t>
            </a:r>
            <a:br>
              <a:rPr b="1" lang="en-GB" sz="41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Say the following informal words or phrases using more </a:t>
            </a:r>
            <a:r>
              <a:rPr b="1" lang="en-GB" sz="3000">
                <a:solidFill>
                  <a:schemeClr val="dk2"/>
                </a:solidFill>
                <a:latin typeface="Montserrat"/>
                <a:ea typeface="Montserrat"/>
                <a:cs typeface="Montserrat"/>
                <a:sym typeface="Montserrat"/>
              </a:rPr>
              <a:t>formal language.</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3000">
              <a:solidFill>
                <a:schemeClr val="dk2"/>
              </a:solidFill>
              <a:latin typeface="Montserrat"/>
              <a:ea typeface="Montserrat"/>
              <a:cs typeface="Montserrat"/>
              <a:sym typeface="Montserrat"/>
            </a:endParaRPr>
          </a:p>
          <a:p>
            <a:pPr indent="-228600" lvl="0" marL="68580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     la maman                          	2. tu vas</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Sounds of the language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a:t>
            </a:r>
            <a:r>
              <a:rPr b="1" lang="en-GB" sz="4000">
                <a:solidFill>
                  <a:schemeClr val="dk2"/>
                </a:solidFill>
                <a:highlight>
                  <a:srgbClr val="FFFFFF"/>
                </a:highlight>
                <a:latin typeface="Montserrat"/>
                <a:ea typeface="Montserrat"/>
                <a:cs typeface="Montserrat"/>
                <a:sym typeface="Montserrat"/>
              </a:rPr>
              <a:t> s</a:t>
            </a:r>
            <a:r>
              <a:rPr b="1" lang="en-GB" sz="4000">
                <a:solidFill>
                  <a:schemeClr val="dk2"/>
                </a:solidFill>
                <a:highlight>
                  <a:srgbClr val="FFFFFF"/>
                </a:highlight>
                <a:latin typeface="Montserrat"/>
                <a:ea typeface="Montserrat"/>
                <a:cs typeface="Montserrat"/>
                <a:sym typeface="Montserrat"/>
              </a:rPr>
              <a:t>tress and syllables</a:t>
            </a:r>
            <a:br>
              <a:rPr b="1" lang="en-GB" sz="4000">
                <a:solidFill>
                  <a:schemeClr val="dk2"/>
                </a:solidFill>
                <a:highlight>
                  <a:srgbClr val="FFFFFF"/>
                </a:highlight>
                <a:latin typeface="Montserrat"/>
                <a:ea typeface="Montserrat"/>
                <a:cs typeface="Montserrat"/>
                <a:sym typeface="Montserrat"/>
              </a:rPr>
            </a:br>
            <a:endParaRPr b="1" sz="4000">
              <a:solidFill>
                <a:schemeClr val="dk2"/>
              </a:solidFill>
              <a:highlight>
                <a:srgbClr val="FFFFFF"/>
              </a:highlight>
              <a:latin typeface="Montserrat"/>
              <a:ea typeface="Montserrat"/>
              <a:cs typeface="Montserrat"/>
              <a:sym typeface="Montserrat"/>
            </a:endParaRPr>
          </a:p>
          <a:p>
            <a:pPr indent="0" lvl="0" marL="0" rtl="0" algn="l">
              <a:lnSpc>
                <a:spcPct val="107916"/>
              </a:lnSpc>
              <a:spcBef>
                <a:spcPts val="800"/>
              </a:spcBef>
              <a:spcAft>
                <a:spcPts val="0"/>
              </a:spcAft>
              <a:buNone/>
            </a:pPr>
            <a:r>
              <a:rPr lang="en-GB" sz="3000">
                <a:solidFill>
                  <a:schemeClr val="dk2"/>
                </a:solidFill>
                <a:latin typeface="Montserrat"/>
                <a:ea typeface="Montserrat"/>
                <a:cs typeface="Montserrat"/>
                <a:sym typeface="Montserrat"/>
              </a:rPr>
              <a:t>On the next slide you will hear five more French words that you won’t know!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3000">
                <a:solidFill>
                  <a:schemeClr val="dk2"/>
                </a:solidFill>
                <a:latin typeface="Montserrat"/>
                <a:ea typeface="Montserrat"/>
                <a:cs typeface="Montserrat"/>
                <a:sym typeface="Montserrat"/>
              </a:rPr>
              <a:t>You will hear each word three times, but </a:t>
            </a:r>
            <a:r>
              <a:rPr b="1" lang="en-GB" sz="3000">
                <a:solidFill>
                  <a:schemeClr val="dk2"/>
                </a:solidFill>
                <a:latin typeface="Montserrat"/>
                <a:ea typeface="Montserrat"/>
                <a:cs typeface="Montserrat"/>
                <a:sym typeface="Montserrat"/>
              </a:rPr>
              <a:t>two of the pronunciations are wrong</a:t>
            </a:r>
            <a:r>
              <a:rPr lang="en-GB" sz="3000">
                <a:solidFill>
                  <a:schemeClr val="dk2"/>
                </a:solidFill>
                <a:latin typeface="Montserrat"/>
                <a:ea typeface="Montserrat"/>
                <a:cs typeface="Montserrat"/>
                <a:sym typeface="Montserrat"/>
              </a:rPr>
              <a:t> – they have </a:t>
            </a:r>
            <a:r>
              <a:rPr b="1" lang="en-GB" sz="3000">
                <a:solidFill>
                  <a:schemeClr val="dk2"/>
                </a:solidFill>
                <a:latin typeface="Montserrat"/>
                <a:ea typeface="Montserrat"/>
                <a:cs typeface="Montserrat"/>
                <a:sym typeface="Montserrat"/>
              </a:rPr>
              <a:t>‘stress’ </a:t>
            </a:r>
            <a:r>
              <a:rPr lang="en-GB" sz="3000">
                <a:solidFill>
                  <a:schemeClr val="dk2"/>
                </a:solidFill>
                <a:latin typeface="Montserrat"/>
                <a:ea typeface="Montserrat"/>
                <a:cs typeface="Montserrat"/>
                <a:sym typeface="Montserrat"/>
              </a:rPr>
              <a:t>on the wrong syllables.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3000">
                <a:solidFill>
                  <a:schemeClr val="dk2"/>
                </a:solidFill>
                <a:latin typeface="Montserrat"/>
                <a:ea typeface="Montserrat"/>
                <a:cs typeface="Montserrat"/>
                <a:sym typeface="Montserrat"/>
              </a:rPr>
              <a:t>Which </a:t>
            </a:r>
            <a:r>
              <a:rPr b="1" lang="en-GB" sz="3000">
                <a:solidFill>
                  <a:schemeClr val="dk2"/>
                </a:solidFill>
                <a:latin typeface="Montserrat"/>
                <a:ea typeface="Montserrat"/>
                <a:cs typeface="Montserrat"/>
                <a:sym typeface="Montserrat"/>
              </a:rPr>
              <a:t>one </a:t>
            </a:r>
            <a:r>
              <a:rPr lang="en-GB" sz="3000">
                <a:solidFill>
                  <a:schemeClr val="dk2"/>
                </a:solidFill>
                <a:latin typeface="Montserrat"/>
                <a:ea typeface="Montserrat"/>
                <a:cs typeface="Montserrat"/>
                <a:sym typeface="Montserrat"/>
              </a:rPr>
              <a:t>pronunciation (A, B or C) is </a:t>
            </a:r>
            <a:r>
              <a:rPr b="1" lang="en-GB" sz="3000">
                <a:solidFill>
                  <a:schemeClr val="dk2"/>
                </a:solidFill>
                <a:latin typeface="Montserrat"/>
                <a:ea typeface="Montserrat"/>
                <a:cs typeface="Montserrat"/>
                <a:sym typeface="Montserrat"/>
              </a:rPr>
              <a:t>correct</a:t>
            </a:r>
            <a:r>
              <a:rPr lang="en-GB" sz="3000">
                <a:solidFill>
                  <a:schemeClr val="dk2"/>
                </a:solidFill>
                <a:latin typeface="Montserrat"/>
                <a:ea typeface="Montserrat"/>
                <a:cs typeface="Montserrat"/>
                <a:sym typeface="Montserrat"/>
              </a:rPr>
              <a:t>?  Put a tick in the appropriate column.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1260475" rtl="0" algn="l">
              <a:lnSpc>
                <a:spcPct val="200000"/>
              </a:lnSpc>
              <a:spcBef>
                <a:spcPts val="80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73"/>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A: verb phrases</a:t>
            </a:r>
            <a:br>
              <a:rPr b="1" lang="en-GB" sz="41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Say </a:t>
            </a:r>
            <a:r>
              <a:rPr lang="en-GB" sz="3000">
                <a:solidFill>
                  <a:schemeClr val="dk2"/>
                </a:solidFill>
                <a:latin typeface="Montserrat"/>
                <a:ea typeface="Montserrat"/>
                <a:cs typeface="Montserrat"/>
                <a:sym typeface="Montserrat"/>
              </a:rPr>
              <a:t>the </a:t>
            </a:r>
            <a:r>
              <a:rPr b="1" lang="en-GB" sz="3000">
                <a:solidFill>
                  <a:schemeClr val="dk2"/>
                </a:solidFill>
                <a:latin typeface="Montserrat"/>
                <a:ea typeface="Montserrat"/>
                <a:cs typeface="Montserrat"/>
                <a:sym typeface="Montserrat"/>
              </a:rPr>
              <a:t>French for </a:t>
            </a:r>
            <a:r>
              <a:rPr lang="en-GB" sz="3000">
                <a:solidFill>
                  <a:schemeClr val="dk2"/>
                </a:solidFill>
                <a:latin typeface="Montserrat"/>
                <a:ea typeface="Montserrat"/>
                <a:cs typeface="Montserrat"/>
                <a:sym typeface="Montserrat"/>
              </a:rPr>
              <a:t>the English in </a:t>
            </a:r>
            <a:r>
              <a:rPr b="1" lang="en-GB" sz="3000">
                <a:solidFill>
                  <a:schemeClr val="dk2"/>
                </a:solidFill>
                <a:latin typeface="Montserrat"/>
                <a:ea typeface="Montserrat"/>
                <a:cs typeface="Montserrat"/>
                <a:sym typeface="Montserrat"/>
              </a:rPr>
              <a:t>brackets. </a:t>
            </a:r>
            <a:r>
              <a:rPr lang="en-GB" sz="3000">
                <a:solidFill>
                  <a:schemeClr val="dk2"/>
                </a:solidFill>
                <a:latin typeface="Montserrat"/>
                <a:ea typeface="Montserrat"/>
                <a:cs typeface="Montserrat"/>
                <a:sym typeface="Montserrat"/>
              </a:rPr>
              <a:t>Use the clues to help you.	  </a:t>
            </a:r>
            <a:r>
              <a:rPr b="1"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406" name="Google Shape;406;p73"/>
          <p:cNvGraphicFramePr/>
          <p:nvPr/>
        </p:nvGraphicFramePr>
        <p:xfrm>
          <a:off x="917950" y="4323975"/>
          <a:ext cx="3000000" cy="3000000"/>
        </p:xfrm>
        <a:graphic>
          <a:graphicData uri="http://schemas.openxmlformats.org/drawingml/2006/table">
            <a:tbl>
              <a:tblPr>
                <a:noFill/>
                <a:tableStyleId>{E2627EDF-A25C-44F9-8E3E-F43A43D0A7B9}</a:tableStyleId>
              </a:tblPr>
              <a:tblGrid>
                <a:gridCol w="924950"/>
                <a:gridCol w="10614900"/>
                <a:gridCol w="4470575"/>
              </a:tblGrid>
              <a:tr h="1603225">
                <a:tc>
                  <a:txBody>
                    <a:bodyPr/>
                    <a:lstStyle/>
                    <a:p>
                      <a:pPr indent="0" lvl="0" marL="0" rtl="0" algn="ctr">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Nous</a:t>
                      </a:r>
                      <a:r>
                        <a:rPr b="1" lang="en-GB" sz="3000">
                          <a:solidFill>
                            <a:schemeClr val="dk2"/>
                          </a:solidFill>
                          <a:latin typeface="Montserrat"/>
                          <a:ea typeface="Montserrat"/>
                          <a:cs typeface="Montserrat"/>
                          <a:sym typeface="Montserrat"/>
                        </a:rPr>
                        <a:t> </a:t>
                      </a:r>
                      <a:r>
                        <a:rPr lang="en-GB" sz="3000">
                          <a:solidFill>
                            <a:schemeClr val="dk2"/>
                          </a:solidFill>
                          <a:highlight>
                            <a:srgbClr val="FFFFFF"/>
                          </a:highlight>
                          <a:latin typeface="Montserrat"/>
                          <a:ea typeface="Montserrat"/>
                          <a:cs typeface="Montserrat"/>
                          <a:sym typeface="Montserrat"/>
                        </a:rPr>
                        <a:t>_______</a:t>
                      </a:r>
                      <a:r>
                        <a:rPr b="1" lang="en-GB" sz="3000">
                          <a:solidFill>
                            <a:schemeClr val="dk2"/>
                          </a:solidFill>
                          <a:highlight>
                            <a:srgbClr val="FFFFFF"/>
                          </a:highlight>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hear) </a:t>
                      </a:r>
                      <a:r>
                        <a:rPr lang="en-GB" sz="3000">
                          <a:solidFill>
                            <a:schemeClr val="dk2"/>
                          </a:solidFill>
                          <a:highlight>
                            <a:srgbClr val="FFFFFF"/>
                          </a:highlight>
                          <a:latin typeface="Montserrat"/>
                          <a:ea typeface="Montserrat"/>
                          <a:cs typeface="Montserrat"/>
                          <a:sym typeface="Montserrat"/>
                        </a:rPr>
                        <a:t>la musique.</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hear </a:t>
                      </a:r>
                      <a:r>
                        <a:rPr lang="en-GB" sz="3000">
                          <a:solidFill>
                            <a:schemeClr val="dk2"/>
                          </a:solidFill>
                          <a:highlight>
                            <a:srgbClr val="FFFFFF"/>
                          </a:highlight>
                          <a:latin typeface="Montserrat"/>
                          <a:ea typeface="Montserrat"/>
                          <a:cs typeface="Montserrat"/>
                          <a:sym typeface="Montserrat"/>
                        </a:rPr>
                        <a:t>= </a:t>
                      </a:r>
                      <a:r>
                        <a:rPr i="1" lang="en-GB" sz="3000">
                          <a:solidFill>
                            <a:schemeClr val="dk2"/>
                          </a:solidFill>
                          <a:highlight>
                            <a:srgbClr val="FFFFFF"/>
                          </a:highlight>
                          <a:latin typeface="Montserrat"/>
                          <a:ea typeface="Montserrat"/>
                          <a:cs typeface="Montserrat"/>
                          <a:sym typeface="Montserrat"/>
                        </a:rPr>
                        <a:t>entendre</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603225">
                <a:tc>
                  <a:txBody>
                    <a:bodyPr/>
                    <a:lstStyle/>
                    <a:p>
                      <a:pPr indent="0" lvl="0" marL="0" rtl="0" algn="ctr">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2.</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Elles </a:t>
                      </a:r>
                      <a:r>
                        <a:rPr lang="en-GB" sz="3000">
                          <a:solidFill>
                            <a:schemeClr val="dk2"/>
                          </a:solidFill>
                          <a:highlight>
                            <a:srgbClr val="FFFFFF"/>
                          </a:highlight>
                          <a:latin typeface="Montserrat"/>
                          <a:ea typeface="Montserrat"/>
                          <a:cs typeface="Montserrat"/>
                          <a:sym typeface="Montserrat"/>
                        </a:rPr>
                        <a:t>_______</a:t>
                      </a:r>
                      <a:r>
                        <a:rPr b="1" lang="en-GB" sz="3000">
                          <a:solidFill>
                            <a:schemeClr val="dk2"/>
                          </a:solidFill>
                          <a:highlight>
                            <a:srgbClr val="FFFFFF"/>
                          </a:highlight>
                          <a:latin typeface="Montserrat"/>
                          <a:ea typeface="Montserrat"/>
                          <a:cs typeface="Montserrat"/>
                          <a:sym typeface="Montserrat"/>
                        </a:rPr>
                        <a:t> (are </a:t>
                      </a:r>
                      <a:r>
                        <a:rPr b="1" lang="en-GB" sz="3000">
                          <a:solidFill>
                            <a:schemeClr val="dk2"/>
                          </a:solidFill>
                          <a:latin typeface="Montserrat"/>
                          <a:ea typeface="Montserrat"/>
                          <a:cs typeface="Montserrat"/>
                          <a:sym typeface="Montserrat"/>
                        </a:rPr>
                        <a:t>saying) </a:t>
                      </a:r>
                      <a:r>
                        <a:rPr lang="en-GB" sz="3000">
                          <a:solidFill>
                            <a:schemeClr val="dk2"/>
                          </a:solidFill>
                          <a:latin typeface="Montserrat"/>
                          <a:ea typeface="Montserrat"/>
                          <a:cs typeface="Montserrat"/>
                          <a:sym typeface="Montserrat"/>
                        </a:rPr>
                        <a:t>les phrases</a:t>
                      </a:r>
                      <a:r>
                        <a:rPr lang="en-GB" sz="3000">
                          <a:solidFill>
                            <a:schemeClr val="dk2"/>
                          </a:solidFill>
                          <a:highlight>
                            <a:srgbClr val="FFFFFF"/>
                          </a:highlight>
                          <a:latin typeface="Montserrat"/>
                          <a:ea typeface="Montserrat"/>
                          <a:cs typeface="Montserrat"/>
                          <a:sym typeface="Montserrat"/>
                        </a:rPr>
                        <a:t>.</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say</a:t>
                      </a:r>
                      <a:r>
                        <a:rPr lang="en-GB" sz="3000">
                          <a:solidFill>
                            <a:schemeClr val="dk2"/>
                          </a:solidFill>
                          <a:highlight>
                            <a:srgbClr val="FFFFFF"/>
                          </a:highlight>
                          <a:latin typeface="Montserrat"/>
                          <a:ea typeface="Montserrat"/>
                          <a:cs typeface="Montserrat"/>
                          <a:sym typeface="Montserrat"/>
                        </a:rPr>
                        <a:t> = </a:t>
                      </a:r>
                      <a:r>
                        <a:rPr i="1" lang="en-GB" sz="3000">
                          <a:solidFill>
                            <a:schemeClr val="dk2"/>
                          </a:solidFill>
                          <a:highlight>
                            <a:srgbClr val="FFFFFF"/>
                          </a:highlight>
                          <a:latin typeface="Montserrat"/>
                          <a:ea typeface="Montserrat"/>
                          <a:cs typeface="Montserrat"/>
                          <a:sym typeface="Montserrat"/>
                        </a:rPr>
                        <a:t>dire</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603225">
                <a:tc>
                  <a:txBody>
                    <a:bodyPr/>
                    <a:lstStyle/>
                    <a:p>
                      <a:pPr indent="0" lvl="0" marL="0" rtl="0" algn="ctr">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3.</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Vous </a:t>
                      </a:r>
                      <a:r>
                        <a:rPr lang="en-GB" sz="3000">
                          <a:solidFill>
                            <a:schemeClr val="dk2"/>
                          </a:solidFill>
                          <a:highlight>
                            <a:srgbClr val="FFFFFF"/>
                          </a:highlight>
                          <a:latin typeface="Montserrat"/>
                          <a:ea typeface="Montserrat"/>
                          <a:cs typeface="Montserrat"/>
                          <a:sym typeface="Montserrat"/>
                        </a:rPr>
                        <a:t>_______ </a:t>
                      </a:r>
                      <a:r>
                        <a:rPr b="1" lang="en-GB" sz="3000">
                          <a:solidFill>
                            <a:schemeClr val="dk2"/>
                          </a:solidFill>
                          <a:highlight>
                            <a:srgbClr val="FFFFFF"/>
                          </a:highlight>
                          <a:latin typeface="Montserrat"/>
                          <a:ea typeface="Montserrat"/>
                          <a:cs typeface="Montserrat"/>
                          <a:sym typeface="Montserrat"/>
                        </a:rPr>
                        <a:t>(have)</a:t>
                      </a:r>
                      <a:r>
                        <a:rPr lang="en-GB" sz="3000">
                          <a:solidFill>
                            <a:schemeClr val="dk2"/>
                          </a:solidFill>
                          <a:highlight>
                            <a:srgbClr val="FFFFFF"/>
                          </a:highlight>
                          <a:latin typeface="Montserrat"/>
                          <a:ea typeface="Montserrat"/>
                          <a:cs typeface="Montserrat"/>
                          <a:sym typeface="Montserrat"/>
                        </a:rPr>
                        <a:t> une grande maison.</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have</a:t>
                      </a:r>
                      <a:r>
                        <a:rPr lang="en-GB" sz="3000">
                          <a:solidFill>
                            <a:schemeClr val="dk2"/>
                          </a:solidFill>
                          <a:highlight>
                            <a:srgbClr val="FFFFFF"/>
                          </a:highlight>
                          <a:latin typeface="Montserrat"/>
                          <a:ea typeface="Montserrat"/>
                          <a:cs typeface="Montserrat"/>
                          <a:sym typeface="Montserrat"/>
                        </a:rPr>
                        <a:t> = </a:t>
                      </a:r>
                      <a:r>
                        <a:rPr i="1" lang="en-GB" sz="3000">
                          <a:solidFill>
                            <a:schemeClr val="dk2"/>
                          </a:solidFill>
                          <a:highlight>
                            <a:srgbClr val="FFFFFF"/>
                          </a:highlight>
                          <a:latin typeface="Montserrat"/>
                          <a:ea typeface="Montserrat"/>
                          <a:cs typeface="Montserrat"/>
                          <a:sym typeface="Montserrat"/>
                        </a:rPr>
                        <a:t>avoir</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74"/>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B: information questions</a:t>
            </a:r>
            <a:br>
              <a:rPr b="1" lang="en-GB" sz="41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Say </a:t>
            </a:r>
            <a:r>
              <a:rPr lang="en-GB" sz="3000">
                <a:solidFill>
                  <a:schemeClr val="dk2"/>
                </a:solidFill>
                <a:latin typeface="Montserrat"/>
                <a:ea typeface="Montserrat"/>
                <a:cs typeface="Montserrat"/>
                <a:sym typeface="Montserrat"/>
              </a:rPr>
              <a:t>the </a:t>
            </a:r>
            <a:r>
              <a:rPr b="1" lang="en-GB" sz="3000">
                <a:solidFill>
                  <a:schemeClr val="dk2"/>
                </a:solidFill>
                <a:latin typeface="Montserrat"/>
                <a:ea typeface="Montserrat"/>
                <a:cs typeface="Montserrat"/>
                <a:sym typeface="Montserrat"/>
              </a:rPr>
              <a:t>French </a:t>
            </a:r>
            <a:r>
              <a:rPr lang="en-GB" sz="3000">
                <a:solidFill>
                  <a:schemeClr val="dk2"/>
                </a:solidFill>
                <a:latin typeface="Montserrat"/>
                <a:ea typeface="Montserrat"/>
                <a:cs typeface="Montserrat"/>
                <a:sym typeface="Montserrat"/>
              </a:rPr>
              <a:t>for the English in brackets. Pay attention to word order.</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a:t>
            </a:r>
            <a:r>
              <a:rPr i="1" lang="en-GB" sz="3000">
                <a:solidFill>
                  <a:schemeClr val="dk2"/>
                </a:solidFill>
                <a:latin typeface="Montserrat"/>
                <a:ea typeface="Montserrat"/>
                <a:cs typeface="Montserrat"/>
                <a:sym typeface="Montserrat"/>
              </a:rPr>
              <a:t>quand =</a:t>
            </a:r>
            <a:r>
              <a:rPr lang="en-GB" sz="3000">
                <a:solidFill>
                  <a:schemeClr val="dk2"/>
                </a:solidFill>
                <a:latin typeface="Montserrat"/>
                <a:ea typeface="Montserrat"/>
                <a:cs typeface="Montserrat"/>
                <a:sym typeface="Montserrat"/>
              </a:rPr>
              <a:t> when; </a:t>
            </a:r>
            <a:r>
              <a:rPr i="1" lang="en-GB" sz="3000">
                <a:solidFill>
                  <a:schemeClr val="dk2"/>
                </a:solidFill>
                <a:latin typeface="Montserrat"/>
                <a:ea typeface="Montserrat"/>
                <a:cs typeface="Montserrat"/>
                <a:sym typeface="Montserrat"/>
              </a:rPr>
              <a:t>quoi</a:t>
            </a:r>
            <a:r>
              <a:rPr lang="en-GB" sz="3000">
                <a:solidFill>
                  <a:schemeClr val="dk2"/>
                </a:solidFill>
                <a:latin typeface="Montserrat"/>
                <a:ea typeface="Montserrat"/>
                <a:cs typeface="Montserrat"/>
                <a:sym typeface="Montserrat"/>
              </a:rPr>
              <a:t>= what)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412" name="Google Shape;412;p74"/>
          <p:cNvGraphicFramePr/>
          <p:nvPr/>
        </p:nvGraphicFramePr>
        <p:xfrm>
          <a:off x="917950" y="4999100"/>
          <a:ext cx="3000000" cy="3000000"/>
        </p:xfrm>
        <a:graphic>
          <a:graphicData uri="http://schemas.openxmlformats.org/drawingml/2006/table">
            <a:tbl>
              <a:tblPr>
                <a:noFill/>
                <a:tableStyleId>{E2627EDF-A25C-44F9-8E3E-F43A43D0A7B9}</a:tableStyleId>
              </a:tblPr>
              <a:tblGrid>
                <a:gridCol w="867200"/>
                <a:gridCol w="10279550"/>
                <a:gridCol w="4230275"/>
              </a:tblGrid>
              <a:tr h="2157275">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Quand ________________________ la date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r>
                        <a:rPr b="1" lang="en-GB" sz="3000">
                          <a:solidFill>
                            <a:schemeClr val="dk2"/>
                          </a:solidFill>
                          <a:highlight>
                            <a:srgbClr val="FFFFFF"/>
                          </a:highlight>
                          <a:latin typeface="Montserrat"/>
                          <a:ea typeface="Montserrat"/>
                          <a:cs typeface="Montserrat"/>
                          <a:sym typeface="Montserrat"/>
                        </a:rPr>
                        <a:t>do we choose</a:t>
                      </a:r>
                      <a:r>
                        <a:rPr lang="en-GB" sz="3000">
                          <a:solidFill>
                            <a:schemeClr val="dk2"/>
                          </a:solidFill>
                          <a:highlight>
                            <a:srgbClr val="FFFFFF"/>
                          </a:highlight>
                          <a:latin typeface="Montserrat"/>
                          <a:ea typeface="Montserrat"/>
                          <a:cs typeface="Montserrat"/>
                          <a:sym typeface="Montserrat"/>
                        </a:rPr>
                        <a:t>)</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we </a:t>
                      </a:r>
                      <a:r>
                        <a:rPr lang="en-GB" sz="3000">
                          <a:solidFill>
                            <a:schemeClr val="dk2"/>
                          </a:solidFill>
                          <a:highlight>
                            <a:srgbClr val="FFFFFF"/>
                          </a:highlight>
                          <a:latin typeface="Montserrat"/>
                          <a:ea typeface="Montserrat"/>
                          <a:cs typeface="Montserrat"/>
                          <a:sym typeface="Montserrat"/>
                        </a:rPr>
                        <a:t>= </a:t>
                      </a:r>
                      <a:r>
                        <a:rPr i="1" lang="en-GB" sz="3000">
                          <a:solidFill>
                            <a:schemeClr val="dk2"/>
                          </a:solidFill>
                          <a:highlight>
                            <a:srgbClr val="FFFFFF"/>
                          </a:highlight>
                          <a:latin typeface="Montserrat"/>
                          <a:ea typeface="Montserrat"/>
                          <a:cs typeface="Montserrat"/>
                          <a:sym typeface="Montserrat"/>
                        </a:rPr>
                        <a:t>nous</a:t>
                      </a:r>
                      <a:endParaRPr i="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choose</a:t>
                      </a:r>
                      <a:r>
                        <a:rPr lang="en-GB" sz="3000">
                          <a:solidFill>
                            <a:schemeClr val="dk2"/>
                          </a:solidFill>
                          <a:highlight>
                            <a:srgbClr val="FFFFFF"/>
                          </a:highlight>
                          <a:latin typeface="Montserrat"/>
                          <a:ea typeface="Montserrat"/>
                          <a:cs typeface="Montserrat"/>
                          <a:sym typeface="Montserrat"/>
                        </a:rPr>
                        <a:t> = </a:t>
                      </a:r>
                      <a:r>
                        <a:rPr i="1" lang="en-GB" sz="3000">
                          <a:solidFill>
                            <a:schemeClr val="dk2"/>
                          </a:solidFill>
                          <a:highlight>
                            <a:srgbClr val="FFFFFF"/>
                          </a:highlight>
                          <a:latin typeface="Montserrat"/>
                          <a:ea typeface="Montserrat"/>
                          <a:cs typeface="Montserrat"/>
                          <a:sym typeface="Montserrat"/>
                        </a:rPr>
                        <a:t>choisir</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157275">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2.</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____________ ____________ quoi hier?</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a:t>
                      </a:r>
                      <a:r>
                        <a:rPr b="1" lang="en-GB" sz="3000">
                          <a:solidFill>
                            <a:schemeClr val="dk2"/>
                          </a:solidFill>
                          <a:highlight>
                            <a:srgbClr val="FFFFFF"/>
                          </a:highlight>
                          <a:latin typeface="Montserrat"/>
                          <a:ea typeface="Montserrat"/>
                          <a:cs typeface="Montserrat"/>
                          <a:sym typeface="Montserrat"/>
                        </a:rPr>
                        <a:t>did I watch</a:t>
                      </a:r>
                      <a:r>
                        <a:rPr lang="en-GB" sz="3000">
                          <a:solidFill>
                            <a:schemeClr val="dk2"/>
                          </a:solidFill>
                          <a:highlight>
                            <a:srgbClr val="FFFFFF"/>
                          </a:highlight>
                          <a:latin typeface="Montserrat"/>
                          <a:ea typeface="Montserrat"/>
                          <a:cs typeface="Montserrat"/>
                          <a:sym typeface="Montserrat"/>
                        </a:rPr>
                        <a:t>)</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I </a:t>
                      </a:r>
                      <a:r>
                        <a:rPr lang="en-GB" sz="3000">
                          <a:solidFill>
                            <a:schemeClr val="dk2"/>
                          </a:solidFill>
                          <a:highlight>
                            <a:srgbClr val="FFFFFF"/>
                          </a:highlight>
                          <a:latin typeface="Montserrat"/>
                          <a:ea typeface="Montserrat"/>
                          <a:cs typeface="Montserrat"/>
                          <a:sym typeface="Montserrat"/>
                        </a:rPr>
                        <a:t>= </a:t>
                      </a:r>
                      <a:r>
                        <a:rPr i="1" lang="en-GB" sz="3000">
                          <a:solidFill>
                            <a:schemeClr val="dk2"/>
                          </a:solidFill>
                          <a:highlight>
                            <a:srgbClr val="FFFFFF"/>
                          </a:highlight>
                          <a:latin typeface="Montserrat"/>
                          <a:ea typeface="Montserrat"/>
                          <a:cs typeface="Montserrat"/>
                          <a:sym typeface="Montserrat"/>
                        </a:rPr>
                        <a:t>je</a:t>
                      </a:r>
                      <a:endParaRPr i="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watch</a:t>
                      </a:r>
                      <a:r>
                        <a:rPr lang="en-GB" sz="3000">
                          <a:solidFill>
                            <a:schemeClr val="dk2"/>
                          </a:solidFill>
                          <a:highlight>
                            <a:srgbClr val="FFFFFF"/>
                          </a:highlight>
                          <a:latin typeface="Montserrat"/>
                          <a:ea typeface="Montserrat"/>
                          <a:cs typeface="Montserrat"/>
                          <a:sym typeface="Montserrat"/>
                        </a:rPr>
                        <a:t> = </a:t>
                      </a:r>
                      <a:r>
                        <a:rPr i="1" lang="en-GB" sz="3000">
                          <a:solidFill>
                            <a:schemeClr val="dk2"/>
                          </a:solidFill>
                          <a:highlight>
                            <a:srgbClr val="FFFFFF"/>
                          </a:highlight>
                          <a:latin typeface="Montserrat"/>
                          <a:ea typeface="Montserrat"/>
                          <a:cs typeface="Montserrat"/>
                          <a:sym typeface="Montserrat"/>
                        </a:rPr>
                        <a:t>regarder</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5"/>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C: verb phrases and adverbs </a:t>
            </a:r>
            <a:br>
              <a:rPr b="1" lang="en-GB" sz="41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Say the </a:t>
            </a:r>
            <a:r>
              <a:rPr b="1" lang="en-GB" sz="3000">
                <a:solidFill>
                  <a:schemeClr val="dk2"/>
                </a:solidFill>
                <a:latin typeface="Montserrat"/>
                <a:ea typeface="Montserrat"/>
                <a:cs typeface="Montserrat"/>
                <a:sym typeface="Montserrat"/>
              </a:rPr>
              <a:t>French </a:t>
            </a:r>
            <a:r>
              <a:rPr lang="en-GB" sz="3000">
                <a:solidFill>
                  <a:schemeClr val="dk2"/>
                </a:solidFill>
                <a:latin typeface="Montserrat"/>
                <a:ea typeface="Montserrat"/>
                <a:cs typeface="Montserrat"/>
                <a:sym typeface="Montserrat"/>
              </a:rPr>
              <a:t>for the English in brackets. The gaps tell you how many words to say. Use the clue column to help you.</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418" name="Google Shape;418;p75"/>
          <p:cNvGraphicFramePr/>
          <p:nvPr/>
        </p:nvGraphicFramePr>
        <p:xfrm>
          <a:off x="737400" y="4891850"/>
          <a:ext cx="3000000" cy="3000000"/>
        </p:xfrm>
        <a:graphic>
          <a:graphicData uri="http://schemas.openxmlformats.org/drawingml/2006/table">
            <a:tbl>
              <a:tblPr>
                <a:noFill/>
                <a:tableStyleId>{E2627EDF-A25C-44F9-8E3E-F43A43D0A7B9}</a:tableStyleId>
              </a:tblPr>
              <a:tblGrid>
                <a:gridCol w="1095075"/>
                <a:gridCol w="9916225"/>
                <a:gridCol w="5008675"/>
              </a:tblGrid>
              <a:tr h="1977175">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1.</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Tu ____________ ____________ ton anniversaire.</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r>
                        <a:rPr b="1" lang="en-GB" sz="3000">
                          <a:solidFill>
                            <a:schemeClr val="dk2"/>
                          </a:solidFill>
                          <a:highlight>
                            <a:srgbClr val="FFFFFF"/>
                          </a:highlight>
                          <a:latin typeface="Montserrat"/>
                          <a:ea typeface="Montserrat"/>
                          <a:cs typeface="Montserrat"/>
                          <a:sym typeface="Montserrat"/>
                        </a:rPr>
                        <a:t>rarely celebrate</a:t>
                      </a:r>
                      <a:r>
                        <a:rPr lang="en-GB" sz="3000">
                          <a:solidFill>
                            <a:schemeClr val="dk2"/>
                          </a:solidFill>
                          <a:highlight>
                            <a:srgbClr val="FFFFFF"/>
                          </a:highlight>
                          <a:latin typeface="Montserrat"/>
                          <a:ea typeface="Montserrat"/>
                          <a:cs typeface="Montserrat"/>
                          <a:sym typeface="Montserrat"/>
                        </a:rPr>
                        <a:t>)</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celebrate </a:t>
                      </a:r>
                      <a:r>
                        <a:rPr lang="en-GB" sz="3000">
                          <a:solidFill>
                            <a:schemeClr val="dk2"/>
                          </a:solidFill>
                          <a:highlight>
                            <a:srgbClr val="FFFFFF"/>
                          </a:highlight>
                          <a:latin typeface="Montserrat"/>
                          <a:ea typeface="Montserrat"/>
                          <a:cs typeface="Montserrat"/>
                          <a:sym typeface="Montserrat"/>
                        </a:rPr>
                        <a:t>= </a:t>
                      </a:r>
                      <a:r>
                        <a:rPr i="1" lang="en-GB" sz="3000">
                          <a:solidFill>
                            <a:schemeClr val="dk2"/>
                          </a:solidFill>
                          <a:highlight>
                            <a:srgbClr val="FFFFFF"/>
                          </a:highlight>
                          <a:latin typeface="Montserrat"/>
                          <a:ea typeface="Montserrat"/>
                          <a:cs typeface="Montserrat"/>
                          <a:sym typeface="Montserrat"/>
                        </a:rPr>
                        <a:t>célébrer</a:t>
                      </a:r>
                      <a:endParaRPr i="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rarely </a:t>
                      </a:r>
                      <a:r>
                        <a:rPr lang="en-GB" sz="3000">
                          <a:solidFill>
                            <a:schemeClr val="dk2"/>
                          </a:solidFill>
                          <a:highlight>
                            <a:srgbClr val="FFFFFF"/>
                          </a:highlight>
                          <a:latin typeface="Montserrat"/>
                          <a:ea typeface="Montserrat"/>
                          <a:cs typeface="Montserrat"/>
                          <a:sym typeface="Montserrat"/>
                        </a:rPr>
                        <a:t>= </a:t>
                      </a:r>
                      <a:r>
                        <a:rPr i="1" lang="en-GB" sz="3000">
                          <a:solidFill>
                            <a:schemeClr val="dk2"/>
                          </a:solidFill>
                          <a:highlight>
                            <a:srgbClr val="FFFFFF"/>
                          </a:highlight>
                          <a:latin typeface="Montserrat"/>
                          <a:ea typeface="Montserrat"/>
                          <a:cs typeface="Montserrat"/>
                          <a:sym typeface="Montserrat"/>
                        </a:rPr>
                        <a:t>rarement</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692850">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2.</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Il ____________ ____________ ____________ le musée.</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r>
                        <a:rPr b="1" lang="en-GB" sz="3000">
                          <a:solidFill>
                            <a:schemeClr val="dk2"/>
                          </a:solidFill>
                          <a:highlight>
                            <a:srgbClr val="FFFFFF"/>
                          </a:highlight>
                          <a:latin typeface="Montserrat"/>
                          <a:ea typeface="Montserrat"/>
                          <a:cs typeface="Montserrat"/>
                          <a:sym typeface="Montserrat"/>
                        </a:rPr>
                        <a:t>wants to visit soon</a:t>
                      </a:r>
                      <a:r>
                        <a:rPr lang="en-GB" sz="3000">
                          <a:solidFill>
                            <a:schemeClr val="dk2"/>
                          </a:solidFill>
                          <a:highlight>
                            <a:srgbClr val="FFFFFF"/>
                          </a:highlight>
                          <a:latin typeface="Montserrat"/>
                          <a:ea typeface="Montserrat"/>
                          <a:cs typeface="Montserrat"/>
                          <a:sym typeface="Montserrat"/>
                        </a:rPr>
                        <a:t>)</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want</a:t>
                      </a:r>
                      <a:r>
                        <a:rPr i="1" lang="en-GB" sz="3000">
                          <a:solidFill>
                            <a:schemeClr val="dk2"/>
                          </a:solidFill>
                          <a:highlight>
                            <a:srgbClr val="FFFFFF"/>
                          </a:highlight>
                          <a:latin typeface="Montserrat"/>
                          <a:ea typeface="Montserrat"/>
                          <a:cs typeface="Montserrat"/>
                          <a:sym typeface="Montserrat"/>
                        </a:rPr>
                        <a:t> = vouloir</a:t>
                      </a:r>
                      <a:endParaRPr i="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visit</a:t>
                      </a:r>
                      <a:r>
                        <a:rPr i="1" lang="en-GB" sz="3000">
                          <a:solidFill>
                            <a:schemeClr val="dk2"/>
                          </a:solidFill>
                          <a:highlight>
                            <a:srgbClr val="FFFFFF"/>
                          </a:highlight>
                          <a:latin typeface="Montserrat"/>
                          <a:ea typeface="Montserrat"/>
                          <a:cs typeface="Montserrat"/>
                          <a:sym typeface="Montserrat"/>
                        </a:rPr>
                        <a:t> = visiter</a:t>
                      </a:r>
                      <a:endParaRPr i="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bientôt</a:t>
                      </a:r>
                      <a:r>
                        <a:rPr i="1" lang="en-GB" sz="3000">
                          <a:solidFill>
                            <a:schemeClr val="dk2"/>
                          </a:solidFill>
                          <a:highlight>
                            <a:srgbClr val="FFFFFF"/>
                          </a:highlight>
                          <a:latin typeface="Montserrat"/>
                          <a:ea typeface="Montserrat"/>
                          <a:cs typeface="Montserrat"/>
                          <a:sym typeface="Montserrat"/>
                        </a:rPr>
                        <a:t> = soon</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76"/>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D: negation</a:t>
            </a:r>
            <a:br>
              <a:rPr b="1" lang="en-GB" sz="41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Say the </a:t>
            </a:r>
            <a:r>
              <a:rPr b="1" lang="en-GB" sz="3000">
                <a:solidFill>
                  <a:schemeClr val="dk2"/>
                </a:solidFill>
                <a:latin typeface="Montserrat"/>
                <a:ea typeface="Montserrat"/>
                <a:cs typeface="Montserrat"/>
                <a:sym typeface="Montserrat"/>
              </a:rPr>
              <a:t>French </a:t>
            </a:r>
            <a:r>
              <a:rPr lang="en-GB" sz="3000">
                <a:solidFill>
                  <a:schemeClr val="dk2"/>
                </a:solidFill>
                <a:latin typeface="Montserrat"/>
                <a:ea typeface="Montserrat"/>
                <a:cs typeface="Montserrat"/>
                <a:sym typeface="Montserrat"/>
              </a:rPr>
              <a:t>for the English in brackets. Use the clue column to help you.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424" name="Google Shape;424;p76"/>
          <p:cNvGraphicFramePr/>
          <p:nvPr/>
        </p:nvGraphicFramePr>
        <p:xfrm>
          <a:off x="917950" y="4279613"/>
          <a:ext cx="3000000" cy="3000000"/>
        </p:xfrm>
        <a:graphic>
          <a:graphicData uri="http://schemas.openxmlformats.org/drawingml/2006/table">
            <a:tbl>
              <a:tblPr>
                <a:noFill/>
                <a:tableStyleId>{E2627EDF-A25C-44F9-8E3E-F43A43D0A7B9}</a:tableStyleId>
              </a:tblPr>
              <a:tblGrid>
                <a:gridCol w="937500"/>
                <a:gridCol w="9181450"/>
                <a:gridCol w="6108825"/>
              </a:tblGrid>
              <a:tr h="447675">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Vous ________________________ les portes.</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r>
                        <a:rPr b="1" lang="en-GB" sz="3000">
                          <a:solidFill>
                            <a:schemeClr val="dk2"/>
                          </a:solidFill>
                          <a:highlight>
                            <a:srgbClr val="FFFFFF"/>
                          </a:highlight>
                          <a:latin typeface="Montserrat"/>
                          <a:ea typeface="Montserrat"/>
                          <a:cs typeface="Montserrat"/>
                          <a:sym typeface="Montserrat"/>
                        </a:rPr>
                        <a:t>are not closing</a:t>
                      </a:r>
                      <a:r>
                        <a:rPr lang="en-GB" sz="3000">
                          <a:solidFill>
                            <a:schemeClr val="dk2"/>
                          </a:solidFill>
                          <a:highlight>
                            <a:srgbClr val="FFFFFF"/>
                          </a:highlight>
                          <a:latin typeface="Montserrat"/>
                          <a:ea typeface="Montserrat"/>
                          <a:cs typeface="Montserrat"/>
                          <a:sym typeface="Montserrat"/>
                        </a:rPr>
                        <a:t>)</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close </a:t>
                      </a:r>
                      <a:r>
                        <a:rPr lang="en-GB" sz="3000">
                          <a:solidFill>
                            <a:schemeClr val="dk2"/>
                          </a:solidFill>
                          <a:highlight>
                            <a:srgbClr val="FFFFFF"/>
                          </a:highlight>
                          <a:latin typeface="Montserrat"/>
                          <a:ea typeface="Montserrat"/>
                          <a:cs typeface="Montserrat"/>
                          <a:sym typeface="Montserrat"/>
                        </a:rPr>
                        <a:t>= </a:t>
                      </a:r>
                      <a:r>
                        <a:rPr i="1" lang="en-GB" sz="3000">
                          <a:solidFill>
                            <a:schemeClr val="dk2"/>
                          </a:solidFill>
                          <a:highlight>
                            <a:srgbClr val="FFFFFF"/>
                          </a:highlight>
                          <a:latin typeface="Montserrat"/>
                          <a:ea typeface="Montserrat"/>
                          <a:cs typeface="Montserrat"/>
                          <a:sym typeface="Montserrat"/>
                        </a:rPr>
                        <a:t>fermer</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57200">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2.</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Je ________________________.</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r>
                        <a:rPr b="1" lang="en-GB" sz="3000">
                          <a:solidFill>
                            <a:schemeClr val="dk2"/>
                          </a:solidFill>
                          <a:highlight>
                            <a:srgbClr val="FFFFFF"/>
                          </a:highlight>
                          <a:latin typeface="Montserrat"/>
                          <a:ea typeface="Montserrat"/>
                          <a:cs typeface="Montserrat"/>
                          <a:sym typeface="Montserrat"/>
                        </a:rPr>
                        <a:t>cannot sing</a:t>
                      </a:r>
                      <a:r>
                        <a:rPr lang="en-GB" sz="3000">
                          <a:solidFill>
                            <a:schemeClr val="dk2"/>
                          </a:solidFill>
                          <a:highlight>
                            <a:srgbClr val="FFFFFF"/>
                          </a:highlight>
                          <a:latin typeface="Montserrat"/>
                          <a:ea typeface="Montserrat"/>
                          <a:cs typeface="Montserrat"/>
                          <a:sym typeface="Montserrat"/>
                        </a:rPr>
                        <a:t>)</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can, to be able to </a:t>
                      </a:r>
                      <a:r>
                        <a:rPr lang="en-GB" sz="3000">
                          <a:solidFill>
                            <a:schemeClr val="dk2"/>
                          </a:solidFill>
                          <a:highlight>
                            <a:srgbClr val="FFFFFF"/>
                          </a:highlight>
                          <a:latin typeface="Montserrat"/>
                          <a:ea typeface="Montserrat"/>
                          <a:cs typeface="Montserrat"/>
                          <a:sym typeface="Montserrat"/>
                        </a:rPr>
                        <a:t>= </a:t>
                      </a:r>
                      <a:r>
                        <a:rPr i="1" lang="en-GB" sz="3000">
                          <a:solidFill>
                            <a:schemeClr val="dk2"/>
                          </a:solidFill>
                          <a:highlight>
                            <a:srgbClr val="FFFFFF"/>
                          </a:highlight>
                          <a:latin typeface="Montserrat"/>
                          <a:ea typeface="Montserrat"/>
                          <a:cs typeface="Montserrat"/>
                          <a:sym typeface="Montserrat"/>
                        </a:rPr>
                        <a:t>pouvoir</a:t>
                      </a:r>
                      <a:endParaRPr i="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sing </a:t>
                      </a:r>
                      <a:r>
                        <a:rPr lang="en-GB" sz="3000">
                          <a:solidFill>
                            <a:schemeClr val="dk2"/>
                          </a:solidFill>
                          <a:highlight>
                            <a:srgbClr val="FFFFFF"/>
                          </a:highlight>
                          <a:latin typeface="Montserrat"/>
                          <a:ea typeface="Montserrat"/>
                          <a:cs typeface="Montserrat"/>
                          <a:sym typeface="Montserrat"/>
                        </a:rPr>
                        <a:t>= </a:t>
                      </a:r>
                      <a:r>
                        <a:rPr i="1" lang="en-GB" sz="3000">
                          <a:solidFill>
                            <a:schemeClr val="dk2"/>
                          </a:solidFill>
                          <a:highlight>
                            <a:srgbClr val="FFFFFF"/>
                          </a:highlight>
                          <a:latin typeface="Montserrat"/>
                          <a:ea typeface="Montserrat"/>
                          <a:cs typeface="Montserrat"/>
                          <a:sym typeface="Montserrat"/>
                        </a:rPr>
                        <a:t>chanter</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77"/>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E: articles and more than one adjective</a:t>
            </a:r>
            <a:br>
              <a:rPr b="1" lang="en-GB" sz="41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Say the </a:t>
            </a:r>
            <a:r>
              <a:rPr b="1" lang="en-GB" sz="3000">
                <a:solidFill>
                  <a:schemeClr val="dk2"/>
                </a:solidFill>
                <a:latin typeface="Montserrat"/>
                <a:ea typeface="Montserrat"/>
                <a:cs typeface="Montserrat"/>
                <a:sym typeface="Montserrat"/>
              </a:rPr>
              <a:t>French </a:t>
            </a:r>
            <a:r>
              <a:rPr lang="en-GB" sz="3000">
                <a:solidFill>
                  <a:schemeClr val="dk2"/>
                </a:solidFill>
                <a:latin typeface="Montserrat"/>
                <a:ea typeface="Montserrat"/>
                <a:cs typeface="Montserrat"/>
                <a:sym typeface="Montserrat"/>
              </a:rPr>
              <a:t>for these English  phrases. Use the clue column to help you.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430" name="Google Shape;430;p77"/>
          <p:cNvGraphicFramePr/>
          <p:nvPr/>
        </p:nvGraphicFramePr>
        <p:xfrm>
          <a:off x="917950" y="4279613"/>
          <a:ext cx="3000000" cy="3000000"/>
        </p:xfrm>
        <a:graphic>
          <a:graphicData uri="http://schemas.openxmlformats.org/drawingml/2006/table">
            <a:tbl>
              <a:tblPr>
                <a:noFill/>
                <a:tableStyleId>{E2627EDF-A25C-44F9-8E3E-F43A43D0A7B9}</a:tableStyleId>
              </a:tblPr>
              <a:tblGrid>
                <a:gridCol w="937500"/>
                <a:gridCol w="9181450"/>
                <a:gridCol w="6108825"/>
              </a:tblGrid>
              <a:tr h="447675">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a well-behaved, French child = _________________________</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child </a:t>
                      </a:r>
                      <a:r>
                        <a:rPr lang="en-GB" sz="3000">
                          <a:solidFill>
                            <a:schemeClr val="dk2"/>
                          </a:solidFill>
                          <a:highlight>
                            <a:srgbClr val="FFFFFF"/>
                          </a:highlight>
                          <a:latin typeface="Montserrat"/>
                          <a:ea typeface="Montserrat"/>
                          <a:cs typeface="Montserrat"/>
                          <a:sym typeface="Montserrat"/>
                        </a:rPr>
                        <a:t>= </a:t>
                      </a:r>
                      <a:r>
                        <a:rPr i="1" lang="en-GB" sz="3000">
                          <a:solidFill>
                            <a:schemeClr val="dk2"/>
                          </a:solidFill>
                          <a:highlight>
                            <a:srgbClr val="FFFFFF"/>
                          </a:highlight>
                          <a:latin typeface="Montserrat"/>
                          <a:ea typeface="Montserrat"/>
                          <a:cs typeface="Montserrat"/>
                          <a:sym typeface="Montserrat"/>
                        </a:rPr>
                        <a:t>enfant (m.)</a:t>
                      </a:r>
                      <a:endParaRPr i="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well-behaved </a:t>
                      </a:r>
                      <a:r>
                        <a:rPr lang="en-GB" sz="3000">
                          <a:solidFill>
                            <a:schemeClr val="dk2"/>
                          </a:solidFill>
                          <a:highlight>
                            <a:srgbClr val="FFFFFF"/>
                          </a:highlight>
                          <a:latin typeface="Montserrat"/>
                          <a:ea typeface="Montserrat"/>
                          <a:cs typeface="Montserrat"/>
                          <a:sym typeface="Montserrat"/>
                        </a:rPr>
                        <a:t>= </a:t>
                      </a:r>
                      <a:r>
                        <a:rPr i="1" lang="en-GB" sz="3000">
                          <a:solidFill>
                            <a:schemeClr val="dk2"/>
                          </a:solidFill>
                          <a:highlight>
                            <a:srgbClr val="FFFFFF"/>
                          </a:highlight>
                          <a:latin typeface="Montserrat"/>
                          <a:ea typeface="Montserrat"/>
                          <a:cs typeface="Montserrat"/>
                          <a:sym typeface="Montserrat"/>
                        </a:rPr>
                        <a:t>sage</a:t>
                      </a:r>
                      <a:endParaRPr i="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French</a:t>
                      </a:r>
                      <a:r>
                        <a:rPr lang="en-GB" sz="3000">
                          <a:solidFill>
                            <a:schemeClr val="dk2"/>
                          </a:solidFill>
                          <a:highlight>
                            <a:srgbClr val="FFFFFF"/>
                          </a:highlight>
                          <a:latin typeface="Montserrat"/>
                          <a:ea typeface="Montserrat"/>
                          <a:cs typeface="Montserrat"/>
                          <a:sym typeface="Montserrat"/>
                        </a:rPr>
                        <a:t> = </a:t>
                      </a:r>
                      <a:r>
                        <a:rPr i="1" lang="en-GB" sz="3000">
                          <a:solidFill>
                            <a:schemeClr val="dk2"/>
                          </a:solidFill>
                          <a:highlight>
                            <a:srgbClr val="FFFFFF"/>
                          </a:highlight>
                          <a:latin typeface="Montserrat"/>
                          <a:ea typeface="Montserrat"/>
                          <a:cs typeface="Montserrat"/>
                          <a:sym typeface="Montserrat"/>
                        </a:rPr>
                        <a:t>français</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57200">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2.</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the beautiful, red boat = _________________________</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boat</a:t>
                      </a:r>
                      <a:r>
                        <a:rPr lang="en-GB" sz="3000">
                          <a:solidFill>
                            <a:schemeClr val="dk2"/>
                          </a:solidFill>
                          <a:highlight>
                            <a:srgbClr val="FFFFFF"/>
                          </a:highlight>
                          <a:latin typeface="Montserrat"/>
                          <a:ea typeface="Montserrat"/>
                          <a:cs typeface="Montserrat"/>
                          <a:sym typeface="Montserrat"/>
                        </a:rPr>
                        <a:t> = </a:t>
                      </a:r>
                      <a:r>
                        <a:rPr i="1" lang="en-GB" sz="3000">
                          <a:solidFill>
                            <a:schemeClr val="dk2"/>
                          </a:solidFill>
                          <a:highlight>
                            <a:srgbClr val="FFFFFF"/>
                          </a:highlight>
                          <a:latin typeface="Montserrat"/>
                          <a:ea typeface="Montserrat"/>
                          <a:cs typeface="Montserrat"/>
                          <a:sym typeface="Montserrat"/>
                        </a:rPr>
                        <a:t>bateau (m)</a:t>
                      </a:r>
                      <a:endParaRPr i="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beautiful (m.)</a:t>
                      </a:r>
                      <a:r>
                        <a:rPr lang="en-GB" sz="3000">
                          <a:solidFill>
                            <a:schemeClr val="dk2"/>
                          </a:solidFill>
                          <a:highlight>
                            <a:srgbClr val="FFFFFF"/>
                          </a:highlight>
                          <a:latin typeface="Montserrat"/>
                          <a:ea typeface="Montserrat"/>
                          <a:cs typeface="Montserrat"/>
                          <a:sym typeface="Montserrat"/>
                        </a:rPr>
                        <a:t> = </a:t>
                      </a:r>
                      <a:r>
                        <a:rPr i="1" lang="en-GB" sz="3000">
                          <a:solidFill>
                            <a:schemeClr val="dk2"/>
                          </a:solidFill>
                          <a:highlight>
                            <a:srgbClr val="FFFFFF"/>
                          </a:highlight>
                          <a:latin typeface="Montserrat"/>
                          <a:ea typeface="Montserrat"/>
                          <a:cs typeface="Montserrat"/>
                          <a:sym typeface="Montserrat"/>
                        </a:rPr>
                        <a:t>beau</a:t>
                      </a:r>
                      <a:endParaRPr i="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red</a:t>
                      </a:r>
                      <a:r>
                        <a:rPr lang="en-GB" sz="3000">
                          <a:solidFill>
                            <a:schemeClr val="dk2"/>
                          </a:solidFill>
                          <a:highlight>
                            <a:srgbClr val="FFFFFF"/>
                          </a:highlight>
                          <a:latin typeface="Montserrat"/>
                          <a:ea typeface="Montserrat"/>
                          <a:cs typeface="Montserrat"/>
                          <a:sym typeface="Montserrat"/>
                        </a:rPr>
                        <a:t> = </a:t>
                      </a:r>
                      <a:r>
                        <a:rPr i="1" lang="en-GB" sz="3000">
                          <a:solidFill>
                            <a:schemeClr val="dk2"/>
                          </a:solidFill>
                          <a:highlight>
                            <a:srgbClr val="FFFFFF"/>
                          </a:highlight>
                          <a:latin typeface="Montserrat"/>
                          <a:ea typeface="Montserrat"/>
                          <a:cs typeface="Montserrat"/>
                          <a:sym typeface="Montserrat"/>
                        </a:rPr>
                        <a:t>rouge</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78"/>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F: past</a:t>
            </a:r>
            <a:endParaRPr b="1" sz="41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1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Say the </a:t>
            </a:r>
            <a:r>
              <a:rPr b="1" lang="en-GB" sz="3000">
                <a:solidFill>
                  <a:schemeClr val="dk2"/>
                </a:solidFill>
                <a:latin typeface="Montserrat"/>
                <a:ea typeface="Montserrat"/>
                <a:cs typeface="Montserrat"/>
                <a:sym typeface="Montserrat"/>
              </a:rPr>
              <a:t>French </a:t>
            </a:r>
            <a:r>
              <a:rPr lang="en-GB" sz="3000">
                <a:solidFill>
                  <a:schemeClr val="dk2"/>
                </a:solidFill>
                <a:latin typeface="Montserrat"/>
                <a:ea typeface="Montserrat"/>
                <a:cs typeface="Montserrat"/>
                <a:sym typeface="Montserrat"/>
              </a:rPr>
              <a:t>for the English in brackets. Use the perfect tense.</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436" name="Google Shape;436;p78"/>
          <p:cNvGraphicFramePr/>
          <p:nvPr/>
        </p:nvGraphicFramePr>
        <p:xfrm>
          <a:off x="737400" y="4738975"/>
          <a:ext cx="3000000" cy="3000000"/>
        </p:xfrm>
        <a:graphic>
          <a:graphicData uri="http://schemas.openxmlformats.org/drawingml/2006/table">
            <a:tbl>
              <a:tblPr>
                <a:noFill/>
                <a:tableStyleId>{E2627EDF-A25C-44F9-8E3E-F43A43D0A7B9}</a:tableStyleId>
              </a:tblPr>
              <a:tblGrid>
                <a:gridCol w="902875"/>
                <a:gridCol w="9609075"/>
                <a:gridCol w="5116250"/>
              </a:tblGrid>
              <a:tr h="1893075">
                <a:tc>
                  <a:txBody>
                    <a:bodyPr/>
                    <a:lstStyle/>
                    <a:p>
                      <a:pPr indent="0" lvl="0" marL="0" rtl="0" algn="ctr">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(There were)</a:t>
                      </a:r>
                      <a:r>
                        <a:rPr b="1" lang="en-GB" sz="3000">
                          <a:solidFill>
                            <a:schemeClr val="dk2"/>
                          </a:solidFill>
                          <a:highlight>
                            <a:srgbClr val="FFFFFF"/>
                          </a:highlight>
                          <a:latin typeface="Montserrat"/>
                          <a:ea typeface="Montserrat"/>
                          <a:cs typeface="Montserrat"/>
                          <a:sym typeface="Montserrat"/>
                        </a:rPr>
                        <a:t> </a:t>
                      </a:r>
                      <a:r>
                        <a:rPr lang="en-GB" sz="3000">
                          <a:solidFill>
                            <a:schemeClr val="dk2"/>
                          </a:solidFill>
                          <a:highlight>
                            <a:srgbClr val="FFFFFF"/>
                          </a:highlight>
                          <a:latin typeface="Montserrat"/>
                          <a:ea typeface="Montserrat"/>
                          <a:cs typeface="Montserrat"/>
                          <a:sym typeface="Montserrat"/>
                        </a:rPr>
                        <a:t>_______</a:t>
                      </a:r>
                      <a:r>
                        <a:rPr b="1" lang="en-GB" sz="3000">
                          <a:solidFill>
                            <a:schemeClr val="dk2"/>
                          </a:solidFill>
                          <a:highlight>
                            <a:srgbClr val="FFFFFF"/>
                          </a:highlight>
                          <a:latin typeface="Montserrat"/>
                          <a:ea typeface="Montserrat"/>
                          <a:cs typeface="Montserrat"/>
                          <a:sym typeface="Montserrat"/>
                        </a:rPr>
                        <a:t> </a:t>
                      </a:r>
                      <a:r>
                        <a:rPr lang="en-GB" sz="3000">
                          <a:solidFill>
                            <a:schemeClr val="dk2"/>
                          </a:solidFill>
                          <a:highlight>
                            <a:srgbClr val="FFFFFF"/>
                          </a:highlight>
                          <a:latin typeface="Montserrat"/>
                          <a:ea typeface="Montserrat"/>
                          <a:cs typeface="Montserrat"/>
                          <a:sym typeface="Montserrat"/>
                        </a:rPr>
                        <a:t>_______</a:t>
                      </a:r>
                      <a:r>
                        <a:rPr b="1" lang="en-GB" sz="3000">
                          <a:solidFill>
                            <a:schemeClr val="dk2"/>
                          </a:solidFill>
                          <a:highlight>
                            <a:srgbClr val="FFFFFF"/>
                          </a:highlight>
                          <a:latin typeface="Montserrat"/>
                          <a:ea typeface="Montserrat"/>
                          <a:cs typeface="Montserrat"/>
                          <a:sym typeface="Montserrat"/>
                        </a:rPr>
                        <a:t> </a:t>
                      </a:r>
                      <a:r>
                        <a:rPr lang="en-GB" sz="3000">
                          <a:solidFill>
                            <a:schemeClr val="dk2"/>
                          </a:solidFill>
                          <a:highlight>
                            <a:srgbClr val="FFFFFF"/>
                          </a:highlight>
                          <a:latin typeface="Montserrat"/>
                          <a:ea typeface="Montserrat"/>
                          <a:cs typeface="Montserrat"/>
                          <a:sym typeface="Montserrat"/>
                        </a:rPr>
                        <a:t>_______</a:t>
                      </a:r>
                      <a:r>
                        <a:rPr b="1" lang="en-GB" sz="3000">
                          <a:solidFill>
                            <a:schemeClr val="dk2"/>
                          </a:solidFill>
                          <a:highlight>
                            <a:srgbClr val="FFFFFF"/>
                          </a:highlight>
                          <a:latin typeface="Montserrat"/>
                          <a:ea typeface="Montserrat"/>
                          <a:cs typeface="Montserrat"/>
                          <a:sym typeface="Montserrat"/>
                        </a:rPr>
                        <a:t> </a:t>
                      </a:r>
                      <a:r>
                        <a:rPr lang="en-GB" sz="3000">
                          <a:solidFill>
                            <a:schemeClr val="dk2"/>
                          </a:solidFill>
                          <a:highlight>
                            <a:srgbClr val="FFFFFF"/>
                          </a:highlight>
                          <a:latin typeface="Montserrat"/>
                          <a:ea typeface="Montserrat"/>
                          <a:cs typeface="Montserrat"/>
                          <a:sym typeface="Montserrat"/>
                        </a:rPr>
                        <a:t>des oiseaux dans le jardin.</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a:t>
                      </a:r>
                      <a:endParaRPr b="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295900">
                <a:tc>
                  <a:txBody>
                    <a:bodyPr/>
                    <a:lstStyle/>
                    <a:p>
                      <a:pPr indent="0" lvl="0" marL="0" rtl="0" algn="ctr">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2.</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(He organised) </a:t>
                      </a:r>
                      <a:r>
                        <a:rPr lang="en-GB" sz="3000">
                          <a:solidFill>
                            <a:schemeClr val="dk2"/>
                          </a:solidFill>
                          <a:highlight>
                            <a:srgbClr val="FFFFFF"/>
                          </a:highlight>
                          <a:latin typeface="Montserrat"/>
                          <a:ea typeface="Montserrat"/>
                          <a:cs typeface="Montserrat"/>
                          <a:sym typeface="Montserrat"/>
                        </a:rPr>
                        <a:t>_______</a:t>
                      </a:r>
                      <a:r>
                        <a:rPr b="1" lang="en-GB" sz="3000">
                          <a:solidFill>
                            <a:schemeClr val="dk2"/>
                          </a:solidFill>
                          <a:highlight>
                            <a:srgbClr val="FFFFFF"/>
                          </a:highlight>
                          <a:latin typeface="Montserrat"/>
                          <a:ea typeface="Montserrat"/>
                          <a:cs typeface="Montserrat"/>
                          <a:sym typeface="Montserrat"/>
                        </a:rPr>
                        <a:t> </a:t>
                      </a:r>
                      <a:r>
                        <a:rPr lang="en-GB" sz="3000">
                          <a:solidFill>
                            <a:schemeClr val="dk2"/>
                          </a:solidFill>
                          <a:highlight>
                            <a:srgbClr val="FFFFFF"/>
                          </a:highlight>
                          <a:latin typeface="Montserrat"/>
                          <a:ea typeface="Montserrat"/>
                          <a:cs typeface="Montserrat"/>
                          <a:sym typeface="Montserrat"/>
                        </a:rPr>
                        <a:t>_______</a:t>
                      </a:r>
                      <a:r>
                        <a:rPr b="1" lang="en-GB" sz="3000">
                          <a:solidFill>
                            <a:schemeClr val="dk2"/>
                          </a:solidFill>
                          <a:highlight>
                            <a:srgbClr val="FFFFFF"/>
                          </a:highlight>
                          <a:latin typeface="Montserrat"/>
                          <a:ea typeface="Montserrat"/>
                          <a:cs typeface="Montserrat"/>
                          <a:sym typeface="Montserrat"/>
                        </a:rPr>
                        <a:t> </a:t>
                      </a:r>
                      <a:r>
                        <a:rPr lang="en-GB" sz="3000">
                          <a:solidFill>
                            <a:schemeClr val="dk2"/>
                          </a:solidFill>
                          <a:highlight>
                            <a:srgbClr val="FFFFFF"/>
                          </a:highlight>
                          <a:latin typeface="Montserrat"/>
                          <a:ea typeface="Montserrat"/>
                          <a:cs typeface="Montserrat"/>
                          <a:sym typeface="Montserrat"/>
                        </a:rPr>
                        <a:t>_______</a:t>
                      </a:r>
                      <a:r>
                        <a:rPr b="1" lang="en-GB" sz="3000">
                          <a:solidFill>
                            <a:schemeClr val="dk2"/>
                          </a:solidFill>
                          <a:highlight>
                            <a:srgbClr val="FFFFFF"/>
                          </a:highlight>
                          <a:latin typeface="Montserrat"/>
                          <a:ea typeface="Montserrat"/>
                          <a:cs typeface="Montserrat"/>
                          <a:sym typeface="Montserrat"/>
                        </a:rPr>
                        <a:t> </a:t>
                      </a:r>
                      <a:r>
                        <a:rPr lang="en-GB" sz="3000">
                          <a:solidFill>
                            <a:schemeClr val="dk2"/>
                          </a:solidFill>
                          <a:highlight>
                            <a:srgbClr val="FFFFFF"/>
                          </a:highlight>
                          <a:latin typeface="Montserrat"/>
                          <a:ea typeface="Montserrat"/>
                          <a:cs typeface="Montserrat"/>
                          <a:sym typeface="Montserrat"/>
                        </a:rPr>
                        <a:t>une fête.</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he</a:t>
                      </a:r>
                      <a:r>
                        <a:rPr lang="en-GB" sz="3000">
                          <a:solidFill>
                            <a:schemeClr val="dk2"/>
                          </a:solidFill>
                          <a:highlight>
                            <a:srgbClr val="FFFFFF"/>
                          </a:highlight>
                          <a:latin typeface="Montserrat"/>
                          <a:ea typeface="Montserrat"/>
                          <a:cs typeface="Montserrat"/>
                          <a:sym typeface="Montserrat"/>
                        </a:rPr>
                        <a:t> = </a:t>
                      </a:r>
                      <a:r>
                        <a:rPr i="1" lang="en-GB" sz="3000">
                          <a:solidFill>
                            <a:schemeClr val="dk2"/>
                          </a:solidFill>
                          <a:highlight>
                            <a:srgbClr val="FFFFFF"/>
                          </a:highlight>
                          <a:latin typeface="Montserrat"/>
                          <a:ea typeface="Montserrat"/>
                          <a:cs typeface="Montserrat"/>
                          <a:sym typeface="Montserrat"/>
                        </a:rPr>
                        <a:t>il</a:t>
                      </a:r>
                      <a:endParaRPr i="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organise</a:t>
                      </a:r>
                      <a:r>
                        <a:rPr lang="en-GB" sz="3000">
                          <a:solidFill>
                            <a:schemeClr val="dk2"/>
                          </a:solidFill>
                          <a:highlight>
                            <a:srgbClr val="FFFFFF"/>
                          </a:highlight>
                          <a:latin typeface="Montserrat"/>
                          <a:ea typeface="Montserrat"/>
                          <a:cs typeface="Montserrat"/>
                          <a:sym typeface="Montserrat"/>
                        </a:rPr>
                        <a:t> = </a:t>
                      </a:r>
                      <a:r>
                        <a:rPr i="1" lang="en-GB" sz="3000">
                          <a:solidFill>
                            <a:schemeClr val="dk2"/>
                          </a:solidFill>
                          <a:highlight>
                            <a:srgbClr val="FFFFFF"/>
                          </a:highlight>
                          <a:latin typeface="Montserrat"/>
                          <a:ea typeface="Montserrat"/>
                          <a:cs typeface="Montserrat"/>
                          <a:sym typeface="Montserrat"/>
                        </a:rPr>
                        <a:t>organiser</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79"/>
          <p:cNvSpPr txBox="1"/>
          <p:nvPr/>
        </p:nvSpPr>
        <p:spPr>
          <a:xfrm>
            <a:off x="917950" y="804000"/>
            <a:ext cx="15703200" cy="59814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2800">
                <a:solidFill>
                  <a:schemeClr val="dk2"/>
                </a:solidFill>
                <a:latin typeface="Montserrat"/>
                <a:ea typeface="Montserrat"/>
                <a:cs typeface="Montserrat"/>
                <a:sym typeface="Montserrat"/>
              </a:rPr>
              <a:t>When you have finished, </a:t>
            </a:r>
            <a:r>
              <a:rPr lang="en-GB" sz="2800">
                <a:solidFill>
                  <a:schemeClr val="dk2"/>
                </a:solidFill>
                <a:latin typeface="Montserrat"/>
                <a:ea typeface="Montserrat"/>
                <a:cs typeface="Montserrat"/>
                <a:sym typeface="Montserrat"/>
              </a:rPr>
              <a:t>go back to the Vocaroo window.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2800">
                <a:solidFill>
                  <a:schemeClr val="dk2"/>
                </a:solidFill>
                <a:latin typeface="Montserrat"/>
                <a:ea typeface="Montserrat"/>
                <a:cs typeface="Montserrat"/>
                <a:sym typeface="Montserrat"/>
              </a:rPr>
              <a:t>Click on the </a:t>
            </a:r>
            <a:r>
              <a:rPr b="1" lang="en-GB" sz="2800">
                <a:solidFill>
                  <a:schemeClr val="dk2"/>
                </a:solidFill>
                <a:latin typeface="Montserrat"/>
                <a:ea typeface="Montserrat"/>
                <a:cs typeface="Montserrat"/>
                <a:sym typeface="Montserrat"/>
              </a:rPr>
              <a:t>red button</a:t>
            </a:r>
            <a:r>
              <a:rPr lang="en-GB" sz="2800">
                <a:solidFill>
                  <a:schemeClr val="dk2"/>
                </a:solidFill>
                <a:latin typeface="Montserrat"/>
                <a:ea typeface="Montserrat"/>
                <a:cs typeface="Montserrat"/>
                <a:sym typeface="Montserrat"/>
              </a:rPr>
              <a:t>. Click on </a:t>
            </a:r>
            <a:r>
              <a:rPr b="1" lang="en-GB" sz="2800">
                <a:solidFill>
                  <a:schemeClr val="dk2"/>
                </a:solidFill>
                <a:latin typeface="Montserrat"/>
                <a:ea typeface="Montserrat"/>
                <a:cs typeface="Montserrat"/>
                <a:sym typeface="Montserrat"/>
              </a:rPr>
              <a:t>"Save &amp; Share"</a:t>
            </a: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b="1" lang="en-GB" sz="2800">
                <a:solidFill>
                  <a:schemeClr val="dk2"/>
                </a:solidFill>
                <a:latin typeface="Montserrat"/>
                <a:ea typeface="Montserrat"/>
                <a:cs typeface="Montserrat"/>
                <a:sym typeface="Montserrat"/>
              </a:rPr>
              <a:t>Copy &amp; paste / write the URL</a:t>
            </a:r>
            <a:r>
              <a:rPr lang="en-GB" sz="2800">
                <a:solidFill>
                  <a:schemeClr val="dk2"/>
                </a:solidFill>
                <a:latin typeface="Montserrat"/>
                <a:ea typeface="Montserrat"/>
                <a:cs typeface="Montserrat"/>
                <a:sym typeface="Montserrat"/>
              </a:rPr>
              <a:t> for your Vocaroo recording </a:t>
            </a:r>
            <a:r>
              <a:rPr b="1" lang="en-GB" sz="2800">
                <a:solidFill>
                  <a:schemeClr val="dk2"/>
                </a:solidFill>
                <a:latin typeface="Montserrat"/>
                <a:ea typeface="Montserrat"/>
                <a:cs typeface="Montserrat"/>
                <a:sym typeface="Montserrat"/>
              </a:rPr>
              <a:t>here</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800"/>
              </a:spcAft>
              <a:buNone/>
            </a:pPr>
            <a:r>
              <a:rPr b="1" lang="en-GB" sz="4000">
                <a:solidFill>
                  <a:schemeClr val="dk2"/>
                </a:solidFill>
                <a:latin typeface="Montserrat"/>
                <a:ea typeface="Montserrat"/>
                <a:cs typeface="Montserrat"/>
                <a:sym typeface="Montserrat"/>
              </a:rPr>
              <a:t>END OF ASSESSMENT</a:t>
            </a:r>
            <a:endParaRPr b="1" sz="4000">
              <a:solidFill>
                <a:schemeClr val="dk2"/>
              </a:solidFill>
              <a:latin typeface="Montserrat"/>
              <a:ea typeface="Montserrat"/>
              <a:cs typeface="Montserrat"/>
              <a:sym typeface="Montserrat"/>
            </a:endParaRPr>
          </a:p>
        </p:txBody>
      </p:sp>
      <p:sp>
        <p:nvSpPr>
          <p:cNvPr id="442" name="Google Shape;442;p79"/>
          <p:cNvSpPr/>
          <p:nvPr/>
        </p:nvSpPr>
        <p:spPr>
          <a:xfrm>
            <a:off x="974150" y="4452950"/>
            <a:ext cx="14885100" cy="1091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Vocaroo link:</a:t>
            </a:r>
            <a:endParaRPr b="1" sz="40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aphicFrame>
        <p:nvGraphicFramePr>
          <p:cNvPr id="115" name="Google Shape;115;p20"/>
          <p:cNvGraphicFramePr/>
          <p:nvPr/>
        </p:nvGraphicFramePr>
        <p:xfrm>
          <a:off x="1543725" y="1662150"/>
          <a:ext cx="3000000" cy="3000000"/>
        </p:xfrm>
        <a:graphic>
          <a:graphicData uri="http://schemas.openxmlformats.org/drawingml/2006/table">
            <a:tbl>
              <a:tblPr>
                <a:noFill/>
                <a:tableStyleId>{E2627EDF-A25C-44F9-8E3E-F43A43D0A7B9}</a:tableStyleId>
              </a:tblPr>
              <a:tblGrid>
                <a:gridCol w="1120675"/>
                <a:gridCol w="4887475"/>
                <a:gridCol w="2458275"/>
                <a:gridCol w="1984625"/>
                <a:gridCol w="1984625"/>
                <a:gridCol w="1984625"/>
              </a:tblGrid>
              <a:tr h="1310450">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A</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B</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C</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10450">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1.</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ventilateur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10450">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2.</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escalader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10450">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3.</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potiron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10450">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4.</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libellule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10450">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5.</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rossignol</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pic>
        <p:nvPicPr>
          <p:cNvPr id="116" name="Google Shape;116;p20"/>
          <p:cNvPicPr preferRelativeResize="0"/>
          <p:nvPr/>
        </p:nvPicPr>
        <p:blipFill>
          <a:blip r:embed="rId3">
            <a:alphaModFix/>
          </a:blip>
          <a:stretch>
            <a:fillRect/>
          </a:stretch>
        </p:blipFill>
        <p:spPr>
          <a:xfrm>
            <a:off x="8317966" y="3023568"/>
            <a:ext cx="805651" cy="1215800"/>
          </a:xfrm>
          <a:prstGeom prst="rect">
            <a:avLst/>
          </a:prstGeom>
          <a:noFill/>
          <a:ln>
            <a:noFill/>
          </a:ln>
        </p:spPr>
      </p:pic>
      <p:pic>
        <p:nvPicPr>
          <p:cNvPr id="117" name="Google Shape;117;p20"/>
          <p:cNvPicPr preferRelativeResize="0"/>
          <p:nvPr/>
        </p:nvPicPr>
        <p:blipFill>
          <a:blip r:embed="rId4">
            <a:alphaModFix/>
          </a:blip>
          <a:stretch>
            <a:fillRect/>
          </a:stretch>
        </p:blipFill>
        <p:spPr>
          <a:xfrm>
            <a:off x="7898843" y="4333993"/>
            <a:ext cx="1816376" cy="1215800"/>
          </a:xfrm>
          <a:prstGeom prst="rect">
            <a:avLst/>
          </a:prstGeom>
          <a:noFill/>
          <a:ln>
            <a:noFill/>
          </a:ln>
        </p:spPr>
      </p:pic>
      <p:pic>
        <p:nvPicPr>
          <p:cNvPr id="118" name="Google Shape;118;p20"/>
          <p:cNvPicPr preferRelativeResize="0"/>
          <p:nvPr/>
        </p:nvPicPr>
        <p:blipFill>
          <a:blip r:embed="rId5">
            <a:alphaModFix/>
          </a:blip>
          <a:stretch>
            <a:fillRect/>
          </a:stretch>
        </p:blipFill>
        <p:spPr>
          <a:xfrm>
            <a:off x="7898850" y="5644425"/>
            <a:ext cx="1816375" cy="1127910"/>
          </a:xfrm>
          <a:prstGeom prst="rect">
            <a:avLst/>
          </a:prstGeom>
          <a:noFill/>
          <a:ln>
            <a:noFill/>
          </a:ln>
        </p:spPr>
      </p:pic>
      <p:pic>
        <p:nvPicPr>
          <p:cNvPr id="119" name="Google Shape;119;p20"/>
          <p:cNvPicPr preferRelativeResize="0"/>
          <p:nvPr/>
        </p:nvPicPr>
        <p:blipFill>
          <a:blip r:embed="rId6">
            <a:alphaModFix/>
          </a:blip>
          <a:stretch>
            <a:fillRect/>
          </a:stretch>
        </p:blipFill>
        <p:spPr>
          <a:xfrm>
            <a:off x="7964622" y="6959409"/>
            <a:ext cx="1621067" cy="1215800"/>
          </a:xfrm>
          <a:prstGeom prst="rect">
            <a:avLst/>
          </a:prstGeom>
          <a:noFill/>
          <a:ln>
            <a:noFill/>
          </a:ln>
        </p:spPr>
      </p:pic>
      <p:pic>
        <p:nvPicPr>
          <p:cNvPr id="120" name="Google Shape;120;p20"/>
          <p:cNvPicPr preferRelativeResize="0"/>
          <p:nvPr/>
        </p:nvPicPr>
        <p:blipFill>
          <a:blip r:embed="rId7">
            <a:alphaModFix/>
          </a:blip>
          <a:stretch>
            <a:fillRect/>
          </a:stretch>
        </p:blipFill>
        <p:spPr>
          <a:xfrm>
            <a:off x="7898850" y="8253575"/>
            <a:ext cx="1816375" cy="1215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translation</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On the next two slides, you will hear ten French words.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(x) under the English word or words </a:t>
            </a:r>
            <a:r>
              <a:rPr lang="en-GB" sz="3000">
                <a:solidFill>
                  <a:schemeClr val="dk2"/>
                </a:solidFill>
                <a:latin typeface="Montserrat"/>
                <a:ea typeface="Montserrat"/>
                <a:cs typeface="Montserrat"/>
                <a:sym typeface="Montserrat"/>
              </a:rPr>
              <a:t>that best match what you hear.</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Some have </a:t>
            </a:r>
            <a:r>
              <a:rPr b="1" lang="en-GB" sz="3000">
                <a:solidFill>
                  <a:schemeClr val="dk2"/>
                </a:solidFill>
                <a:latin typeface="Montserrat"/>
                <a:ea typeface="Montserrat"/>
                <a:cs typeface="Montserrat"/>
                <a:sym typeface="Montserrat"/>
              </a:rPr>
              <a:t>only one correct answer</a:t>
            </a:r>
            <a:r>
              <a:rPr lang="en-GB" sz="3000">
                <a:solidFill>
                  <a:schemeClr val="dk2"/>
                </a:solidFill>
                <a:latin typeface="Montserrat"/>
                <a:ea typeface="Montserrat"/>
                <a:cs typeface="Montserrat"/>
                <a:sym typeface="Montserrat"/>
              </a:rPr>
              <a:t>. Some have </a:t>
            </a:r>
            <a:r>
              <a:rPr b="1" lang="en-GB" sz="3000">
                <a:solidFill>
                  <a:schemeClr val="dk2"/>
                </a:solidFill>
                <a:latin typeface="Montserrat"/>
                <a:ea typeface="Montserrat"/>
                <a:cs typeface="Montserrat"/>
                <a:sym typeface="Montserrat"/>
              </a:rPr>
              <a:t>two correct answers</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You will hear each word French </a:t>
            </a:r>
            <a:r>
              <a:rPr b="1" lang="en-GB" sz="3000">
                <a:solidFill>
                  <a:schemeClr val="dk2"/>
                </a:solidFill>
                <a:latin typeface="Montserrat"/>
                <a:ea typeface="Montserrat"/>
                <a:cs typeface="Montserrat"/>
                <a:sym typeface="Montserrat"/>
              </a:rPr>
              <a:t>twice</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aphicFrame>
        <p:nvGraphicFramePr>
          <p:cNvPr id="130" name="Google Shape;130;p22"/>
          <p:cNvGraphicFramePr/>
          <p:nvPr/>
        </p:nvGraphicFramePr>
        <p:xfrm>
          <a:off x="1120000" y="485550"/>
          <a:ext cx="3000000" cy="3000000"/>
        </p:xfrm>
        <a:graphic>
          <a:graphicData uri="http://schemas.openxmlformats.org/drawingml/2006/table">
            <a:tbl>
              <a:tblPr>
                <a:noFill/>
                <a:tableStyleId>{E2627EDF-A25C-44F9-8E3E-F43A43D0A7B9}</a:tableStyleId>
              </a:tblPr>
              <a:tblGrid>
                <a:gridCol w="1362950"/>
                <a:gridCol w="3268750"/>
                <a:gridCol w="3540750"/>
                <a:gridCol w="3540750"/>
                <a:gridCol w="4524275"/>
              </a:tblGrid>
              <a:tr h="773900">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1</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postman</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headteacher</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actor (m.)</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mistake</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1775">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2</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to depend, depending</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to hear, hearing</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to answer, answering</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to go down, going down</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marR="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3</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café</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idea</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forest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coffee</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marR="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1775">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4</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to eat, eating</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to win, winning</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to change, changing</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to earn, earning</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marR="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1775">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5</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to describe, describing</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to write down, writing down</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to write, writing</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to ban, banning</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marR="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