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F2DFC9-3AD5-46B6-A0C7-18D6F03506B0}">
  <a:tblStyle styleId="{8FF2DFC9-3AD5-46B6-A0C7-18D6F03506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114df8b5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114df8b5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114df8b5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114df8b5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114df8b5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114df8b5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cf733ff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cf733ff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cf733ff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dcf733ff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c315f7d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dc315f7d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dcf733ffc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dcf733ff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2219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accommodation and associated problems [1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Demonstrative articles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James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6" name="Google Shape;86;p15"/>
          <p:cNvSpPr/>
          <p:nvPr/>
        </p:nvSpPr>
        <p:spPr>
          <a:xfrm>
            <a:off x="5761276" y="398023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7297600" y="1765950"/>
            <a:ext cx="3615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[ie]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251500" y="7128900"/>
            <a:ext cx="57072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8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104950" y="5745250"/>
            <a:ext cx="38874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3432900" y="3986600"/>
            <a:ext cx="4530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4002450" y="7503900"/>
            <a:ext cx="36150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ie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6500" y="4535575"/>
            <a:ext cx="3209875" cy="22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2451" y="1484675"/>
            <a:ext cx="33909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91301" y="5204600"/>
            <a:ext cx="3013193" cy="21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739" y="3047400"/>
            <a:ext cx="4421934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2" name="Google Shape;102;p16"/>
          <p:cNvSpPr/>
          <p:nvPr/>
        </p:nvSpPr>
        <p:spPr>
          <a:xfrm>
            <a:off x="5359826" y="398023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7336500" y="1634700"/>
            <a:ext cx="3615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[j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5668350" y="7128900"/>
            <a:ext cx="53370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416350" y="7830250"/>
            <a:ext cx="48906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unge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3309950" y="2590500"/>
            <a:ext cx="4530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ung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3780900" y="6960250"/>
            <a:ext cx="30000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ahr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5950" y="4878550"/>
            <a:ext cx="38481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7575" y="5143500"/>
            <a:ext cx="1905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08125" y="462825"/>
            <a:ext cx="25336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80901" y="5434250"/>
            <a:ext cx="306705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{8FF2DFC9-3AD5-46B6-A0C7-18D6F03506B0}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möchte … übernachten.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like to stay...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Hotel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hotel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Gasthaus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guest house/bed and breakfast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 Ferienwohnung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holiday apartment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 Jugendherberge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youth hostel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Campingplatz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campsite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auf diesem Campingplatz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this campsite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dieser Ferienwohnung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this holiday apartment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dieser Jugendherberge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this youth hostel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diesem Gasthaus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this guest house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845400" y="1938900"/>
            <a:ext cx="16452000" cy="7509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6" name="Google Shape;126;p18"/>
          <p:cNvSpPr txBox="1"/>
          <p:nvPr>
            <p:ph type="title"/>
          </p:nvPr>
        </p:nvSpPr>
        <p:spPr>
          <a:xfrm>
            <a:off x="458975" y="445025"/>
            <a:ext cx="13068000" cy="814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Demonstrative articles -  Summary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013850" y="6790375"/>
            <a:ext cx="14671200" cy="1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77700" y="1481700"/>
            <a:ext cx="17184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Demonstrative articles in German can be translated as “this” or “these”.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follow the same pattern as the definite article (der, die, das).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948300" y="3657600"/>
            <a:ext cx="26334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6045450" y="3630300"/>
            <a:ext cx="5548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948300" y="4827900"/>
            <a:ext cx="3013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5961450" y="4800600"/>
            <a:ext cx="4776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917950" y="6126125"/>
            <a:ext cx="4963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5962500" y="6072750"/>
            <a:ext cx="5715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91795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85800" y="5751150"/>
            <a:ext cx="15327300" cy="29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Examples in sentences: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Dieser Campingplatz</a:t>
            </a: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ist fantastisch. = This campsite is fantastic.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Diese Jugendherberge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ist sehr billig. = This youth hostel is very cheap.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Dieses Gasthaus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ist teuer. = This guest house is expensive.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möchte in </a:t>
            </a:r>
            <a:r>
              <a:rPr b="1" lang="en-GB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diesem Hotel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übernachten. = I would like to stay in this hotel. </a:t>
            </a:r>
            <a:endParaRPr sz="30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7" name="Google Shape;137;p18"/>
          <p:cNvGraphicFramePr/>
          <p:nvPr/>
        </p:nvGraphicFramePr>
        <p:xfrm>
          <a:off x="845400" y="294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{8FF2DFC9-3AD5-46B6-A0C7-18D6F03506B0}</a:tableStyleId>
              </a:tblPr>
              <a:tblGrid>
                <a:gridCol w="2956925"/>
                <a:gridCol w="3021800"/>
                <a:gridCol w="3165025"/>
                <a:gridCol w="3165025"/>
                <a:gridCol w="3165025"/>
              </a:tblGrid>
              <a:tr h="8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b="1" sz="36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b="1" sz="3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endParaRPr b="1" sz="3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</a:t>
                      </a:r>
                      <a:endParaRPr b="1" sz="36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nominative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dieser</a:t>
                      </a:r>
                      <a:endParaRPr b="1" sz="36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</a:t>
                      </a:r>
                      <a:endParaRPr b="1" sz="3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dieses</a:t>
                      </a:r>
                      <a:endParaRPr b="1" sz="3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</a:t>
                      </a:r>
                      <a:endParaRPr b="1" sz="36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dative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diesem</a:t>
                      </a:r>
                      <a:endParaRPr b="1" sz="36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dieser</a:t>
                      </a:r>
                      <a:endParaRPr b="1" sz="3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diesem</a:t>
                      </a:r>
                      <a:endParaRPr b="1" sz="3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diesen</a:t>
                      </a:r>
                      <a:endParaRPr b="1" sz="36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6575" y="984668"/>
            <a:ext cx="1734250" cy="13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Comparatives</a:t>
            </a:r>
            <a:endParaRPr/>
          </a:p>
        </p:txBody>
      </p:sp>
      <p:graphicFrame>
        <p:nvGraphicFramePr>
          <p:cNvPr id="144" name="Google Shape;144;p19"/>
          <p:cNvGraphicFramePr/>
          <p:nvPr/>
        </p:nvGraphicFramePr>
        <p:xfrm>
          <a:off x="952500" y="168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{8FF2DFC9-3AD5-46B6-A0C7-18D6F03506B0}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381000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use comparatives to compare two things.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019950"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-er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the end of the adjective.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 adjectives are irregular.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11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schnell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schnell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groß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ö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ß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8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bequem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bequem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lang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ä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ng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92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praktisch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praktisch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gut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besser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1275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use a comparative within a sentence use 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als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 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than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773400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Auto ist schneller als ein Fahrrad. = A car is faster than a bike.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773400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 Jugendherberge ist billiger als ein Hotel</a:t>
                      </a: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= A youth hostel is cheaper than a hotel.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917950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Superlatives</a:t>
            </a:r>
            <a:endParaRPr/>
          </a:p>
        </p:txBody>
      </p:sp>
      <p:graphicFrame>
        <p:nvGraphicFramePr>
          <p:cNvPr id="150" name="Google Shape;150;p20"/>
          <p:cNvGraphicFramePr/>
          <p:nvPr/>
        </p:nvGraphicFramePr>
        <p:xfrm>
          <a:off x="917950" y="127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{8FF2DFC9-3AD5-46B6-A0C7-18D6F03506B0}</a:tableStyleId>
              </a:tblPr>
              <a:tblGrid>
                <a:gridCol w="4095750"/>
                <a:gridCol w="4095750"/>
                <a:gridCol w="4095750"/>
                <a:gridCol w="4095750"/>
              </a:tblGrid>
              <a:tr h="678750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use superlatives to say something is “the most...” Use 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 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before the adjective and add -(e)sten to the end of the adjective. Some adjectives are irregular.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681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schnell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schnell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groß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gr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ö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ß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bequem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</a:t>
                      </a: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bequem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ä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ng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besten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1950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use a superlative  within a sentence: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2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 Auto ist schnell, aber ein Flugzeug ist am schnellsten. = A car is fast, but an aeroplane is fastest.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2000"/>
                        </a:spcBef>
                        <a:spcAft>
                          <a:spcPts val="200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Jugendherberge ist unbequemer als das Hotel, aber der Campingplatz ist am unbequemsten. = The youth hostel is more uncomfortable than the hotel, but the campsite is the most uncomfortable.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917950" y="895100"/>
            <a:ext cx="16452000" cy="8157600"/>
          </a:xfrm>
          <a:prstGeom prst="rect">
            <a:avLst/>
          </a:prstGeom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100">
                <a:solidFill>
                  <a:schemeClr val="dk2"/>
                </a:solidFill>
              </a:rPr>
              <a:t>Discussing accommodation </a:t>
            </a:r>
            <a:endParaRPr sz="5100">
              <a:solidFill>
                <a:schemeClr val="dk2"/>
              </a:solidFill>
            </a:endParaRPr>
          </a:p>
          <a:p>
            <a:pPr indent="-7810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AutoNum type="arabicPeriod"/>
            </a:pPr>
            <a:r>
              <a:rPr lang="en-GB" sz="5100">
                <a:solidFill>
                  <a:schemeClr val="dk2"/>
                </a:solidFill>
              </a:rPr>
              <a:t>A demonstrative adjective in German means = </a:t>
            </a:r>
            <a:endParaRPr sz="5100" u="sng">
              <a:solidFill>
                <a:schemeClr val="dk2"/>
              </a:solidFill>
            </a:endParaRPr>
          </a:p>
          <a:p>
            <a:pPr indent="-7747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AutoNum type="arabicPeriod"/>
            </a:pPr>
            <a:r>
              <a:rPr lang="en-GB" sz="5000">
                <a:solidFill>
                  <a:schemeClr val="dk2"/>
                </a:solidFill>
              </a:rPr>
              <a:t>Campsite =</a:t>
            </a:r>
            <a:endParaRPr sz="5000">
              <a:solidFill>
                <a:schemeClr val="dk2"/>
              </a:solidFill>
            </a:endParaRPr>
          </a:p>
          <a:p>
            <a:pPr indent="-7810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AutoNum type="arabicPeriod"/>
            </a:pPr>
            <a:r>
              <a:rPr lang="en-GB" sz="5000">
                <a:solidFill>
                  <a:schemeClr val="dk2"/>
                </a:solidFill>
              </a:rPr>
              <a:t>In this hotel =</a:t>
            </a:r>
            <a:r>
              <a:rPr lang="en-GB" sz="5100">
                <a:solidFill>
                  <a:schemeClr val="dk2"/>
                </a:solidFill>
              </a:rPr>
              <a:t>              </a:t>
            </a:r>
            <a:endParaRPr sz="5100">
              <a:solidFill>
                <a:schemeClr val="dk2"/>
              </a:solidFill>
            </a:endParaRPr>
          </a:p>
          <a:p>
            <a:pPr indent="-7810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AutoNum type="arabicPeriod"/>
            </a:pPr>
            <a:r>
              <a:rPr lang="en-GB" sz="5000">
                <a:solidFill>
                  <a:schemeClr val="dk2"/>
                </a:solidFill>
              </a:rPr>
              <a:t>In this youth hostel=</a:t>
            </a:r>
            <a:r>
              <a:rPr lang="en-GB" sz="5100">
                <a:solidFill>
                  <a:schemeClr val="dk2"/>
                </a:solidFill>
              </a:rPr>
              <a:t>  </a:t>
            </a:r>
            <a:endParaRPr sz="5100">
              <a:solidFill>
                <a:schemeClr val="dk2"/>
              </a:solidFill>
            </a:endParaRPr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This holiday apartment is cheaper than this holiday apartment. =</a:t>
            </a:r>
            <a:endParaRPr i="1" sz="5800">
              <a:solidFill>
                <a:schemeClr val="dk2"/>
              </a:solidFill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5874" y="593600"/>
            <a:ext cx="1680174" cy="133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1"/>
          <p:cNvCxnSpPr/>
          <p:nvPr/>
        </p:nvCxnSpPr>
        <p:spPr>
          <a:xfrm flipH="1" rot="10800000">
            <a:off x="2581800" y="3715300"/>
            <a:ext cx="6238200" cy="23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6656875" y="4641488"/>
            <a:ext cx="3515100" cy="35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1"/>
          <p:cNvCxnSpPr/>
          <p:nvPr/>
        </p:nvCxnSpPr>
        <p:spPr>
          <a:xfrm>
            <a:off x="7185625" y="5580000"/>
            <a:ext cx="4758600" cy="35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1"/>
          <p:cNvCxnSpPr/>
          <p:nvPr/>
        </p:nvCxnSpPr>
        <p:spPr>
          <a:xfrm flipH="1" rot="10800000">
            <a:off x="8951350" y="8198850"/>
            <a:ext cx="4585500" cy="22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1"/>
          <p:cNvCxnSpPr/>
          <p:nvPr/>
        </p:nvCxnSpPr>
        <p:spPr>
          <a:xfrm>
            <a:off x="9137700" y="6421225"/>
            <a:ext cx="6219000" cy="55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1"/>
          <p:cNvSpPr txBox="1"/>
          <p:nvPr/>
        </p:nvSpPr>
        <p:spPr>
          <a:xfrm>
            <a:off x="2484550" y="2821300"/>
            <a:ext cx="62382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this or these</a:t>
            </a: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5796250" y="3615788"/>
            <a:ext cx="62382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der Campingplatz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6656875" y="4576563"/>
            <a:ext cx="62382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 diesem Hotel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8832900" y="5433388"/>
            <a:ext cx="68355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 dieser Jugendherberge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2109250" y="8198850"/>
            <a:ext cx="151209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Diese Ferienwohnung ist billiger als diese Ferienwohnung.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