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Quicksand"/>
      <p:regular r:id="rId27"/>
      <p:bold r:id="rId28"/>
    </p:embeddedFont>
    <p:embeddedFont>
      <p:font typeface="Quicksand Light"/>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9D6693-8485-4006-9324-7E1379727468}">
  <a:tblStyle styleId="{119D6693-8485-4006-9324-7E137972746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Quicksand-bold.fntdata"/><Relationship Id="rId27" Type="http://schemas.openxmlformats.org/officeDocument/2006/relationships/font" Target="fonts/Quicksan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QuicksandLight-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QuicksandLight-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SemiBold-regular.fntdata"/><Relationship Id="rId14" Type="http://schemas.openxmlformats.org/officeDocument/2006/relationships/slide" Target="slides/slide8.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7ee7cf8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7ee7cf8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e19e57b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e19e57b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e19e57b2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e19e57b2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e19e57b2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e19e57b2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e19e57b2c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e19e57b2c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e19e57b2c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e19e57b2c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e19e57f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e19e57f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4bee306f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a4bee306f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with heading)">
  <p:cSld name="TITLE_4_1_1_2_1">
    <p:spTree>
      <p:nvGrpSpPr>
        <p:cNvPr id="76" name="Shape 76"/>
        <p:cNvGrpSpPr/>
        <p:nvPr/>
      </p:nvGrpSpPr>
      <p:grpSpPr>
        <a:xfrm>
          <a:off x="0" y="0"/>
          <a:ext cx="0" cy="0"/>
          <a:chOff x="0" y="0"/>
          <a:chExt cx="0" cy="0"/>
        </a:xfrm>
      </p:grpSpPr>
      <p:sp>
        <p:nvSpPr>
          <p:cNvPr id="77" name="Google Shape;77;p14"/>
          <p:cNvSpPr txBox="1"/>
          <p:nvPr>
            <p:ph idx="1" type="body"/>
          </p:nvPr>
        </p:nvSpPr>
        <p:spPr>
          <a:xfrm>
            <a:off x="621800" y="2035450"/>
            <a:ext cx="17042400" cy="61944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8" name="Google Shape;78;p14"/>
          <p:cNvSpPr txBox="1"/>
          <p:nvPr>
            <p:ph idx="2" type="body"/>
          </p:nvPr>
        </p:nvSpPr>
        <p:spPr>
          <a:xfrm>
            <a:off x="621800" y="8235198"/>
            <a:ext cx="17042400" cy="1396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9" name="Google Shape;79;p14"/>
          <p:cNvSpPr txBox="1"/>
          <p:nvPr>
            <p:ph type="title"/>
          </p:nvPr>
        </p:nvSpPr>
        <p:spPr>
          <a:xfrm>
            <a:off x="621800" y="639200"/>
            <a:ext cx="17042400" cy="13962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4"/>
          <p:cNvSpPr txBox="1"/>
          <p:nvPr>
            <p:ph idx="3"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spTree>
      <p:nvGrpSpPr>
        <p:cNvPr id="82" name="Shape 82"/>
        <p:cNvGrpSpPr/>
        <p:nvPr/>
      </p:nvGrpSpPr>
      <p:grpSpPr>
        <a:xfrm>
          <a:off x="0" y="0"/>
          <a:ext cx="0" cy="0"/>
          <a:chOff x="0" y="0"/>
          <a:chExt cx="0" cy="0"/>
        </a:xfrm>
      </p:grpSpPr>
      <p:sp>
        <p:nvSpPr>
          <p:cNvPr id="83" name="Google Shape;83;p15"/>
          <p:cNvSpPr txBox="1"/>
          <p:nvPr>
            <p:ph idx="1" type="body"/>
          </p:nvPr>
        </p:nvSpPr>
        <p:spPr>
          <a:xfrm>
            <a:off x="621800" y="2035450"/>
            <a:ext cx="17042400" cy="76230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84" name="Google Shape;84;p15"/>
          <p:cNvSpPr txBox="1"/>
          <p:nvPr>
            <p:ph type="title"/>
          </p:nvPr>
        </p:nvSpPr>
        <p:spPr>
          <a:xfrm>
            <a:off x="621800" y="639200"/>
            <a:ext cx="17042400" cy="14178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5" name="Google Shape;85;p15"/>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86" name="Google Shape;86;p15"/>
          <p:cNvSpPr txBox="1"/>
          <p:nvPr>
            <p:ph idx="2"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2" name="Shape 92"/>
        <p:cNvGrpSpPr/>
        <p:nvPr/>
      </p:nvGrpSpPr>
      <p:grpSpPr>
        <a:xfrm>
          <a:off x="0" y="0"/>
          <a:ext cx="0" cy="0"/>
          <a:chOff x="0" y="0"/>
          <a:chExt cx="0" cy="0"/>
        </a:xfrm>
      </p:grpSpPr>
      <p:sp>
        <p:nvSpPr>
          <p:cNvPr id="93" name="Google Shape;93;p17"/>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94" name="Google Shape;94;p17"/>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5" name="Google Shape;95;p17"/>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6" name="Shape 96"/>
        <p:cNvGrpSpPr/>
        <p:nvPr/>
      </p:nvGrpSpPr>
      <p:grpSpPr>
        <a:xfrm>
          <a:off x="0" y="0"/>
          <a:ext cx="0" cy="0"/>
          <a:chOff x="0" y="0"/>
          <a:chExt cx="0" cy="0"/>
        </a:xfrm>
      </p:grpSpPr>
      <p:sp>
        <p:nvSpPr>
          <p:cNvPr id="97" name="Google Shape;97;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8" name="Google Shape;98;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9" name="Google Shape;99;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0" name="Google Shape;100;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1" name="Google Shape;101;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2" name="Shape 102"/>
        <p:cNvGrpSpPr/>
        <p:nvPr/>
      </p:nvGrpSpPr>
      <p:grpSpPr>
        <a:xfrm>
          <a:off x="0" y="0"/>
          <a:ext cx="0" cy="0"/>
          <a:chOff x="0" y="0"/>
          <a:chExt cx="0" cy="0"/>
        </a:xfrm>
      </p:grpSpPr>
      <p:sp>
        <p:nvSpPr>
          <p:cNvPr id="103" name="Google Shape;103;p1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4" name="Google Shape;104;p19"/>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5" name="Google Shape;105;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spTree>
      <p:nvGrpSpPr>
        <p:cNvPr id="106" name="Shape 106"/>
        <p:cNvGrpSpPr/>
        <p:nvPr/>
      </p:nvGrpSpPr>
      <p:grpSpPr>
        <a:xfrm>
          <a:off x="0" y="0"/>
          <a:ext cx="0" cy="0"/>
          <a:chOff x="0" y="0"/>
          <a:chExt cx="0" cy="0"/>
        </a:xfrm>
      </p:grpSpPr>
      <p:sp>
        <p:nvSpPr>
          <p:cNvPr id="107" name="Google Shape;107;p20"/>
          <p:cNvSpPr txBox="1"/>
          <p:nvPr>
            <p:ph idx="1" type="body"/>
          </p:nvPr>
        </p:nvSpPr>
        <p:spPr>
          <a:xfrm>
            <a:off x="621800" y="2035450"/>
            <a:ext cx="17042400" cy="76230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8" name="Google Shape;108;p20"/>
          <p:cNvSpPr txBox="1"/>
          <p:nvPr>
            <p:ph type="title"/>
          </p:nvPr>
        </p:nvSpPr>
        <p:spPr>
          <a:xfrm>
            <a:off x="621800" y="639200"/>
            <a:ext cx="17042400" cy="14178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9" name="Google Shape;109;p20"/>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110" name="Google Shape;110;p20"/>
          <p:cNvSpPr txBox="1"/>
          <p:nvPr>
            <p:ph idx="2"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13" name="Google Shape;113;p21"/>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89" name="Google Shape;89;p16"/>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90" name="Google Shape;90;p16"/>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1" name="Google Shape;91;p16"/>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hyperlink" Target="https://storage.googleapis.com/additional-lesson-resources/guess_the_number.py" TargetMode="External"/><Relationship Id="rId4" Type="http://schemas.openxmlformats.org/officeDocument/2006/relationships/image" Target="../media/image6.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hyperlink" Target="http://oaknat.uk/comp-guess-the-numb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22"/>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5: Mixing it up!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Physical Computing</a:t>
            </a:r>
            <a:endParaRPr sz="3000">
              <a:solidFill>
                <a:srgbClr val="4B3241"/>
              </a:solidFill>
            </a:endParaRPr>
          </a:p>
        </p:txBody>
      </p:sp>
      <p:sp>
        <p:nvSpPr>
          <p:cNvPr id="119" name="Google Shape;119;p22"/>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20" name="Google Shape;120;p22"/>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Allen Heard</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21" name="Google Shape;121;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2" name="Google Shape;122;p22"/>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sp>
        <p:nvSpPr>
          <p:cNvPr id="127" name="Google Shape;127;p23"/>
          <p:cNvSpPr txBox="1"/>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None/>
            </a:pPr>
            <a:r>
              <a:rPr b="1" lang="en-GB" sz="4800">
                <a:latin typeface="Montserrat"/>
                <a:ea typeface="Montserrat"/>
                <a:cs typeface="Montserrat"/>
                <a:sym typeface="Montserrat"/>
              </a:rPr>
              <a:t>Task 1 - Decompose the ‘Guess the number’ game</a:t>
            </a:r>
            <a:endParaRPr b="1" sz="4800">
              <a:latin typeface="Montserrat"/>
              <a:ea typeface="Montserrat"/>
              <a:cs typeface="Montserrat"/>
              <a:sym typeface="Montserrat"/>
            </a:endParaRPr>
          </a:p>
        </p:txBody>
      </p:sp>
      <p:sp>
        <p:nvSpPr>
          <p:cNvPr id="128" name="Google Shape;128;p23"/>
          <p:cNvSpPr txBox="1"/>
          <p:nvPr/>
        </p:nvSpPr>
        <p:spPr>
          <a:xfrm>
            <a:off x="621800" y="2716300"/>
            <a:ext cx="8182800" cy="2233200"/>
          </a:xfrm>
          <a:prstGeom prst="rect">
            <a:avLst/>
          </a:prstGeom>
          <a:noFill/>
          <a:ln>
            <a:noFill/>
          </a:ln>
        </p:spPr>
        <p:txBody>
          <a:bodyPr anchorCtr="0" anchor="t" bIns="182850" lIns="182850" spcFirstLastPara="1" rIns="108000" wrap="square" tIns="182850">
            <a:noAutofit/>
          </a:bodyPr>
          <a:lstStyle/>
          <a:p>
            <a:pPr indent="0" lvl="0" marL="0" rtl="0" algn="l">
              <a:lnSpc>
                <a:spcPct val="115000"/>
              </a:lnSpc>
              <a:spcBef>
                <a:spcPts val="0"/>
              </a:spcBef>
              <a:spcAft>
                <a:spcPts val="0"/>
              </a:spcAft>
              <a:buNone/>
            </a:pPr>
            <a:r>
              <a:rPr lang="en-GB" sz="3200">
                <a:solidFill>
                  <a:srgbClr val="434343"/>
                </a:solidFill>
                <a:latin typeface="Montserrat"/>
                <a:ea typeface="Montserrat"/>
                <a:cs typeface="Montserrat"/>
                <a:sym typeface="Montserrat"/>
              </a:rPr>
              <a:t>You will create a ‘guess the number’ game on the micro:bit. The user will think of a number up to 100 and the device will be doing the guessing. </a:t>
            </a:r>
            <a:endParaRPr sz="3200">
              <a:solidFill>
                <a:srgbClr val="434343"/>
              </a:solidFill>
              <a:latin typeface="Montserrat"/>
              <a:ea typeface="Montserrat"/>
              <a:cs typeface="Montserrat"/>
              <a:sym typeface="Montserrat"/>
            </a:endParaRPr>
          </a:p>
          <a:p>
            <a:pPr indent="-431800" lvl="0" marL="914400" rtl="0" algn="l">
              <a:lnSpc>
                <a:spcPct val="115000"/>
              </a:lnSpc>
              <a:spcBef>
                <a:spcPts val="2000"/>
              </a:spcBef>
              <a:spcAft>
                <a:spcPts val="0"/>
              </a:spcAft>
              <a:buClr>
                <a:srgbClr val="434343"/>
              </a:buClr>
              <a:buSzPts val="3200"/>
              <a:buFont typeface="Montserrat"/>
              <a:buChar char="●"/>
            </a:pPr>
            <a:r>
              <a:rPr lang="en-GB" sz="3200">
                <a:solidFill>
                  <a:srgbClr val="434343"/>
                </a:solidFill>
                <a:latin typeface="Montserrat"/>
                <a:ea typeface="Montserrat"/>
                <a:cs typeface="Montserrat"/>
                <a:sym typeface="Montserrat"/>
              </a:rPr>
              <a:t>Using the downloadable resource break down the problem into subproblems that will needed to be solved in order to create the game.</a:t>
            </a:r>
            <a:endParaRPr sz="3200">
              <a:solidFill>
                <a:srgbClr val="434343"/>
              </a:solidFill>
              <a:latin typeface="Montserrat"/>
              <a:ea typeface="Montserrat"/>
              <a:cs typeface="Montserrat"/>
              <a:sym typeface="Montserrat"/>
            </a:endParaRPr>
          </a:p>
          <a:p>
            <a:pPr indent="0" lvl="0" marL="0" rtl="0" algn="l">
              <a:lnSpc>
                <a:spcPct val="115000"/>
              </a:lnSpc>
              <a:spcBef>
                <a:spcPts val="2000"/>
              </a:spcBef>
              <a:spcAft>
                <a:spcPts val="2000"/>
              </a:spcAft>
              <a:buNone/>
            </a:pPr>
            <a:r>
              <a:t/>
            </a:r>
            <a:endParaRPr sz="3200">
              <a:solidFill>
                <a:srgbClr val="434343"/>
              </a:solidFill>
              <a:latin typeface="Montserrat"/>
              <a:ea typeface="Montserrat"/>
              <a:cs typeface="Montserrat"/>
              <a:sym typeface="Montserrat"/>
            </a:endParaRPr>
          </a:p>
        </p:txBody>
      </p:sp>
      <p:sp>
        <p:nvSpPr>
          <p:cNvPr id="129" name="Google Shape;129;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30" name="Google Shape;130;p23"/>
          <p:cNvPicPr preferRelativeResize="0"/>
          <p:nvPr/>
        </p:nvPicPr>
        <p:blipFill>
          <a:blip r:embed="rId3">
            <a:alphaModFix/>
          </a:blip>
          <a:stretch>
            <a:fillRect/>
          </a:stretch>
        </p:blipFill>
        <p:spPr>
          <a:xfrm>
            <a:off x="11286965" y="3301075"/>
            <a:ext cx="4544652" cy="3657613"/>
          </a:xfrm>
          <a:prstGeom prst="rect">
            <a:avLst/>
          </a:prstGeom>
          <a:noFill/>
          <a:ln>
            <a:noFill/>
          </a:ln>
        </p:spPr>
      </p:pic>
      <p:sp>
        <p:nvSpPr>
          <p:cNvPr id="131" name="Google Shape;131;p23"/>
          <p:cNvSpPr txBox="1"/>
          <p:nvPr/>
        </p:nvSpPr>
        <p:spPr>
          <a:xfrm>
            <a:off x="13100850" y="6658050"/>
            <a:ext cx="36987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a:solidFill>
                  <a:srgbClr val="434343"/>
                </a:solidFill>
                <a:latin typeface="Montserrat"/>
                <a:ea typeface="Montserrat"/>
                <a:cs typeface="Montserrat"/>
                <a:sym typeface="Montserrat"/>
              </a:rPr>
              <a:t>Credit:  micro:bit Foundation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sp>
        <p:nvSpPr>
          <p:cNvPr id="136" name="Google Shape;136;p24"/>
          <p:cNvSpPr txBox="1"/>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None/>
            </a:pPr>
            <a:r>
              <a:rPr b="1" lang="en-GB" sz="4800">
                <a:latin typeface="Montserrat"/>
                <a:ea typeface="Montserrat"/>
                <a:cs typeface="Montserrat"/>
                <a:sym typeface="Montserrat"/>
              </a:rPr>
              <a:t>Task 1 - Decompose the ‘Guess the number’ game</a:t>
            </a:r>
            <a:endParaRPr b="1" sz="4800">
              <a:latin typeface="Montserrat"/>
              <a:ea typeface="Montserrat"/>
              <a:cs typeface="Montserrat"/>
              <a:sym typeface="Montserrat"/>
            </a:endParaRPr>
          </a:p>
        </p:txBody>
      </p:sp>
      <p:sp>
        <p:nvSpPr>
          <p:cNvPr id="137" name="Google Shape;137;p24"/>
          <p:cNvSpPr txBox="1"/>
          <p:nvPr/>
        </p:nvSpPr>
        <p:spPr>
          <a:xfrm>
            <a:off x="711250" y="2259100"/>
            <a:ext cx="16658700" cy="2233200"/>
          </a:xfrm>
          <a:prstGeom prst="rect">
            <a:avLst/>
          </a:prstGeom>
          <a:noFill/>
          <a:ln>
            <a:noFill/>
          </a:ln>
        </p:spPr>
        <p:txBody>
          <a:bodyPr anchorCtr="0" anchor="t" bIns="182850" lIns="182850" spcFirstLastPara="1" rIns="108000" wrap="square" tIns="182850">
            <a:noAutofit/>
          </a:bodyPr>
          <a:lstStyle/>
          <a:p>
            <a:pPr indent="-431800" lvl="0" marL="914400" rtl="0" algn="l">
              <a:lnSpc>
                <a:spcPct val="115000"/>
              </a:lnSpc>
              <a:spcBef>
                <a:spcPts val="0"/>
              </a:spcBef>
              <a:spcAft>
                <a:spcPts val="0"/>
              </a:spcAft>
              <a:buClr>
                <a:srgbClr val="434343"/>
              </a:buClr>
              <a:buSzPts val="3200"/>
              <a:buFont typeface="Montserrat"/>
              <a:buChar char="●"/>
            </a:pPr>
            <a:r>
              <a:rPr lang="en-GB" sz="3200">
                <a:solidFill>
                  <a:srgbClr val="434343"/>
                </a:solidFill>
                <a:latin typeface="Montserrat"/>
                <a:ea typeface="Montserrat"/>
                <a:cs typeface="Montserrat"/>
                <a:sym typeface="Montserrat"/>
              </a:rPr>
              <a:t>What are the individual sub-problems that need solving in order to produce a working game?</a:t>
            </a:r>
            <a:endParaRPr sz="3200">
              <a:solidFill>
                <a:srgbClr val="434343"/>
              </a:solidFill>
              <a:latin typeface="Montserrat"/>
              <a:ea typeface="Montserrat"/>
              <a:cs typeface="Montserrat"/>
              <a:sym typeface="Montserrat"/>
            </a:endParaRPr>
          </a:p>
          <a:p>
            <a:pPr indent="0" lvl="0" marL="0" rtl="0" algn="l">
              <a:lnSpc>
                <a:spcPct val="115000"/>
              </a:lnSpc>
              <a:spcBef>
                <a:spcPts val="2000"/>
              </a:spcBef>
              <a:spcAft>
                <a:spcPts val="2000"/>
              </a:spcAft>
              <a:buNone/>
            </a:pPr>
            <a:r>
              <a:t/>
            </a:r>
            <a:endParaRPr sz="3200">
              <a:solidFill>
                <a:srgbClr val="434343"/>
              </a:solidFill>
              <a:latin typeface="Montserrat"/>
              <a:ea typeface="Montserrat"/>
              <a:cs typeface="Montserrat"/>
              <a:sym typeface="Montserrat"/>
            </a:endParaRPr>
          </a:p>
        </p:txBody>
      </p:sp>
      <p:sp>
        <p:nvSpPr>
          <p:cNvPr id="138" name="Google Shape;138;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39" name="Google Shape;139;p24"/>
          <p:cNvGraphicFramePr/>
          <p:nvPr/>
        </p:nvGraphicFramePr>
        <p:xfrm>
          <a:off x="1247050" y="4191000"/>
          <a:ext cx="3000000" cy="3000000"/>
        </p:xfrm>
        <a:graphic>
          <a:graphicData uri="http://schemas.openxmlformats.org/drawingml/2006/table">
            <a:tbl>
              <a:tblPr>
                <a:noFill/>
                <a:tableStyleId>{119D6693-8485-4006-9324-7E1379727468}</a:tableStyleId>
              </a:tblPr>
              <a:tblGrid>
                <a:gridCol w="16122900"/>
              </a:tblGrid>
              <a:tr h="758500">
                <a:tc>
                  <a:txBody>
                    <a:bodyPr/>
                    <a:lstStyle/>
                    <a:p>
                      <a:pPr indent="0" lvl="0" marL="0" rtl="0" algn="l">
                        <a:lnSpc>
                          <a:spcPct val="100000"/>
                        </a:lnSpc>
                        <a:spcBef>
                          <a:spcPts val="0"/>
                        </a:spcBef>
                        <a:spcAft>
                          <a:spcPts val="0"/>
                        </a:spcAft>
                        <a:buNone/>
                      </a:pPr>
                      <a:r>
                        <a:rPr b="1" lang="en-GB" sz="2800">
                          <a:solidFill>
                            <a:schemeClr val="dk2"/>
                          </a:solidFill>
                          <a:latin typeface="Montserrat"/>
                          <a:ea typeface="Montserrat"/>
                          <a:cs typeface="Montserrat"/>
                          <a:sym typeface="Montserrat"/>
                        </a:rPr>
                        <a:t>Description of sub-problem</a:t>
                      </a:r>
                      <a:endParaRPr b="1" sz="1000"/>
                    </a:p>
                  </a:txBody>
                  <a:tcPr marT="91425" marB="91425" marR="91425" marL="91425"/>
                </a:tc>
              </a:tr>
              <a:tr h="381000">
                <a:tc>
                  <a:txBody>
                    <a:bodyPr/>
                    <a:lstStyle/>
                    <a:p>
                      <a:pPr indent="0" lvl="0" marL="0" rtl="0" algn="l">
                        <a:lnSpc>
                          <a:spcPct val="100000"/>
                        </a:lnSpc>
                        <a:spcBef>
                          <a:spcPts val="0"/>
                        </a:spcBef>
                        <a:spcAft>
                          <a:spcPts val="0"/>
                        </a:spcAft>
                        <a:buNone/>
                      </a:pPr>
                      <a:r>
                        <a:t/>
                      </a:r>
                      <a:endParaRPr sz="1600"/>
                    </a:p>
                  </a:txBody>
                  <a:tcPr marT="91425" marB="91425" marR="91425" marL="91425"/>
                </a:tc>
              </a:tr>
              <a:tr h="396200">
                <a:tc>
                  <a:txBody>
                    <a:bodyPr/>
                    <a:lstStyle/>
                    <a:p>
                      <a:pPr indent="0" lvl="0" marL="0" rtl="0" algn="l">
                        <a:lnSpc>
                          <a:spcPct val="100000"/>
                        </a:lnSpc>
                        <a:spcBef>
                          <a:spcPts val="0"/>
                        </a:spcBef>
                        <a:spcAft>
                          <a:spcPts val="0"/>
                        </a:spcAft>
                        <a:buNone/>
                      </a:pPr>
                      <a:r>
                        <a:t/>
                      </a:r>
                      <a:endParaRPr sz="2000"/>
                    </a:p>
                  </a:txBody>
                  <a:tcPr marT="91425" marB="91425" marR="91425" marL="91425"/>
                </a:tc>
              </a:tr>
              <a:tr h="396200">
                <a:tc>
                  <a:txBody>
                    <a:bodyPr/>
                    <a:lstStyle/>
                    <a:p>
                      <a:pPr indent="0" lvl="0" marL="0" rtl="0" algn="l">
                        <a:lnSpc>
                          <a:spcPct val="100000"/>
                        </a:lnSpc>
                        <a:spcBef>
                          <a:spcPts val="0"/>
                        </a:spcBef>
                        <a:spcAft>
                          <a:spcPts val="0"/>
                        </a:spcAft>
                        <a:buNone/>
                      </a:pPr>
                      <a:r>
                        <a:t/>
                      </a:r>
                      <a:endParaRPr sz="2000"/>
                    </a:p>
                  </a:txBody>
                  <a:tcPr marT="91425" marB="91425" marR="91425" marL="91425"/>
                </a:tc>
              </a:tr>
              <a:tr h="396200">
                <a:tc>
                  <a:txBody>
                    <a:bodyPr/>
                    <a:lstStyle/>
                    <a:p>
                      <a:pPr indent="0" lvl="0" marL="0" rtl="0" algn="l">
                        <a:lnSpc>
                          <a:spcPct val="100000"/>
                        </a:lnSpc>
                        <a:spcBef>
                          <a:spcPts val="0"/>
                        </a:spcBef>
                        <a:spcAft>
                          <a:spcPts val="0"/>
                        </a:spcAft>
                        <a:buNone/>
                      </a:pPr>
                      <a:r>
                        <a:t/>
                      </a:r>
                      <a:endParaRPr sz="2000"/>
                    </a:p>
                  </a:txBody>
                  <a:tcPr marT="91425" marB="91425" marR="91425" marL="91425"/>
                </a:tc>
              </a:tr>
              <a:tr h="396200">
                <a:tc>
                  <a:txBody>
                    <a:bodyPr/>
                    <a:lstStyle/>
                    <a:p>
                      <a:pPr indent="0" lvl="0" marL="0" rtl="0" algn="l">
                        <a:lnSpc>
                          <a:spcPct val="100000"/>
                        </a:lnSpc>
                        <a:spcBef>
                          <a:spcPts val="0"/>
                        </a:spcBef>
                        <a:spcAft>
                          <a:spcPts val="0"/>
                        </a:spcAft>
                        <a:buNone/>
                      </a:pPr>
                      <a:r>
                        <a:t/>
                      </a:r>
                      <a:endParaRPr sz="2000"/>
                    </a:p>
                  </a:txBody>
                  <a:tcPr marT="91425" marB="91425" marR="91425" marL="91425"/>
                </a:tc>
              </a:tr>
              <a:tr h="396200">
                <a:tc>
                  <a:txBody>
                    <a:bodyPr/>
                    <a:lstStyle/>
                    <a:p>
                      <a:pPr indent="0" lvl="0" marL="0" rtl="0" algn="l">
                        <a:lnSpc>
                          <a:spcPct val="100000"/>
                        </a:lnSpc>
                        <a:spcBef>
                          <a:spcPts val="0"/>
                        </a:spcBef>
                        <a:spcAft>
                          <a:spcPts val="0"/>
                        </a:spcAft>
                        <a:buNone/>
                      </a:pPr>
                      <a:r>
                        <a:t/>
                      </a:r>
                      <a:endParaRPr sz="2000"/>
                    </a:p>
                  </a:txBody>
                  <a:tcPr marT="91425" marB="91425" marR="91425" marL="91425"/>
                </a:tc>
              </a:tr>
              <a:tr h="396200">
                <a:tc>
                  <a:txBody>
                    <a:bodyPr/>
                    <a:lstStyle/>
                    <a:p>
                      <a:pPr indent="0" lvl="0" marL="0" rtl="0" algn="l">
                        <a:lnSpc>
                          <a:spcPct val="100000"/>
                        </a:lnSpc>
                        <a:spcBef>
                          <a:spcPts val="0"/>
                        </a:spcBef>
                        <a:spcAft>
                          <a:spcPts val="0"/>
                        </a:spcAft>
                        <a:buNone/>
                      </a:pPr>
                      <a:r>
                        <a:t/>
                      </a:r>
                      <a:endParaRPr sz="2000"/>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sp>
        <p:nvSpPr>
          <p:cNvPr id="144" name="Google Shape;144;p25"/>
          <p:cNvSpPr txBox="1"/>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None/>
            </a:pPr>
            <a:r>
              <a:rPr b="1" lang="en-GB" sz="4800">
                <a:latin typeface="Montserrat"/>
                <a:ea typeface="Montserrat"/>
                <a:cs typeface="Montserrat"/>
                <a:sym typeface="Montserrat"/>
              </a:rPr>
              <a:t>Task 2 - Coding the guess the number game</a:t>
            </a:r>
            <a:endParaRPr b="1" sz="4800">
              <a:solidFill>
                <a:srgbClr val="5B5BA5"/>
              </a:solidFill>
              <a:latin typeface="Quicksand"/>
              <a:ea typeface="Quicksand"/>
              <a:cs typeface="Quicksand"/>
              <a:sym typeface="Quicksand"/>
            </a:endParaRPr>
          </a:p>
        </p:txBody>
      </p:sp>
      <p:sp>
        <p:nvSpPr>
          <p:cNvPr id="145" name="Google Shape;145;p25"/>
          <p:cNvSpPr txBox="1"/>
          <p:nvPr/>
        </p:nvSpPr>
        <p:spPr>
          <a:xfrm>
            <a:off x="620200" y="2578600"/>
            <a:ext cx="7129800" cy="3362400"/>
          </a:xfrm>
          <a:prstGeom prst="rect">
            <a:avLst/>
          </a:prstGeom>
          <a:noFill/>
          <a:ln>
            <a:noFill/>
          </a:ln>
        </p:spPr>
        <p:txBody>
          <a:bodyPr anchorCtr="0" anchor="t" bIns="182850" lIns="182850" spcFirstLastPara="1" rIns="180000" wrap="square" tIns="182850">
            <a:noAutofit/>
          </a:bodyPr>
          <a:lstStyle/>
          <a:p>
            <a:pPr indent="0" lvl="0" marL="0" rtl="0" algn="l">
              <a:lnSpc>
                <a:spcPct val="114000"/>
              </a:lnSpc>
              <a:spcBef>
                <a:spcPts val="0"/>
              </a:spcBef>
              <a:spcAft>
                <a:spcPts val="0"/>
              </a:spcAft>
              <a:buNone/>
            </a:pPr>
            <a:r>
              <a:rPr lang="en-GB" sz="3200">
                <a:solidFill>
                  <a:srgbClr val="434343"/>
                </a:solidFill>
                <a:latin typeface="Montserrat"/>
                <a:ea typeface="Montserrat"/>
                <a:cs typeface="Montserrat"/>
                <a:sym typeface="Montserrat"/>
              </a:rPr>
              <a:t>Your task now is to code your game using the skills learned throughout this unit.</a:t>
            </a:r>
            <a:endParaRPr sz="3200">
              <a:solidFill>
                <a:srgbClr val="434343"/>
              </a:solidFill>
              <a:latin typeface="Montserrat"/>
              <a:ea typeface="Montserrat"/>
              <a:cs typeface="Montserrat"/>
              <a:sym typeface="Montserrat"/>
            </a:endParaRPr>
          </a:p>
          <a:p>
            <a:pPr indent="0" lvl="0" marL="0" rtl="0" algn="l">
              <a:lnSpc>
                <a:spcPct val="114000"/>
              </a:lnSpc>
              <a:spcBef>
                <a:spcPts val="2000"/>
              </a:spcBef>
              <a:spcAft>
                <a:spcPts val="0"/>
              </a:spcAft>
              <a:buNone/>
            </a:pPr>
            <a:r>
              <a:rPr lang="en-GB" sz="3200">
                <a:solidFill>
                  <a:srgbClr val="434343"/>
                </a:solidFill>
                <a:latin typeface="Montserrat"/>
                <a:ea typeface="Montserrat"/>
                <a:cs typeface="Montserrat"/>
                <a:sym typeface="Montserrat"/>
              </a:rPr>
              <a:t>If you need a reminder on how to solve some of the sub-problems, refer back to some of the previous lessons in this unit. </a:t>
            </a:r>
            <a:endParaRPr sz="3200">
              <a:solidFill>
                <a:srgbClr val="434343"/>
              </a:solidFill>
              <a:latin typeface="Montserrat"/>
              <a:ea typeface="Montserrat"/>
              <a:cs typeface="Montserrat"/>
              <a:sym typeface="Montserrat"/>
            </a:endParaRPr>
          </a:p>
          <a:p>
            <a:pPr indent="0" lvl="0" marL="0" rtl="0" algn="l">
              <a:lnSpc>
                <a:spcPct val="114000"/>
              </a:lnSpc>
              <a:spcBef>
                <a:spcPts val="2000"/>
              </a:spcBef>
              <a:spcAft>
                <a:spcPts val="2000"/>
              </a:spcAft>
              <a:buNone/>
            </a:pPr>
            <a:r>
              <a:rPr b="1" lang="en-GB" sz="3200">
                <a:solidFill>
                  <a:srgbClr val="434343"/>
                </a:solidFill>
                <a:latin typeface="Montserrat"/>
                <a:ea typeface="Montserrat"/>
                <a:cs typeface="Montserrat"/>
                <a:sym typeface="Montserrat"/>
              </a:rPr>
              <a:t>Tip: Code small sections at a time and test regularly.</a:t>
            </a:r>
            <a:endParaRPr b="1" sz="3200">
              <a:solidFill>
                <a:srgbClr val="434343"/>
              </a:solidFill>
              <a:latin typeface="Montserrat"/>
              <a:ea typeface="Montserrat"/>
              <a:cs typeface="Montserrat"/>
              <a:sym typeface="Montserrat"/>
            </a:endParaRPr>
          </a:p>
        </p:txBody>
      </p:sp>
      <p:sp>
        <p:nvSpPr>
          <p:cNvPr id="146" name="Google Shape;146;p25"/>
          <p:cNvSpPr txBox="1"/>
          <p:nvPr>
            <p:ph idx="2" type="subTitle"/>
          </p:nvPr>
        </p:nvSpPr>
        <p:spPr>
          <a:xfrm>
            <a:off x="21031200" y="0"/>
            <a:ext cx="14259600" cy="1256400"/>
          </a:xfrm>
          <a:prstGeom prst="rect">
            <a:avLst/>
          </a:prstGeom>
        </p:spPr>
        <p:txBody>
          <a:bodyPr anchorCtr="0" anchor="ctr" bIns="182850" lIns="182850" spcFirstLastPara="1" rIns="0" wrap="square" tIns="182850">
            <a:noAutofit/>
          </a:bodyPr>
          <a:lstStyle/>
          <a:p>
            <a:pPr indent="0" lvl="0" marL="0" rtl="0" algn="r">
              <a:spcBef>
                <a:spcPts val="0"/>
              </a:spcBef>
              <a:spcAft>
                <a:spcPts val="0"/>
              </a:spcAft>
              <a:buNone/>
            </a:pPr>
            <a:r>
              <a:rPr lang="en-GB"/>
              <a:t>Activity 1</a:t>
            </a:r>
            <a:endParaRPr/>
          </a:p>
        </p:txBody>
      </p:sp>
      <p:sp>
        <p:nvSpPr>
          <p:cNvPr id="147" name="Google Shape;147;p25"/>
          <p:cNvSpPr txBox="1"/>
          <p:nvPr>
            <p:ph idx="4294967295"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pSp>
        <p:nvGrpSpPr>
          <p:cNvPr id="148" name="Google Shape;148;p25"/>
          <p:cNvGrpSpPr/>
          <p:nvPr/>
        </p:nvGrpSpPr>
        <p:grpSpPr>
          <a:xfrm>
            <a:off x="10648026" y="2545250"/>
            <a:ext cx="5127049" cy="6769123"/>
            <a:chOff x="10648026" y="2545250"/>
            <a:chExt cx="5127049" cy="6769123"/>
          </a:xfrm>
        </p:grpSpPr>
        <p:pic>
          <p:nvPicPr>
            <p:cNvPr id="149" name="Google Shape;149;p25"/>
            <p:cNvPicPr preferRelativeResize="0"/>
            <p:nvPr/>
          </p:nvPicPr>
          <p:blipFill>
            <a:blip r:embed="rId3">
              <a:alphaModFix/>
            </a:blip>
            <a:stretch>
              <a:fillRect/>
            </a:stretch>
          </p:blipFill>
          <p:spPr>
            <a:xfrm>
              <a:off x="11521400" y="2545250"/>
              <a:ext cx="4253675" cy="6141075"/>
            </a:xfrm>
            <a:prstGeom prst="rect">
              <a:avLst/>
            </a:prstGeom>
            <a:noFill/>
            <a:ln>
              <a:noFill/>
            </a:ln>
          </p:spPr>
        </p:pic>
        <p:pic>
          <p:nvPicPr>
            <p:cNvPr id="150" name="Google Shape;150;p25"/>
            <p:cNvPicPr preferRelativeResize="0"/>
            <p:nvPr/>
          </p:nvPicPr>
          <p:blipFill>
            <a:blip r:embed="rId4">
              <a:alphaModFix/>
            </a:blip>
            <a:stretch>
              <a:fillRect/>
            </a:stretch>
          </p:blipFill>
          <p:spPr>
            <a:xfrm rot="-5400000">
              <a:off x="10018438" y="7287235"/>
              <a:ext cx="2656726" cy="1397550"/>
            </a:xfrm>
            <a:prstGeom prst="rect">
              <a:avLst/>
            </a:prstGeom>
            <a:noFill/>
            <a:ln>
              <a:noFill/>
            </a:ln>
          </p:spPr>
        </p:pic>
        <p:sp>
          <p:nvSpPr>
            <p:cNvPr id="151" name="Google Shape;151;p25"/>
            <p:cNvSpPr/>
            <p:nvPr/>
          </p:nvSpPr>
          <p:spPr>
            <a:xfrm>
              <a:off x="13608775" y="3700275"/>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p:nvPr/>
          </p:nvSpPr>
          <p:spPr>
            <a:xfrm>
              <a:off x="13608775" y="3981000"/>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5"/>
            <p:cNvSpPr/>
            <p:nvPr/>
          </p:nvSpPr>
          <p:spPr>
            <a:xfrm>
              <a:off x="13608775" y="4261725"/>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5"/>
            <p:cNvSpPr/>
            <p:nvPr/>
          </p:nvSpPr>
          <p:spPr>
            <a:xfrm>
              <a:off x="13608775" y="4542450"/>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p:nvPr/>
          </p:nvSpPr>
          <p:spPr>
            <a:xfrm>
              <a:off x="13608775" y="4828313"/>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p:nvPr/>
          </p:nvSpPr>
          <p:spPr>
            <a:xfrm>
              <a:off x="13303975" y="3981000"/>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p:nvPr/>
          </p:nvSpPr>
          <p:spPr>
            <a:xfrm>
              <a:off x="13303975" y="4828313"/>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p:nvPr/>
          </p:nvSpPr>
          <p:spPr>
            <a:xfrm>
              <a:off x="13913575" y="4828313"/>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25"/>
          <p:cNvSpPr txBox="1"/>
          <p:nvPr/>
        </p:nvSpPr>
        <p:spPr>
          <a:xfrm>
            <a:off x="14091450" y="7496250"/>
            <a:ext cx="36987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a:solidFill>
                  <a:srgbClr val="434343"/>
                </a:solidFill>
                <a:latin typeface="Montserrat"/>
                <a:ea typeface="Montserrat"/>
                <a:cs typeface="Montserrat"/>
                <a:sym typeface="Montserrat"/>
              </a:rPr>
              <a:t>Credit:  micro:bit Foundation</a:t>
            </a:r>
            <a:endParaRPr>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rgbClr val="434343"/>
                </a:solidFill>
                <a:latin typeface="Montserrat"/>
                <a:ea typeface="Montserrat"/>
                <a:cs typeface="Montserrat"/>
                <a:sym typeface="Montserrat"/>
              </a:rPr>
              <a:t>Speaker: Pixabay</a:t>
            </a:r>
            <a:endParaRPr>
              <a:solidFill>
                <a:srgbClr val="434343"/>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3" name="Shape 163"/>
        <p:cNvGrpSpPr/>
        <p:nvPr/>
      </p:nvGrpSpPr>
      <p:grpSpPr>
        <a:xfrm>
          <a:off x="0" y="0"/>
          <a:ext cx="0" cy="0"/>
          <a:chOff x="0" y="0"/>
          <a:chExt cx="0" cy="0"/>
        </a:xfrm>
      </p:grpSpPr>
      <p:sp>
        <p:nvSpPr>
          <p:cNvPr id="164" name="Google Shape;164;p26"/>
          <p:cNvSpPr txBox="1"/>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None/>
            </a:pPr>
            <a:r>
              <a:rPr b="1" lang="en-GB" sz="4800">
                <a:latin typeface="Montserrat"/>
                <a:ea typeface="Montserrat"/>
                <a:cs typeface="Montserrat"/>
                <a:sym typeface="Montserrat"/>
              </a:rPr>
              <a:t>Task 2 - Coding the guess the number game - tips</a:t>
            </a:r>
            <a:endParaRPr b="1" sz="4800">
              <a:solidFill>
                <a:srgbClr val="5B5BA5"/>
              </a:solidFill>
              <a:latin typeface="Quicksand"/>
              <a:ea typeface="Quicksand"/>
              <a:cs typeface="Quicksand"/>
              <a:sym typeface="Quicksand"/>
            </a:endParaRPr>
          </a:p>
        </p:txBody>
      </p:sp>
      <p:sp>
        <p:nvSpPr>
          <p:cNvPr id="165" name="Google Shape;165;p26"/>
          <p:cNvSpPr txBox="1"/>
          <p:nvPr/>
        </p:nvSpPr>
        <p:spPr>
          <a:xfrm>
            <a:off x="620200" y="2578600"/>
            <a:ext cx="16804200" cy="3362400"/>
          </a:xfrm>
          <a:prstGeom prst="rect">
            <a:avLst/>
          </a:prstGeom>
          <a:noFill/>
          <a:ln>
            <a:noFill/>
          </a:ln>
        </p:spPr>
        <p:txBody>
          <a:bodyPr anchorCtr="0" anchor="t" bIns="182850" lIns="182850" spcFirstLastPara="1" rIns="180000" wrap="square" tIns="182850">
            <a:noAutofit/>
          </a:bodyPr>
          <a:lstStyle/>
          <a:p>
            <a:pPr indent="0" lvl="0" marL="0" rtl="0" algn="l">
              <a:lnSpc>
                <a:spcPct val="114000"/>
              </a:lnSpc>
              <a:spcBef>
                <a:spcPts val="0"/>
              </a:spcBef>
              <a:spcAft>
                <a:spcPts val="2000"/>
              </a:spcAft>
              <a:buNone/>
            </a:pPr>
            <a:r>
              <a:rPr b="1" lang="en-GB" sz="3200">
                <a:solidFill>
                  <a:srgbClr val="434343"/>
                </a:solidFill>
                <a:latin typeface="Montserrat"/>
                <a:ea typeface="Montserrat"/>
                <a:cs typeface="Montserrat"/>
                <a:sym typeface="Montserrat"/>
              </a:rPr>
              <a:t>Starting the game: </a:t>
            </a:r>
            <a:r>
              <a:rPr lang="en-GB" sz="3200">
                <a:solidFill>
                  <a:srgbClr val="434343"/>
                </a:solidFill>
                <a:latin typeface="Montserrat"/>
                <a:ea typeface="Montserrat"/>
                <a:cs typeface="Montserrat"/>
                <a:sym typeface="Montserrat"/>
              </a:rPr>
              <a:t>An arrow towards button A will blink on the display (output), to indicate that the button needs to be pressed in order for the game to start. The program will check if the button was pressed (input and processing).</a:t>
            </a:r>
            <a:endParaRPr b="1" sz="3200">
              <a:solidFill>
                <a:srgbClr val="434343"/>
              </a:solidFill>
              <a:latin typeface="Montserrat"/>
              <a:ea typeface="Montserrat"/>
              <a:cs typeface="Montserrat"/>
              <a:sym typeface="Montserrat"/>
            </a:endParaRPr>
          </a:p>
        </p:txBody>
      </p:sp>
      <p:sp>
        <p:nvSpPr>
          <p:cNvPr id="166" name="Google Shape;166;p26"/>
          <p:cNvSpPr txBox="1"/>
          <p:nvPr>
            <p:ph idx="2" type="subTitle"/>
          </p:nvPr>
        </p:nvSpPr>
        <p:spPr>
          <a:xfrm>
            <a:off x="21031200" y="0"/>
            <a:ext cx="14259600" cy="1256400"/>
          </a:xfrm>
          <a:prstGeom prst="rect">
            <a:avLst/>
          </a:prstGeom>
        </p:spPr>
        <p:txBody>
          <a:bodyPr anchorCtr="0" anchor="ctr" bIns="182850" lIns="182850" spcFirstLastPara="1" rIns="0" wrap="square" tIns="182850">
            <a:noAutofit/>
          </a:bodyPr>
          <a:lstStyle/>
          <a:p>
            <a:pPr indent="0" lvl="0" marL="0" rtl="0" algn="r">
              <a:spcBef>
                <a:spcPts val="0"/>
              </a:spcBef>
              <a:spcAft>
                <a:spcPts val="0"/>
              </a:spcAft>
              <a:buNone/>
            </a:pPr>
            <a:r>
              <a:rPr lang="en-GB"/>
              <a:t>Activity 1</a:t>
            </a:r>
            <a:endParaRPr/>
          </a:p>
        </p:txBody>
      </p:sp>
      <p:sp>
        <p:nvSpPr>
          <p:cNvPr id="167" name="Google Shape;167;p26"/>
          <p:cNvSpPr txBox="1"/>
          <p:nvPr>
            <p:ph idx="4294967295"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1" name="Shape 171"/>
        <p:cNvGrpSpPr/>
        <p:nvPr/>
      </p:nvGrpSpPr>
      <p:grpSpPr>
        <a:xfrm>
          <a:off x="0" y="0"/>
          <a:ext cx="0" cy="0"/>
          <a:chOff x="0" y="0"/>
          <a:chExt cx="0" cy="0"/>
        </a:xfrm>
      </p:grpSpPr>
      <p:sp>
        <p:nvSpPr>
          <p:cNvPr id="172" name="Google Shape;172;p27"/>
          <p:cNvSpPr txBox="1"/>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None/>
            </a:pPr>
            <a:r>
              <a:rPr b="1" lang="en-GB" sz="4800">
                <a:latin typeface="Montserrat"/>
                <a:ea typeface="Montserrat"/>
                <a:cs typeface="Montserrat"/>
                <a:sym typeface="Montserrat"/>
              </a:rPr>
              <a:t>Task 2 - Coding the guess the number game - tips</a:t>
            </a:r>
            <a:endParaRPr b="1" sz="4800">
              <a:solidFill>
                <a:srgbClr val="5B5BA5"/>
              </a:solidFill>
              <a:latin typeface="Quicksand"/>
              <a:ea typeface="Quicksand"/>
              <a:cs typeface="Quicksand"/>
              <a:sym typeface="Quicksand"/>
            </a:endParaRPr>
          </a:p>
        </p:txBody>
      </p:sp>
      <p:sp>
        <p:nvSpPr>
          <p:cNvPr id="173" name="Google Shape;173;p27"/>
          <p:cNvSpPr txBox="1"/>
          <p:nvPr/>
        </p:nvSpPr>
        <p:spPr>
          <a:xfrm>
            <a:off x="620200" y="2578600"/>
            <a:ext cx="16804200" cy="3362400"/>
          </a:xfrm>
          <a:prstGeom prst="rect">
            <a:avLst/>
          </a:prstGeom>
          <a:noFill/>
          <a:ln>
            <a:noFill/>
          </a:ln>
        </p:spPr>
        <p:txBody>
          <a:bodyPr anchorCtr="0" anchor="t" bIns="182850" lIns="182850" spcFirstLastPara="1" rIns="180000" wrap="square" tIns="182850">
            <a:noAutofit/>
          </a:bodyPr>
          <a:lstStyle/>
          <a:p>
            <a:pPr indent="0" lvl="0" marL="0" rtl="0" algn="l">
              <a:lnSpc>
                <a:spcPct val="114000"/>
              </a:lnSpc>
              <a:spcBef>
                <a:spcPts val="0"/>
              </a:spcBef>
              <a:spcAft>
                <a:spcPts val="0"/>
              </a:spcAft>
              <a:buNone/>
            </a:pPr>
            <a:r>
              <a:rPr b="1" lang="en-GB" sz="3200">
                <a:solidFill>
                  <a:srgbClr val="434343"/>
                </a:solidFill>
                <a:latin typeface="Montserrat"/>
                <a:ea typeface="Montserrat"/>
                <a:cs typeface="Montserrat"/>
                <a:sym typeface="Montserrat"/>
              </a:rPr>
              <a:t>Playing the game: </a:t>
            </a:r>
            <a:r>
              <a:rPr lang="en-GB" sz="3200">
                <a:solidFill>
                  <a:srgbClr val="434343"/>
                </a:solidFill>
                <a:latin typeface="Montserrat"/>
                <a:ea typeface="Montserrat"/>
                <a:cs typeface="Montserrat"/>
                <a:sym typeface="Montserrat"/>
              </a:rPr>
              <a:t>The program will keep track of two numbers, the lowest and highest possible values for the secret number it needs to guess. These start at 1 and 100. The program picks the middle of the range between these two numbers and displays it as a guess (output). It then waits for the user’s reply, checking the buttons for specific input. The user can indicate that the secret number is lower by pressing button A, higher by pressing button B, or that the guess is correct by shaking. Having detected one of these inputs, the program will update the range accordingly. It will terminate the game if the number has been guessed (processing).</a:t>
            </a:r>
            <a:endParaRPr sz="3200">
              <a:solidFill>
                <a:srgbClr val="434343"/>
              </a:solidFill>
              <a:latin typeface="Montserrat"/>
              <a:ea typeface="Montserrat"/>
              <a:cs typeface="Montserrat"/>
              <a:sym typeface="Montserrat"/>
            </a:endParaRPr>
          </a:p>
          <a:p>
            <a:pPr indent="0" lvl="0" marL="0" rtl="0" algn="l">
              <a:lnSpc>
                <a:spcPct val="114000"/>
              </a:lnSpc>
              <a:spcBef>
                <a:spcPts val="2000"/>
              </a:spcBef>
              <a:spcAft>
                <a:spcPts val="2000"/>
              </a:spcAft>
              <a:buNone/>
            </a:pPr>
            <a:r>
              <a:rPr b="1" lang="en-GB" sz="3200">
                <a:solidFill>
                  <a:srgbClr val="434343"/>
                </a:solidFill>
                <a:latin typeface="Montserrat"/>
                <a:ea typeface="Montserrat"/>
                <a:cs typeface="Montserrat"/>
                <a:sym typeface="Montserrat"/>
              </a:rPr>
              <a:t>Outcome:</a:t>
            </a:r>
            <a:r>
              <a:rPr lang="en-GB" sz="3200">
                <a:solidFill>
                  <a:srgbClr val="434343"/>
                </a:solidFill>
                <a:latin typeface="Montserrat"/>
                <a:ea typeface="Montserrat"/>
                <a:cs typeface="Montserrat"/>
                <a:sym typeface="Montserrat"/>
              </a:rPr>
              <a:t> The outcome of the game will be displayed (output) and sound played (optional).</a:t>
            </a:r>
            <a:endParaRPr sz="3200">
              <a:solidFill>
                <a:srgbClr val="434343"/>
              </a:solidFill>
              <a:latin typeface="Montserrat"/>
              <a:ea typeface="Montserrat"/>
              <a:cs typeface="Montserrat"/>
              <a:sym typeface="Montserrat"/>
            </a:endParaRPr>
          </a:p>
        </p:txBody>
      </p:sp>
      <p:sp>
        <p:nvSpPr>
          <p:cNvPr id="174" name="Google Shape;174;p27"/>
          <p:cNvSpPr txBox="1"/>
          <p:nvPr>
            <p:ph idx="2" type="subTitle"/>
          </p:nvPr>
        </p:nvSpPr>
        <p:spPr>
          <a:xfrm>
            <a:off x="21031200" y="0"/>
            <a:ext cx="14259600" cy="1256400"/>
          </a:xfrm>
          <a:prstGeom prst="rect">
            <a:avLst/>
          </a:prstGeom>
        </p:spPr>
        <p:txBody>
          <a:bodyPr anchorCtr="0" anchor="ctr" bIns="182850" lIns="182850" spcFirstLastPara="1" rIns="0" wrap="square" tIns="182850">
            <a:noAutofit/>
          </a:bodyPr>
          <a:lstStyle/>
          <a:p>
            <a:pPr indent="0" lvl="0" marL="0" rtl="0" algn="r">
              <a:spcBef>
                <a:spcPts val="0"/>
              </a:spcBef>
              <a:spcAft>
                <a:spcPts val="0"/>
              </a:spcAft>
              <a:buNone/>
            </a:pPr>
            <a:r>
              <a:rPr lang="en-GB"/>
              <a:t>Activity 1</a:t>
            </a:r>
            <a:endParaRPr/>
          </a:p>
        </p:txBody>
      </p:sp>
      <p:sp>
        <p:nvSpPr>
          <p:cNvPr id="175" name="Google Shape;175;p27"/>
          <p:cNvSpPr txBox="1"/>
          <p:nvPr>
            <p:ph idx="4294967295"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9" name="Shape 179"/>
        <p:cNvGrpSpPr/>
        <p:nvPr/>
      </p:nvGrpSpPr>
      <p:grpSpPr>
        <a:xfrm>
          <a:off x="0" y="0"/>
          <a:ext cx="0" cy="0"/>
          <a:chOff x="0" y="0"/>
          <a:chExt cx="0" cy="0"/>
        </a:xfrm>
      </p:grpSpPr>
      <p:sp>
        <p:nvSpPr>
          <p:cNvPr id="180" name="Google Shape;180;p28"/>
          <p:cNvSpPr txBox="1"/>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None/>
            </a:pPr>
            <a:r>
              <a:rPr b="1" lang="en-GB" sz="4800">
                <a:latin typeface="Montserrat"/>
                <a:ea typeface="Montserrat"/>
                <a:cs typeface="Montserrat"/>
                <a:sym typeface="Montserrat"/>
              </a:rPr>
              <a:t>G</a:t>
            </a:r>
            <a:r>
              <a:rPr b="1" lang="en-GB" sz="4800">
                <a:latin typeface="Montserrat"/>
                <a:ea typeface="Montserrat"/>
                <a:cs typeface="Montserrat"/>
                <a:sym typeface="Montserrat"/>
              </a:rPr>
              <a:t>uess the number game - solution</a:t>
            </a:r>
            <a:endParaRPr b="1" sz="4800">
              <a:solidFill>
                <a:srgbClr val="5B5BA5"/>
              </a:solidFill>
              <a:latin typeface="Quicksand"/>
              <a:ea typeface="Quicksand"/>
              <a:cs typeface="Quicksand"/>
              <a:sym typeface="Quicksand"/>
            </a:endParaRPr>
          </a:p>
        </p:txBody>
      </p:sp>
      <p:sp>
        <p:nvSpPr>
          <p:cNvPr id="181" name="Google Shape;181;p28"/>
          <p:cNvSpPr txBox="1"/>
          <p:nvPr/>
        </p:nvSpPr>
        <p:spPr>
          <a:xfrm>
            <a:off x="620200" y="2578600"/>
            <a:ext cx="7129800" cy="3362400"/>
          </a:xfrm>
          <a:prstGeom prst="rect">
            <a:avLst/>
          </a:prstGeom>
          <a:noFill/>
          <a:ln>
            <a:noFill/>
          </a:ln>
        </p:spPr>
        <p:txBody>
          <a:bodyPr anchorCtr="0" anchor="t" bIns="182850" lIns="182850" spcFirstLastPara="1" rIns="180000" wrap="square" tIns="182850">
            <a:noAutofit/>
          </a:bodyPr>
          <a:lstStyle/>
          <a:p>
            <a:pPr indent="0" lvl="0" marL="0" rtl="0" algn="l">
              <a:lnSpc>
                <a:spcPct val="114000"/>
              </a:lnSpc>
              <a:spcBef>
                <a:spcPts val="0"/>
              </a:spcBef>
              <a:spcAft>
                <a:spcPts val="0"/>
              </a:spcAft>
              <a:buNone/>
            </a:pPr>
            <a:r>
              <a:rPr lang="en-GB" sz="3200" u="sng">
                <a:solidFill>
                  <a:schemeClr val="hlink"/>
                </a:solidFill>
                <a:latin typeface="Montserrat"/>
                <a:ea typeface="Montserrat"/>
                <a:cs typeface="Montserrat"/>
                <a:sym typeface="Montserrat"/>
                <a:hlinkClick r:id="rId3"/>
              </a:rPr>
              <a:t>Here is a link</a:t>
            </a:r>
            <a:r>
              <a:rPr lang="en-GB" sz="3200">
                <a:solidFill>
                  <a:srgbClr val="434343"/>
                </a:solidFill>
                <a:latin typeface="Montserrat"/>
                <a:ea typeface="Montserrat"/>
                <a:cs typeface="Montserrat"/>
                <a:sym typeface="Montserrat"/>
              </a:rPr>
              <a:t> to a possible solution to the guess the number game.</a:t>
            </a:r>
            <a:endParaRPr sz="3200">
              <a:solidFill>
                <a:schemeClr val="dk2"/>
              </a:solidFill>
              <a:latin typeface="Montserrat"/>
              <a:ea typeface="Montserrat"/>
              <a:cs typeface="Montserrat"/>
              <a:sym typeface="Montserrat"/>
            </a:endParaRPr>
          </a:p>
          <a:p>
            <a:pPr indent="0" lvl="0" marL="0" rtl="0" algn="l">
              <a:lnSpc>
                <a:spcPct val="114000"/>
              </a:lnSpc>
              <a:spcBef>
                <a:spcPts val="2000"/>
              </a:spcBef>
              <a:spcAft>
                <a:spcPts val="2000"/>
              </a:spcAft>
              <a:buNone/>
            </a:pPr>
            <a:r>
              <a:t/>
            </a:r>
            <a:endParaRPr sz="3200">
              <a:solidFill>
                <a:srgbClr val="434343"/>
              </a:solidFill>
              <a:latin typeface="Montserrat"/>
              <a:ea typeface="Montserrat"/>
              <a:cs typeface="Montserrat"/>
              <a:sym typeface="Montserrat"/>
            </a:endParaRPr>
          </a:p>
        </p:txBody>
      </p:sp>
      <p:sp>
        <p:nvSpPr>
          <p:cNvPr id="182" name="Google Shape;182;p28"/>
          <p:cNvSpPr txBox="1"/>
          <p:nvPr>
            <p:ph idx="2" type="subTitle"/>
          </p:nvPr>
        </p:nvSpPr>
        <p:spPr>
          <a:xfrm>
            <a:off x="21031200" y="0"/>
            <a:ext cx="14259600" cy="1256400"/>
          </a:xfrm>
          <a:prstGeom prst="rect">
            <a:avLst/>
          </a:prstGeom>
        </p:spPr>
        <p:txBody>
          <a:bodyPr anchorCtr="0" anchor="ctr" bIns="182850" lIns="182850" spcFirstLastPara="1" rIns="0" wrap="square" tIns="182850">
            <a:noAutofit/>
          </a:bodyPr>
          <a:lstStyle/>
          <a:p>
            <a:pPr indent="0" lvl="0" marL="0" rtl="0" algn="r">
              <a:spcBef>
                <a:spcPts val="0"/>
              </a:spcBef>
              <a:spcAft>
                <a:spcPts val="0"/>
              </a:spcAft>
              <a:buNone/>
            </a:pPr>
            <a:r>
              <a:rPr lang="en-GB"/>
              <a:t>Activity 1</a:t>
            </a:r>
            <a:endParaRPr/>
          </a:p>
        </p:txBody>
      </p:sp>
      <p:sp>
        <p:nvSpPr>
          <p:cNvPr id="183" name="Google Shape;183;p28"/>
          <p:cNvSpPr txBox="1"/>
          <p:nvPr>
            <p:ph idx="4294967295"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pSp>
        <p:nvGrpSpPr>
          <p:cNvPr id="184" name="Google Shape;184;p28"/>
          <p:cNvGrpSpPr/>
          <p:nvPr/>
        </p:nvGrpSpPr>
        <p:grpSpPr>
          <a:xfrm>
            <a:off x="10648026" y="2545250"/>
            <a:ext cx="5127049" cy="6769123"/>
            <a:chOff x="10648026" y="2545250"/>
            <a:chExt cx="5127049" cy="6769123"/>
          </a:xfrm>
        </p:grpSpPr>
        <p:pic>
          <p:nvPicPr>
            <p:cNvPr id="185" name="Google Shape;185;p28"/>
            <p:cNvPicPr preferRelativeResize="0"/>
            <p:nvPr/>
          </p:nvPicPr>
          <p:blipFill>
            <a:blip r:embed="rId4">
              <a:alphaModFix/>
            </a:blip>
            <a:stretch>
              <a:fillRect/>
            </a:stretch>
          </p:blipFill>
          <p:spPr>
            <a:xfrm>
              <a:off x="11521400" y="2545250"/>
              <a:ext cx="4253675" cy="6141075"/>
            </a:xfrm>
            <a:prstGeom prst="rect">
              <a:avLst/>
            </a:prstGeom>
            <a:noFill/>
            <a:ln>
              <a:noFill/>
            </a:ln>
          </p:spPr>
        </p:pic>
        <p:pic>
          <p:nvPicPr>
            <p:cNvPr id="186" name="Google Shape;186;p28"/>
            <p:cNvPicPr preferRelativeResize="0"/>
            <p:nvPr/>
          </p:nvPicPr>
          <p:blipFill>
            <a:blip r:embed="rId5">
              <a:alphaModFix/>
            </a:blip>
            <a:stretch>
              <a:fillRect/>
            </a:stretch>
          </p:blipFill>
          <p:spPr>
            <a:xfrm rot="-5400000">
              <a:off x="10018438" y="7287235"/>
              <a:ext cx="2656726" cy="1397550"/>
            </a:xfrm>
            <a:prstGeom prst="rect">
              <a:avLst/>
            </a:prstGeom>
            <a:noFill/>
            <a:ln>
              <a:noFill/>
            </a:ln>
          </p:spPr>
        </p:pic>
        <p:sp>
          <p:nvSpPr>
            <p:cNvPr id="187" name="Google Shape;187;p28"/>
            <p:cNvSpPr/>
            <p:nvPr/>
          </p:nvSpPr>
          <p:spPr>
            <a:xfrm>
              <a:off x="13608775" y="3700275"/>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13608775" y="3981000"/>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p:nvPr/>
          </p:nvSpPr>
          <p:spPr>
            <a:xfrm>
              <a:off x="13608775" y="4261725"/>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p:nvPr/>
          </p:nvSpPr>
          <p:spPr>
            <a:xfrm>
              <a:off x="13608775" y="4542450"/>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p:nvPr/>
          </p:nvSpPr>
          <p:spPr>
            <a:xfrm>
              <a:off x="13608775" y="4828313"/>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p:nvPr/>
          </p:nvSpPr>
          <p:spPr>
            <a:xfrm>
              <a:off x="13303975" y="3981000"/>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13303975" y="4828313"/>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13913575" y="4828313"/>
              <a:ext cx="117600" cy="2091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28"/>
          <p:cNvSpPr txBox="1"/>
          <p:nvPr/>
        </p:nvSpPr>
        <p:spPr>
          <a:xfrm>
            <a:off x="14091450" y="7496250"/>
            <a:ext cx="36987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a:solidFill>
                  <a:srgbClr val="434343"/>
                </a:solidFill>
                <a:latin typeface="Montserrat"/>
                <a:ea typeface="Montserrat"/>
                <a:cs typeface="Montserrat"/>
                <a:sym typeface="Montserrat"/>
              </a:rPr>
              <a:t>Credit:  micro:bit Foundation</a:t>
            </a:r>
            <a:endParaRPr>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rgbClr val="434343"/>
                </a:solidFill>
                <a:latin typeface="Montserrat"/>
                <a:ea typeface="Montserrat"/>
                <a:cs typeface="Montserrat"/>
                <a:sym typeface="Montserrat"/>
              </a:rPr>
              <a:t>Speaker: Pixabay</a:t>
            </a:r>
            <a:endParaRPr>
              <a:solidFill>
                <a:srgbClr val="434343"/>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1" name="Google Shape;201;p29"/>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2" name="Google Shape;202;p29">
            <a:hlinkClick r:id="rId3"/>
          </p:cNvPr>
          <p:cNvSpPr/>
          <p:nvPr/>
        </p:nvSpPr>
        <p:spPr>
          <a:xfrm>
            <a:off x="5305500" y="3776250"/>
            <a:ext cx="7677000" cy="2734500"/>
          </a:xfrm>
          <a:prstGeom prst="roundRect">
            <a:avLst>
              <a:gd fmla="val 16667" name="adj"/>
            </a:avLst>
          </a:prstGeom>
          <a:solidFill>
            <a:schemeClr val="dk1"/>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4400">
              <a:solidFill>
                <a:schemeClr val="dk2"/>
              </a:solidFill>
              <a:latin typeface="Montserrat"/>
              <a:ea typeface="Montserrat"/>
              <a:cs typeface="Montserrat"/>
              <a:sym typeface="Montserrat"/>
            </a:endParaRPr>
          </a:p>
        </p:txBody>
      </p:sp>
      <p:sp>
        <p:nvSpPr>
          <p:cNvPr id="203" name="Google Shape;203;p29"/>
          <p:cNvSpPr txBox="1"/>
          <p:nvPr/>
        </p:nvSpPr>
        <p:spPr>
          <a:xfrm>
            <a:off x="5628750" y="4099950"/>
            <a:ext cx="7030500" cy="208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400">
                <a:solidFill>
                  <a:schemeClr val="dk2"/>
                </a:solidFill>
                <a:latin typeface="Montserrat"/>
                <a:ea typeface="Montserrat"/>
                <a:cs typeface="Montserrat"/>
                <a:sym typeface="Montserrat"/>
              </a:rPr>
              <a:t>Click here to download additional assets for this lesson</a:t>
            </a:r>
            <a:endParaRPr b="1" sz="4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