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10287000" cx="18288000"/>
  <p:notesSz cx="6858000" cy="9144000"/>
  <p:embeddedFontLst>
    <p:embeddedFont>
      <p:font typeface="Montserrat SemiBold"/>
      <p:regular r:id="rId18"/>
      <p:bold r:id="rId19"/>
      <p:italic r:id="rId20"/>
      <p:boldItalic r:id="rId21"/>
    </p:embeddedFont>
    <p:embeddedFont>
      <p:font typeface="Montserrat"/>
      <p:regular r:id="rId22"/>
      <p:bold r:id="rId23"/>
      <p:italic r:id="rId24"/>
      <p:boldItalic r:id="rId25"/>
    </p:embeddedFont>
    <p:embeddedFont>
      <p:font typeface="Montserrat Medium"/>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SemiBold-italic.fntdata"/><Relationship Id="rId22" Type="http://schemas.openxmlformats.org/officeDocument/2006/relationships/font" Target="fonts/Montserrat-regular.fntdata"/><Relationship Id="rId21" Type="http://schemas.openxmlformats.org/officeDocument/2006/relationships/font" Target="fonts/MontserratSemiBold-boldItalic.fntdata"/><Relationship Id="rId24" Type="http://schemas.openxmlformats.org/officeDocument/2006/relationships/font" Target="fonts/Montserrat-italic.fntdata"/><Relationship Id="rId23" Type="http://schemas.openxmlformats.org/officeDocument/2006/relationships/font" Target="fonts/Montserrat-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regular.fntdata"/><Relationship Id="rId25" Type="http://schemas.openxmlformats.org/officeDocument/2006/relationships/font" Target="fonts/Montserrat-boldItalic.fntdata"/><Relationship Id="rId28" Type="http://schemas.openxmlformats.org/officeDocument/2006/relationships/font" Target="fonts/MontserratMedium-italic.fntdata"/><Relationship Id="rId27" Type="http://schemas.openxmlformats.org/officeDocument/2006/relationships/font" Target="fonts/MontserratMedium-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Medium-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MontserratSemiBold-bold.fntdata"/><Relationship Id="rId18" Type="http://schemas.openxmlformats.org/officeDocument/2006/relationships/font" Target="fonts/Montserrat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6a7e8c5c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6a7e8c5c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8d37df9b2c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8d37df9b2c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8d37df9b2c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8d37df9b2c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8d37df9b2c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8d37df9b2c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8d37df9b2c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8d37df9b2c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6a7e8c5c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6a7e8c5c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acd18b945_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acd18b945_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d37df9b2c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d37df9b2c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d37df9b2c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d37df9b2c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86a7e8c5c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86a7e8c5c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d37df9b2c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d37df9b2c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d37df9b2c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d37df9b2c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86a7e8c5cd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86a7e8c5cd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600">
                <a:solidFill>
                  <a:srgbClr val="4B3241"/>
                </a:solidFill>
              </a:rPr>
              <a:t>History: Unit 2</a:t>
            </a:r>
            <a:endParaRPr b="0" sz="3600">
              <a:solidFill>
                <a:srgbClr val="4B3241"/>
              </a:solidFill>
            </a:endParaRPr>
          </a:p>
          <a:p>
            <a:pPr indent="0" lvl="0" marL="0" rtl="0" algn="l">
              <a:spcBef>
                <a:spcPts val="0"/>
              </a:spcBef>
              <a:spcAft>
                <a:spcPts val="0"/>
              </a:spcAft>
              <a:buNone/>
            </a:pPr>
            <a:r>
              <a:rPr b="0" lang="en-GB" sz="3600">
                <a:solidFill>
                  <a:srgbClr val="4B3241"/>
                </a:solidFill>
              </a:rPr>
              <a:t>Lesson 15 of 30</a:t>
            </a:r>
            <a:endParaRPr/>
          </a:p>
        </p:txBody>
      </p:sp>
      <p:sp>
        <p:nvSpPr>
          <p:cNvPr id="80" name="Google Shape;80;p14"/>
          <p:cNvSpPr txBox="1"/>
          <p:nvPr>
            <p:ph idx="1" type="body"/>
          </p:nvPr>
        </p:nvSpPr>
        <p:spPr>
          <a:xfrm>
            <a:off x="917950" y="2519050"/>
            <a:ext cx="118251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How significant a threat did the Revolt of the Northern Earls pose to Elizabeth?</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8" name="Google Shape;148;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9" name="Google Shape;149;p23"/>
          <p:cNvSpPr txBox="1"/>
          <p:nvPr>
            <p:ph type="title"/>
          </p:nvPr>
        </p:nvSpPr>
        <p:spPr>
          <a:xfrm>
            <a:off x="613150" y="280450"/>
            <a:ext cx="16670400" cy="711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700">
                <a:solidFill>
                  <a:schemeClr val="dk2"/>
                </a:solidFill>
              </a:rPr>
              <a:t>Significance </a:t>
            </a:r>
            <a:r>
              <a:rPr lang="en-GB" sz="3700">
                <a:solidFill>
                  <a:schemeClr val="dk2"/>
                </a:solidFill>
              </a:rPr>
              <a:t>criteria</a:t>
            </a:r>
            <a:r>
              <a:rPr lang="en-GB" sz="3700">
                <a:solidFill>
                  <a:schemeClr val="dk2"/>
                </a:solidFill>
              </a:rPr>
              <a:t>: </a:t>
            </a:r>
            <a:r>
              <a:rPr b="0" lang="en-GB" sz="3700">
                <a:solidFill>
                  <a:schemeClr val="dk2"/>
                </a:solidFill>
              </a:rPr>
              <a:t>What makes an event significant?</a:t>
            </a:r>
            <a:endParaRPr b="0" sz="3700">
              <a:solidFill>
                <a:schemeClr val="dk2"/>
              </a:solidFill>
            </a:endParaRPr>
          </a:p>
        </p:txBody>
      </p:sp>
      <p:sp>
        <p:nvSpPr>
          <p:cNvPr id="150" name="Google Shape;150;p23"/>
          <p:cNvSpPr/>
          <p:nvPr/>
        </p:nvSpPr>
        <p:spPr>
          <a:xfrm>
            <a:off x="5980575" y="1505450"/>
            <a:ext cx="6610800" cy="6133200"/>
          </a:xfrm>
          <a:prstGeom prst="quadArrowCallout">
            <a:avLst>
              <a:gd fmla="val 1231" name="adj1"/>
              <a:gd fmla="val 8509" name="adj2"/>
              <a:gd fmla="val 18515" name="adj3"/>
              <a:gd fmla="val 1231" name="adj4"/>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3"/>
          <p:cNvSpPr txBox="1"/>
          <p:nvPr/>
        </p:nvSpPr>
        <p:spPr>
          <a:xfrm>
            <a:off x="7719625" y="851850"/>
            <a:ext cx="7630200" cy="30000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b="1" lang="en-GB" sz="3300">
                <a:solidFill>
                  <a:schemeClr val="accent6"/>
                </a:solidFill>
                <a:latin typeface="Montserrat"/>
                <a:ea typeface="Montserrat"/>
                <a:cs typeface="Montserrat"/>
                <a:sym typeface="Montserrat"/>
              </a:rPr>
              <a:t>Led to change </a:t>
            </a:r>
            <a:endParaRPr b="1">
              <a:solidFill>
                <a:schemeClr val="accent6"/>
              </a:solidFill>
            </a:endParaRPr>
          </a:p>
        </p:txBody>
      </p:sp>
      <p:sp>
        <p:nvSpPr>
          <p:cNvPr id="152" name="Google Shape;152;p23"/>
          <p:cNvSpPr txBox="1"/>
          <p:nvPr/>
        </p:nvSpPr>
        <p:spPr>
          <a:xfrm>
            <a:off x="1375150" y="3968000"/>
            <a:ext cx="4788300" cy="3000000"/>
          </a:xfrm>
          <a:prstGeom prst="rect">
            <a:avLst/>
          </a:prstGeom>
          <a:noFill/>
          <a:ln>
            <a:noFill/>
          </a:ln>
        </p:spPr>
        <p:txBody>
          <a:bodyPr anchorCtr="0" anchor="t" bIns="91425" lIns="91425" spcFirstLastPara="1" rIns="91425" wrap="square" tIns="91425">
            <a:noAutofit/>
          </a:bodyPr>
          <a:lstStyle/>
          <a:p>
            <a:pPr indent="0" lvl="0" marL="0" rtl="0" algn="ctr">
              <a:lnSpc>
                <a:spcPct val="130000"/>
              </a:lnSpc>
              <a:spcBef>
                <a:spcPts val="0"/>
              </a:spcBef>
              <a:spcAft>
                <a:spcPts val="2000"/>
              </a:spcAft>
              <a:buNone/>
            </a:pPr>
            <a:r>
              <a:rPr b="1" lang="en-GB" sz="3300">
                <a:solidFill>
                  <a:schemeClr val="accent6"/>
                </a:solidFill>
                <a:latin typeface="Montserrat"/>
                <a:ea typeface="Montserrat"/>
                <a:cs typeface="Montserrat"/>
                <a:sym typeface="Montserrat"/>
              </a:rPr>
              <a:t>Affected a large number of people</a:t>
            </a:r>
            <a:endParaRPr b="1">
              <a:solidFill>
                <a:schemeClr val="accent6"/>
              </a:solidFill>
            </a:endParaRPr>
          </a:p>
        </p:txBody>
      </p:sp>
      <p:sp>
        <p:nvSpPr>
          <p:cNvPr id="153" name="Google Shape;153;p23"/>
          <p:cNvSpPr txBox="1"/>
          <p:nvPr/>
        </p:nvSpPr>
        <p:spPr>
          <a:xfrm>
            <a:off x="12438975" y="3891800"/>
            <a:ext cx="4788300" cy="3000000"/>
          </a:xfrm>
          <a:prstGeom prst="rect">
            <a:avLst/>
          </a:prstGeom>
          <a:noFill/>
          <a:ln>
            <a:noFill/>
          </a:ln>
        </p:spPr>
        <p:txBody>
          <a:bodyPr anchorCtr="0" anchor="t" bIns="91425" lIns="91425" spcFirstLastPara="1" rIns="91425" wrap="square" tIns="91425">
            <a:noAutofit/>
          </a:bodyPr>
          <a:lstStyle/>
          <a:p>
            <a:pPr indent="0" lvl="0" marL="0" rtl="0" algn="ctr">
              <a:lnSpc>
                <a:spcPct val="130000"/>
              </a:lnSpc>
              <a:spcBef>
                <a:spcPts val="0"/>
              </a:spcBef>
              <a:spcAft>
                <a:spcPts val="2000"/>
              </a:spcAft>
              <a:buNone/>
            </a:pPr>
            <a:r>
              <a:rPr b="1" lang="en-GB" sz="3300">
                <a:solidFill>
                  <a:schemeClr val="accent6"/>
                </a:solidFill>
                <a:latin typeface="Montserrat"/>
                <a:ea typeface="Montserrat"/>
                <a:cs typeface="Montserrat"/>
                <a:sym typeface="Montserrat"/>
              </a:rPr>
              <a:t>Affected people for a long time</a:t>
            </a:r>
            <a:endParaRPr b="1">
              <a:solidFill>
                <a:schemeClr val="accent6"/>
              </a:solidFill>
            </a:endParaRPr>
          </a:p>
        </p:txBody>
      </p:sp>
      <p:sp>
        <p:nvSpPr>
          <p:cNvPr id="154" name="Google Shape;154;p23"/>
          <p:cNvSpPr txBox="1"/>
          <p:nvPr/>
        </p:nvSpPr>
        <p:spPr>
          <a:xfrm>
            <a:off x="6282225" y="7562450"/>
            <a:ext cx="6000900" cy="3000000"/>
          </a:xfrm>
          <a:prstGeom prst="rect">
            <a:avLst/>
          </a:prstGeom>
          <a:noFill/>
          <a:ln>
            <a:noFill/>
          </a:ln>
        </p:spPr>
        <p:txBody>
          <a:bodyPr anchorCtr="0" anchor="t" bIns="91425" lIns="91425" spcFirstLastPara="1" rIns="91425" wrap="square" tIns="91425">
            <a:noAutofit/>
          </a:bodyPr>
          <a:lstStyle/>
          <a:p>
            <a:pPr indent="0" lvl="0" marL="0" rtl="0" algn="ctr">
              <a:lnSpc>
                <a:spcPct val="130000"/>
              </a:lnSpc>
              <a:spcBef>
                <a:spcPts val="0"/>
              </a:spcBef>
              <a:spcAft>
                <a:spcPts val="2000"/>
              </a:spcAft>
              <a:buNone/>
            </a:pPr>
            <a:r>
              <a:rPr b="1" lang="en-GB" sz="3300">
                <a:solidFill>
                  <a:schemeClr val="accent6"/>
                </a:solidFill>
                <a:latin typeface="Montserrat"/>
                <a:ea typeface="Montserrat"/>
                <a:cs typeface="Montserrat"/>
                <a:sym typeface="Montserrat"/>
              </a:rPr>
              <a:t>It is still remembered by historians</a:t>
            </a:r>
            <a:endParaRPr b="1">
              <a:solidFill>
                <a:schemeClr val="accent6"/>
              </a:solidFill>
            </a:endParaRPr>
          </a:p>
        </p:txBody>
      </p:sp>
      <p:cxnSp>
        <p:nvCxnSpPr>
          <p:cNvPr id="155" name="Google Shape;155;p23"/>
          <p:cNvCxnSpPr/>
          <p:nvPr/>
        </p:nvCxnSpPr>
        <p:spPr>
          <a:xfrm>
            <a:off x="8935100" y="3067100"/>
            <a:ext cx="678600" cy="0"/>
          </a:xfrm>
          <a:prstGeom prst="straightConnector1">
            <a:avLst/>
          </a:prstGeom>
          <a:noFill/>
          <a:ln cap="flat" cmpd="sng" w="38100">
            <a:solidFill>
              <a:schemeClr val="dk2"/>
            </a:solidFill>
            <a:prstDash val="solid"/>
            <a:round/>
            <a:headEnd len="med" w="med" type="none"/>
            <a:tailEnd len="med" w="med" type="none"/>
          </a:ln>
        </p:spPr>
      </p:cxnSp>
      <p:cxnSp>
        <p:nvCxnSpPr>
          <p:cNvPr id="156" name="Google Shape;156;p23"/>
          <p:cNvCxnSpPr/>
          <p:nvPr/>
        </p:nvCxnSpPr>
        <p:spPr>
          <a:xfrm>
            <a:off x="8935100" y="3448100"/>
            <a:ext cx="678600" cy="0"/>
          </a:xfrm>
          <a:prstGeom prst="straightConnector1">
            <a:avLst/>
          </a:prstGeom>
          <a:noFill/>
          <a:ln cap="flat" cmpd="sng" w="38100">
            <a:solidFill>
              <a:schemeClr val="dk2"/>
            </a:solidFill>
            <a:prstDash val="solid"/>
            <a:round/>
            <a:headEnd len="med" w="med" type="none"/>
            <a:tailEnd len="med" w="med" type="none"/>
          </a:ln>
        </p:spPr>
      </p:cxnSp>
      <p:cxnSp>
        <p:nvCxnSpPr>
          <p:cNvPr id="157" name="Google Shape;157;p23"/>
          <p:cNvCxnSpPr/>
          <p:nvPr/>
        </p:nvCxnSpPr>
        <p:spPr>
          <a:xfrm>
            <a:off x="8935100" y="3829100"/>
            <a:ext cx="678600" cy="0"/>
          </a:xfrm>
          <a:prstGeom prst="straightConnector1">
            <a:avLst/>
          </a:prstGeom>
          <a:noFill/>
          <a:ln cap="flat" cmpd="sng" w="38100">
            <a:solidFill>
              <a:schemeClr val="dk2"/>
            </a:solidFill>
            <a:prstDash val="solid"/>
            <a:round/>
            <a:headEnd len="med" w="med" type="none"/>
            <a:tailEnd len="med" w="med" type="none"/>
          </a:ln>
        </p:spPr>
      </p:cxnSp>
      <p:cxnSp>
        <p:nvCxnSpPr>
          <p:cNvPr id="158" name="Google Shape;158;p23"/>
          <p:cNvCxnSpPr/>
          <p:nvPr/>
        </p:nvCxnSpPr>
        <p:spPr>
          <a:xfrm>
            <a:off x="8935100" y="4210100"/>
            <a:ext cx="678600" cy="0"/>
          </a:xfrm>
          <a:prstGeom prst="straightConnector1">
            <a:avLst/>
          </a:prstGeom>
          <a:noFill/>
          <a:ln cap="flat" cmpd="sng" w="38100">
            <a:solidFill>
              <a:schemeClr val="dk2"/>
            </a:solidFill>
            <a:prstDash val="solid"/>
            <a:round/>
            <a:headEnd len="med" w="med" type="none"/>
            <a:tailEnd len="med" w="med" type="none"/>
          </a:ln>
        </p:spPr>
      </p:cxnSp>
      <p:cxnSp>
        <p:nvCxnSpPr>
          <p:cNvPr id="159" name="Google Shape;159;p23"/>
          <p:cNvCxnSpPr/>
          <p:nvPr/>
        </p:nvCxnSpPr>
        <p:spPr>
          <a:xfrm rot="10800000">
            <a:off x="8778600" y="4342750"/>
            <a:ext cx="0" cy="526200"/>
          </a:xfrm>
          <a:prstGeom prst="straightConnector1">
            <a:avLst/>
          </a:prstGeom>
          <a:noFill/>
          <a:ln cap="flat" cmpd="sng" w="38100">
            <a:solidFill>
              <a:schemeClr val="dk2"/>
            </a:solidFill>
            <a:prstDash val="solid"/>
            <a:round/>
            <a:headEnd len="med" w="med" type="none"/>
            <a:tailEnd len="med" w="med" type="none"/>
          </a:ln>
        </p:spPr>
      </p:cxnSp>
      <p:cxnSp>
        <p:nvCxnSpPr>
          <p:cNvPr id="160" name="Google Shape;160;p23"/>
          <p:cNvCxnSpPr/>
          <p:nvPr/>
        </p:nvCxnSpPr>
        <p:spPr>
          <a:xfrm rot="10800000">
            <a:off x="8387525" y="4342750"/>
            <a:ext cx="0" cy="526200"/>
          </a:xfrm>
          <a:prstGeom prst="straightConnector1">
            <a:avLst/>
          </a:prstGeom>
          <a:noFill/>
          <a:ln cap="flat" cmpd="sng" w="38100">
            <a:solidFill>
              <a:schemeClr val="dk2"/>
            </a:solidFill>
            <a:prstDash val="solid"/>
            <a:round/>
            <a:headEnd len="med" w="med" type="none"/>
            <a:tailEnd len="med" w="med" type="none"/>
          </a:ln>
        </p:spPr>
      </p:cxnSp>
      <p:cxnSp>
        <p:nvCxnSpPr>
          <p:cNvPr id="161" name="Google Shape;161;p23"/>
          <p:cNvCxnSpPr/>
          <p:nvPr/>
        </p:nvCxnSpPr>
        <p:spPr>
          <a:xfrm rot="10800000">
            <a:off x="8006525" y="4342750"/>
            <a:ext cx="0" cy="526200"/>
          </a:xfrm>
          <a:prstGeom prst="straightConnector1">
            <a:avLst/>
          </a:prstGeom>
          <a:noFill/>
          <a:ln cap="flat" cmpd="sng" w="38100">
            <a:solidFill>
              <a:schemeClr val="dk2"/>
            </a:solidFill>
            <a:prstDash val="solid"/>
            <a:round/>
            <a:headEnd len="med" w="med" type="none"/>
            <a:tailEnd len="med" w="med" type="none"/>
          </a:ln>
        </p:spPr>
      </p:cxnSp>
      <p:cxnSp>
        <p:nvCxnSpPr>
          <p:cNvPr id="162" name="Google Shape;162;p23"/>
          <p:cNvCxnSpPr/>
          <p:nvPr/>
        </p:nvCxnSpPr>
        <p:spPr>
          <a:xfrm rot="10800000">
            <a:off x="7625525" y="4342750"/>
            <a:ext cx="0" cy="526200"/>
          </a:xfrm>
          <a:prstGeom prst="straightConnector1">
            <a:avLst/>
          </a:prstGeom>
          <a:noFill/>
          <a:ln cap="flat" cmpd="sng" w="38100">
            <a:solidFill>
              <a:schemeClr val="dk2"/>
            </a:solidFill>
            <a:prstDash val="solid"/>
            <a:round/>
            <a:headEnd len="med" w="med" type="none"/>
            <a:tailEnd len="med" w="med" type="none"/>
          </a:ln>
        </p:spPr>
      </p:cxnSp>
      <p:cxnSp>
        <p:nvCxnSpPr>
          <p:cNvPr id="163" name="Google Shape;163;p23"/>
          <p:cNvCxnSpPr/>
          <p:nvPr/>
        </p:nvCxnSpPr>
        <p:spPr>
          <a:xfrm rot="10800000">
            <a:off x="10836000" y="4342750"/>
            <a:ext cx="0" cy="526200"/>
          </a:xfrm>
          <a:prstGeom prst="straightConnector1">
            <a:avLst/>
          </a:prstGeom>
          <a:noFill/>
          <a:ln cap="flat" cmpd="sng" w="38100">
            <a:solidFill>
              <a:schemeClr val="dk2"/>
            </a:solidFill>
            <a:prstDash val="solid"/>
            <a:round/>
            <a:headEnd len="med" w="med" type="none"/>
            <a:tailEnd len="med" w="med" type="none"/>
          </a:ln>
        </p:spPr>
      </p:cxnSp>
      <p:cxnSp>
        <p:nvCxnSpPr>
          <p:cNvPr id="164" name="Google Shape;164;p23"/>
          <p:cNvCxnSpPr/>
          <p:nvPr/>
        </p:nvCxnSpPr>
        <p:spPr>
          <a:xfrm rot="10800000">
            <a:off x="10444925" y="4342750"/>
            <a:ext cx="0" cy="526200"/>
          </a:xfrm>
          <a:prstGeom prst="straightConnector1">
            <a:avLst/>
          </a:prstGeom>
          <a:noFill/>
          <a:ln cap="flat" cmpd="sng" w="38100">
            <a:solidFill>
              <a:schemeClr val="dk2"/>
            </a:solidFill>
            <a:prstDash val="solid"/>
            <a:round/>
            <a:headEnd len="med" w="med" type="none"/>
            <a:tailEnd len="med" w="med" type="none"/>
          </a:ln>
        </p:spPr>
      </p:cxnSp>
      <p:cxnSp>
        <p:nvCxnSpPr>
          <p:cNvPr id="165" name="Google Shape;165;p23"/>
          <p:cNvCxnSpPr/>
          <p:nvPr/>
        </p:nvCxnSpPr>
        <p:spPr>
          <a:xfrm rot="10800000">
            <a:off x="10063925" y="4342750"/>
            <a:ext cx="0" cy="526200"/>
          </a:xfrm>
          <a:prstGeom prst="straightConnector1">
            <a:avLst/>
          </a:prstGeom>
          <a:noFill/>
          <a:ln cap="flat" cmpd="sng" w="38100">
            <a:solidFill>
              <a:schemeClr val="dk2"/>
            </a:solidFill>
            <a:prstDash val="solid"/>
            <a:round/>
            <a:headEnd len="med" w="med" type="none"/>
            <a:tailEnd len="med" w="med" type="none"/>
          </a:ln>
        </p:spPr>
      </p:cxnSp>
      <p:cxnSp>
        <p:nvCxnSpPr>
          <p:cNvPr id="166" name="Google Shape;166;p23"/>
          <p:cNvCxnSpPr/>
          <p:nvPr/>
        </p:nvCxnSpPr>
        <p:spPr>
          <a:xfrm rot="10800000">
            <a:off x="9682925" y="4342750"/>
            <a:ext cx="0" cy="526200"/>
          </a:xfrm>
          <a:prstGeom prst="straightConnector1">
            <a:avLst/>
          </a:prstGeom>
          <a:noFill/>
          <a:ln cap="flat" cmpd="sng" w="38100">
            <a:solidFill>
              <a:schemeClr val="dk2"/>
            </a:solidFill>
            <a:prstDash val="solid"/>
            <a:round/>
            <a:headEnd len="med" w="med" type="none"/>
            <a:tailEnd len="med" w="med" type="none"/>
          </a:ln>
        </p:spPr>
      </p:cxnSp>
      <p:cxnSp>
        <p:nvCxnSpPr>
          <p:cNvPr id="167" name="Google Shape;167;p23"/>
          <p:cNvCxnSpPr/>
          <p:nvPr/>
        </p:nvCxnSpPr>
        <p:spPr>
          <a:xfrm>
            <a:off x="8935100" y="5048300"/>
            <a:ext cx="678600" cy="0"/>
          </a:xfrm>
          <a:prstGeom prst="straightConnector1">
            <a:avLst/>
          </a:prstGeom>
          <a:noFill/>
          <a:ln cap="flat" cmpd="sng" w="38100">
            <a:solidFill>
              <a:schemeClr val="dk2"/>
            </a:solidFill>
            <a:prstDash val="solid"/>
            <a:round/>
            <a:headEnd len="med" w="med" type="none"/>
            <a:tailEnd len="med" w="med" type="none"/>
          </a:ln>
        </p:spPr>
      </p:cxnSp>
      <p:cxnSp>
        <p:nvCxnSpPr>
          <p:cNvPr id="168" name="Google Shape;168;p23"/>
          <p:cNvCxnSpPr/>
          <p:nvPr/>
        </p:nvCxnSpPr>
        <p:spPr>
          <a:xfrm>
            <a:off x="8935100" y="5429300"/>
            <a:ext cx="678600" cy="0"/>
          </a:xfrm>
          <a:prstGeom prst="straightConnector1">
            <a:avLst/>
          </a:prstGeom>
          <a:noFill/>
          <a:ln cap="flat" cmpd="sng" w="38100">
            <a:solidFill>
              <a:schemeClr val="dk2"/>
            </a:solidFill>
            <a:prstDash val="solid"/>
            <a:round/>
            <a:headEnd len="med" w="med" type="none"/>
            <a:tailEnd len="med" w="med" type="none"/>
          </a:ln>
        </p:spPr>
      </p:cxnSp>
      <p:cxnSp>
        <p:nvCxnSpPr>
          <p:cNvPr id="169" name="Google Shape;169;p23"/>
          <p:cNvCxnSpPr/>
          <p:nvPr/>
        </p:nvCxnSpPr>
        <p:spPr>
          <a:xfrm>
            <a:off x="8935100" y="5810300"/>
            <a:ext cx="678600" cy="0"/>
          </a:xfrm>
          <a:prstGeom prst="straightConnector1">
            <a:avLst/>
          </a:prstGeom>
          <a:noFill/>
          <a:ln cap="flat" cmpd="sng" w="38100">
            <a:solidFill>
              <a:schemeClr val="dk2"/>
            </a:solidFill>
            <a:prstDash val="solid"/>
            <a:round/>
            <a:headEnd len="med" w="med" type="none"/>
            <a:tailEnd len="med" w="med" type="none"/>
          </a:ln>
        </p:spPr>
      </p:cxnSp>
      <p:cxnSp>
        <p:nvCxnSpPr>
          <p:cNvPr id="170" name="Google Shape;170;p23"/>
          <p:cNvCxnSpPr/>
          <p:nvPr/>
        </p:nvCxnSpPr>
        <p:spPr>
          <a:xfrm>
            <a:off x="8935100" y="6191300"/>
            <a:ext cx="678600" cy="0"/>
          </a:xfrm>
          <a:prstGeom prst="straightConnector1">
            <a:avLst/>
          </a:prstGeom>
          <a:noFill/>
          <a:ln cap="flat" cmpd="sng" w="38100">
            <a:solidFill>
              <a:schemeClr val="dk2"/>
            </a:solidFill>
            <a:prstDash val="solid"/>
            <a:round/>
            <a:headEnd len="med" w="med" type="none"/>
            <a:tailEnd len="med" w="med" type="non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76" name="Google Shape;176;p24"/>
          <p:cNvSpPr txBox="1"/>
          <p:nvPr>
            <p:ph idx="1" type="body"/>
          </p:nvPr>
        </p:nvSpPr>
        <p:spPr>
          <a:xfrm>
            <a:off x="841750" y="777650"/>
            <a:ext cx="170181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000" u="sng">
                <a:solidFill>
                  <a:schemeClr val="accent6"/>
                </a:solidFill>
              </a:rPr>
              <a:t>Did it lead to change?</a:t>
            </a:r>
            <a:endParaRPr b="1" sz="3000" u="sng">
              <a:solidFill>
                <a:schemeClr val="accent6"/>
              </a:solidFill>
            </a:endParaRPr>
          </a:p>
          <a:p>
            <a:pPr indent="0" lvl="0" marL="0" rtl="0" algn="l">
              <a:spcBef>
                <a:spcPts val="2000"/>
              </a:spcBef>
              <a:spcAft>
                <a:spcPts val="0"/>
              </a:spcAft>
              <a:buNone/>
            </a:pPr>
            <a:r>
              <a:rPr lang="en-GB" sz="3000"/>
              <a:t>It led to Elizabeth’s </a:t>
            </a:r>
            <a:r>
              <a:rPr b="1" lang="en-GB" sz="3000">
                <a:solidFill>
                  <a:schemeClr val="accent4"/>
                </a:solidFill>
              </a:rPr>
              <a:t>excommunication</a:t>
            </a:r>
            <a:r>
              <a:rPr lang="en-GB" sz="3000"/>
              <a:t> in 1570 by the </a:t>
            </a:r>
            <a:r>
              <a:rPr b="1" lang="en-GB" sz="3000">
                <a:solidFill>
                  <a:schemeClr val="accent3"/>
                </a:solidFill>
              </a:rPr>
              <a:t>Pope </a:t>
            </a:r>
            <a:r>
              <a:rPr lang="en-GB" sz="3000"/>
              <a:t>which meant that Catholics began to plot against her in the future</a:t>
            </a:r>
            <a:endParaRPr sz="3000"/>
          </a:p>
          <a:p>
            <a:pPr indent="0" lvl="0" marL="0" rtl="0" algn="l">
              <a:spcBef>
                <a:spcPts val="2000"/>
              </a:spcBef>
              <a:spcAft>
                <a:spcPts val="0"/>
              </a:spcAft>
              <a:buNone/>
            </a:pPr>
            <a:r>
              <a:rPr b="1" lang="en-GB" sz="3000" u="sng">
                <a:solidFill>
                  <a:schemeClr val="accent6"/>
                </a:solidFill>
              </a:rPr>
              <a:t>Did it affect a large number of people? </a:t>
            </a:r>
            <a:endParaRPr b="1" sz="3000" u="sng">
              <a:solidFill>
                <a:schemeClr val="accent6"/>
              </a:solidFill>
            </a:endParaRPr>
          </a:p>
          <a:p>
            <a:pPr indent="0" lvl="0" marL="0" rtl="0" algn="l">
              <a:spcBef>
                <a:spcPts val="2000"/>
              </a:spcBef>
              <a:spcAft>
                <a:spcPts val="0"/>
              </a:spcAft>
              <a:buNone/>
            </a:pPr>
            <a:r>
              <a:rPr lang="en-GB" sz="3000"/>
              <a:t>At least 20,000 soldiers on both sides were involved and 450 rebels executed </a:t>
            </a:r>
            <a:endParaRPr sz="3000"/>
          </a:p>
          <a:p>
            <a:pPr indent="0" lvl="0" marL="0" rtl="0" algn="l">
              <a:spcBef>
                <a:spcPts val="2000"/>
              </a:spcBef>
              <a:spcAft>
                <a:spcPts val="0"/>
              </a:spcAft>
              <a:buNone/>
            </a:pPr>
            <a:r>
              <a:rPr b="1" lang="en-GB" sz="3000" u="sng">
                <a:solidFill>
                  <a:schemeClr val="accent6"/>
                </a:solidFill>
              </a:rPr>
              <a:t>Did it affect people for a long time?</a:t>
            </a:r>
            <a:endParaRPr b="1" sz="3000" u="sng">
              <a:solidFill>
                <a:schemeClr val="accent6"/>
              </a:solidFill>
            </a:endParaRPr>
          </a:p>
          <a:p>
            <a:pPr indent="0" lvl="0" marL="0" rtl="0" algn="l">
              <a:spcBef>
                <a:spcPts val="2000"/>
              </a:spcBef>
              <a:spcAft>
                <a:spcPts val="0"/>
              </a:spcAft>
              <a:buNone/>
            </a:pPr>
            <a:r>
              <a:rPr lang="en-GB" sz="3000"/>
              <a:t>It marked the end of Elizabeth’s religious tolerance towards Catholics  </a:t>
            </a:r>
            <a:endParaRPr sz="3000"/>
          </a:p>
          <a:p>
            <a:pPr indent="0" lvl="0" marL="0" rtl="0" algn="l">
              <a:spcBef>
                <a:spcPts val="2000"/>
              </a:spcBef>
              <a:spcAft>
                <a:spcPts val="0"/>
              </a:spcAft>
              <a:buNone/>
            </a:pPr>
            <a:r>
              <a:rPr b="1" lang="en-GB" sz="3000" u="sng">
                <a:solidFill>
                  <a:schemeClr val="accent6"/>
                </a:solidFill>
              </a:rPr>
              <a:t>It is still remembered by historians?</a:t>
            </a:r>
            <a:endParaRPr b="1" sz="3000" u="sng">
              <a:solidFill>
                <a:schemeClr val="accent6"/>
              </a:solidFill>
            </a:endParaRPr>
          </a:p>
          <a:p>
            <a:pPr indent="0" lvl="0" marL="0" rtl="0" algn="l">
              <a:spcBef>
                <a:spcPts val="2000"/>
              </a:spcBef>
              <a:spcAft>
                <a:spcPts val="0"/>
              </a:spcAft>
              <a:buNone/>
            </a:pPr>
            <a:r>
              <a:rPr lang="en-GB" sz="3000"/>
              <a:t>Historians see it as the first and most serious rebellion by English Catholics against Elizabeth I</a:t>
            </a:r>
            <a:endParaRPr sz="3000"/>
          </a:p>
          <a:p>
            <a:pPr indent="0" lvl="0" marL="0" rtl="0" algn="l">
              <a:spcBef>
                <a:spcPts val="2000"/>
              </a:spcBef>
              <a:spcAft>
                <a:spcPts val="0"/>
              </a:spcAft>
              <a:buNone/>
            </a:pPr>
            <a:r>
              <a:t/>
            </a:r>
            <a:endParaRPr b="1" sz="3000" u="sng"/>
          </a:p>
          <a:p>
            <a:pPr indent="0" lvl="0" marL="0" rtl="0" algn="l">
              <a:spcBef>
                <a:spcPts val="2000"/>
              </a:spcBef>
              <a:spcAft>
                <a:spcPts val="2000"/>
              </a:spcAft>
              <a:buNone/>
            </a:pPr>
            <a:r>
              <a:rPr lang="en-GB" sz="3500"/>
              <a:t> </a:t>
            </a:r>
            <a:endParaRPr sz="3500"/>
          </a:p>
        </p:txBody>
      </p:sp>
      <p:sp>
        <p:nvSpPr>
          <p:cNvPr id="177" name="Google Shape;177;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78" name="Google Shape;178;p24"/>
          <p:cNvSpPr txBox="1"/>
          <p:nvPr>
            <p:ph type="title"/>
          </p:nvPr>
        </p:nvSpPr>
        <p:spPr>
          <a:xfrm>
            <a:off x="460750" y="51850"/>
            <a:ext cx="14200500" cy="711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200">
                <a:solidFill>
                  <a:schemeClr val="dk2"/>
                </a:solidFill>
              </a:rPr>
              <a:t>How significant was the revolt?</a:t>
            </a:r>
            <a:endParaRPr sz="3200">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5"/>
          <p:cNvSpPr txBox="1"/>
          <p:nvPr>
            <p:ph type="title"/>
          </p:nvPr>
        </p:nvSpPr>
        <p:spPr>
          <a:xfrm>
            <a:off x="917950" y="4328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accent1"/>
                </a:solidFill>
                <a:highlight>
                  <a:schemeClr val="lt1"/>
                </a:highlight>
              </a:rPr>
              <a:t>Glossary</a:t>
            </a:r>
            <a:endParaRPr>
              <a:solidFill>
                <a:schemeClr val="accent1"/>
              </a:solidFill>
              <a:highlight>
                <a:schemeClr val="lt1"/>
              </a:highlight>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84" name="Google Shape;184;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85" name="Google Shape;185;p25"/>
          <p:cNvSpPr txBox="1"/>
          <p:nvPr/>
        </p:nvSpPr>
        <p:spPr>
          <a:xfrm>
            <a:off x="735000" y="1283650"/>
            <a:ext cx="16970400" cy="520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Northern Earls </a:t>
            </a:r>
            <a:r>
              <a:rPr lang="en-GB" sz="3300">
                <a:solidFill>
                  <a:schemeClr val="dk2"/>
                </a:solidFill>
                <a:latin typeface="Montserrat"/>
                <a:ea typeface="Montserrat"/>
                <a:cs typeface="Montserrat"/>
                <a:sym typeface="Montserrat"/>
              </a:rPr>
              <a:t>- The Earls of Westmorland and Northumberland who were part of the Catholic nobility and led a revolt against Elizabeth in 1569</a:t>
            </a:r>
            <a:endParaRPr sz="33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Durham Cathedral</a:t>
            </a:r>
            <a:r>
              <a:rPr b="1" lang="en-GB" sz="3300">
                <a:solidFill>
                  <a:schemeClr val="accent5"/>
                </a:solidFill>
                <a:latin typeface="Montserrat"/>
                <a:ea typeface="Montserrat"/>
                <a:cs typeface="Montserrat"/>
                <a:sym typeface="Montserrat"/>
              </a:rPr>
              <a:t> </a:t>
            </a:r>
            <a:r>
              <a:rPr lang="en-GB" sz="3300">
                <a:latin typeface="Montserrat"/>
                <a:ea typeface="Montserrat"/>
                <a:cs typeface="Montserrat"/>
                <a:sym typeface="Montserrat"/>
              </a:rPr>
              <a:t>- An important religious building that was captured during the revolt and a Catholic Mass was held there</a:t>
            </a:r>
            <a:endParaRPr sz="3300">
              <a:latin typeface="Montserrat"/>
              <a:ea typeface="Montserrat"/>
              <a:cs typeface="Montserrat"/>
              <a:sym typeface="Montserrat"/>
            </a:endParaRPr>
          </a:p>
          <a:p>
            <a:pPr indent="0" lvl="0" marL="0" rtl="0" algn="l">
              <a:spcBef>
                <a:spcPts val="0"/>
              </a:spcBef>
              <a:spcAft>
                <a:spcPts val="0"/>
              </a:spcAft>
              <a:buNone/>
            </a:pPr>
            <a:r>
              <a:t/>
            </a:r>
            <a:endParaRPr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Bull of Excommunication</a:t>
            </a:r>
            <a:r>
              <a:rPr b="1" lang="en-GB" sz="3300">
                <a:latin typeface="Montserrat"/>
                <a:ea typeface="Montserrat"/>
                <a:cs typeface="Montserrat"/>
                <a:sym typeface="Montserrat"/>
              </a:rPr>
              <a:t> </a:t>
            </a:r>
            <a:r>
              <a:rPr lang="en-GB" sz="3300">
                <a:latin typeface="Montserrat"/>
                <a:ea typeface="Montserrat"/>
                <a:cs typeface="Montserrat"/>
                <a:sym typeface="Montserrat"/>
              </a:rPr>
              <a:t>- An order given by the Pope to demand that Elizabeth I was exiled from the Catholic church and encouraged loyal Catholics to rebel</a:t>
            </a:r>
            <a:endParaRPr sz="3300">
              <a:latin typeface="Montserrat"/>
              <a:ea typeface="Montserrat"/>
              <a:cs typeface="Montserrat"/>
              <a:sym typeface="Montserrat"/>
            </a:endParaRPr>
          </a:p>
          <a:p>
            <a:pPr indent="0" lvl="0" marL="0" rtl="0" algn="l">
              <a:spcBef>
                <a:spcPts val="0"/>
              </a:spcBef>
              <a:spcAft>
                <a:spcPts val="0"/>
              </a:spcAft>
              <a:buNone/>
            </a:pPr>
            <a:r>
              <a:t/>
            </a:r>
            <a:endParaRPr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Council of the North</a:t>
            </a:r>
            <a:r>
              <a:rPr b="1" lang="en-GB" sz="3300">
                <a:solidFill>
                  <a:schemeClr val="accent5"/>
                </a:solidFill>
                <a:latin typeface="Montserrat"/>
                <a:ea typeface="Montserrat"/>
                <a:cs typeface="Montserrat"/>
                <a:sym typeface="Montserrat"/>
              </a:rPr>
              <a:t> </a:t>
            </a:r>
            <a:r>
              <a:rPr lang="en-GB" sz="3300">
                <a:latin typeface="Montserrat"/>
                <a:ea typeface="Montserrat"/>
                <a:cs typeface="Montserrat"/>
                <a:sym typeface="Montserrat"/>
              </a:rPr>
              <a:t>- A form of local government in the North of England that had emergency powers to act on Elizabeth’s behalf and enforce law and order</a:t>
            </a:r>
            <a:endParaRPr sz="3300">
              <a:latin typeface="Montserrat"/>
              <a:ea typeface="Montserrat"/>
              <a:cs typeface="Montserrat"/>
              <a:sym typeface="Montserrat"/>
            </a:endParaRPr>
          </a:p>
          <a:p>
            <a:pPr indent="0" lvl="0" marL="0" rtl="0" algn="l">
              <a:spcBef>
                <a:spcPts val="0"/>
              </a:spcBef>
              <a:spcAft>
                <a:spcPts val="0"/>
              </a:spcAft>
              <a:buNone/>
            </a:pPr>
            <a:r>
              <a:t/>
            </a:r>
            <a:endParaRPr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Papal Bull </a:t>
            </a:r>
            <a:r>
              <a:rPr lang="en-GB" sz="3300">
                <a:latin typeface="Montserrat"/>
                <a:ea typeface="Montserrat"/>
                <a:cs typeface="Montserrat"/>
                <a:sym typeface="Montserrat"/>
              </a:rPr>
              <a:t>- An order given by the Pope</a:t>
            </a:r>
            <a:endParaRPr sz="3000">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6"/>
          <p:cNvSpPr txBox="1"/>
          <p:nvPr>
            <p:ph idx="1" type="body"/>
          </p:nvPr>
        </p:nvSpPr>
        <p:spPr>
          <a:xfrm>
            <a:off x="594925" y="215625"/>
            <a:ext cx="16775100" cy="7235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t/>
            </a:r>
            <a:endParaRPr b="1" sz="3400" u="sng">
              <a:solidFill>
                <a:schemeClr val="accent3"/>
              </a:solidFill>
            </a:endParaRPr>
          </a:p>
          <a:p>
            <a:pPr indent="0" lvl="0" marL="0" marR="0" rtl="0" algn="l">
              <a:lnSpc>
                <a:spcPct val="115000"/>
              </a:lnSpc>
              <a:spcBef>
                <a:spcPts val="0"/>
              </a:spcBef>
              <a:spcAft>
                <a:spcPts val="0"/>
              </a:spcAft>
              <a:buNone/>
            </a:pPr>
            <a:r>
              <a:t/>
            </a:r>
            <a:endParaRPr b="1" sz="3400" u="sng">
              <a:solidFill>
                <a:schemeClr val="accent3"/>
              </a:solidFill>
            </a:endParaRPr>
          </a:p>
          <a:p>
            <a:pPr indent="0" lvl="0" marL="0" marR="0" rtl="0" algn="l">
              <a:lnSpc>
                <a:spcPct val="115000"/>
              </a:lnSpc>
              <a:spcBef>
                <a:spcPts val="0"/>
              </a:spcBef>
              <a:spcAft>
                <a:spcPts val="0"/>
              </a:spcAft>
              <a:buNone/>
            </a:pPr>
            <a:r>
              <a:t/>
            </a:r>
            <a:endParaRPr sz="3000"/>
          </a:p>
          <a:p>
            <a:pPr indent="0" lvl="0" marL="0" marR="0" rtl="0" algn="l">
              <a:lnSpc>
                <a:spcPct val="115000"/>
              </a:lnSpc>
              <a:spcBef>
                <a:spcPts val="0"/>
              </a:spcBef>
              <a:spcAft>
                <a:spcPts val="0"/>
              </a:spcAft>
              <a:buNone/>
            </a:pPr>
            <a:r>
              <a:t/>
            </a:r>
            <a:endParaRPr b="1" sz="3000" u="sng"/>
          </a:p>
          <a:p>
            <a:pPr indent="0" lvl="0" marL="0" marR="0" rtl="0" algn="l">
              <a:lnSpc>
                <a:spcPct val="115000"/>
              </a:lnSpc>
              <a:spcBef>
                <a:spcPts val="0"/>
              </a:spcBef>
              <a:spcAft>
                <a:spcPts val="0"/>
              </a:spcAft>
              <a:buNone/>
            </a:pPr>
            <a:r>
              <a:rPr b="1" lang="en-GB" sz="3000" u="sng"/>
              <a:t> </a:t>
            </a:r>
            <a:endParaRPr b="1" sz="3000" u="sng"/>
          </a:p>
        </p:txBody>
      </p:sp>
      <p:sp>
        <p:nvSpPr>
          <p:cNvPr id="191" name="Google Shape;191;p2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92" name="Google Shape;192;p26"/>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accent1"/>
                </a:solidFill>
              </a:rPr>
              <a:t>Questions - let’s test your understanding!</a:t>
            </a:r>
            <a:endParaRPr b="0" sz="3000">
              <a:solidFill>
                <a:schemeClr val="accent1"/>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93" name="Google Shape;193;p26"/>
          <p:cNvSpPr txBox="1"/>
          <p:nvPr/>
        </p:nvSpPr>
        <p:spPr>
          <a:xfrm>
            <a:off x="725650" y="1835450"/>
            <a:ext cx="16775100" cy="4570200"/>
          </a:xfrm>
          <a:prstGeom prst="rect">
            <a:avLst/>
          </a:prstGeom>
          <a:noFill/>
          <a:ln>
            <a:noFill/>
          </a:ln>
        </p:spPr>
        <p:txBody>
          <a:bodyPr anchorCtr="0" anchor="t" bIns="91425" lIns="91425" spcFirstLastPara="1" rIns="91425" wrap="square" tIns="91425">
            <a:noAutofit/>
          </a:bodyPr>
          <a:lstStyle/>
          <a:p>
            <a:pPr indent="-482600" lvl="0" marL="457200" rtl="0" algn="l">
              <a:spcBef>
                <a:spcPts val="0"/>
              </a:spcBef>
              <a:spcAft>
                <a:spcPts val="0"/>
              </a:spcAft>
              <a:buSzPts val="4000"/>
              <a:buFont typeface="Montserrat"/>
              <a:buAutoNum type="arabicPeriod"/>
            </a:pPr>
            <a:r>
              <a:rPr lang="en-GB" sz="4000">
                <a:latin typeface="Montserrat"/>
                <a:ea typeface="Montserrat"/>
                <a:cs typeface="Montserrat"/>
                <a:sym typeface="Montserrat"/>
              </a:rPr>
              <a:t>When Elizabeth uncovered the plot, she imprisoned the Duke of Norfolk straight away. Why was this important?</a:t>
            </a:r>
            <a:endParaRPr sz="4000">
              <a:latin typeface="Montserrat"/>
              <a:ea typeface="Montserrat"/>
              <a:cs typeface="Montserrat"/>
              <a:sym typeface="Montserrat"/>
            </a:endParaRPr>
          </a:p>
          <a:p>
            <a:pPr indent="-482600" lvl="0" marL="457200" rtl="0" algn="l">
              <a:spcBef>
                <a:spcPts val="0"/>
              </a:spcBef>
              <a:spcAft>
                <a:spcPts val="0"/>
              </a:spcAft>
              <a:buSzPts val="4000"/>
              <a:buFont typeface="Montserrat"/>
              <a:buAutoNum type="arabicPeriod"/>
            </a:pPr>
            <a:r>
              <a:rPr lang="en-GB" sz="4000">
                <a:latin typeface="Montserrat"/>
                <a:ea typeface="Montserrat"/>
                <a:cs typeface="Montserrat"/>
                <a:sym typeface="Montserrat"/>
              </a:rPr>
              <a:t>Why was the rebel’s seizing of Durham Cathedral and Barnard Castle a cause for concern for Elizabeth?  </a:t>
            </a:r>
            <a:endParaRPr sz="4000">
              <a:latin typeface="Montserrat"/>
              <a:ea typeface="Montserrat"/>
              <a:cs typeface="Montserrat"/>
              <a:sym typeface="Montserrat"/>
            </a:endParaRPr>
          </a:p>
          <a:p>
            <a:pPr indent="-482600" lvl="0" marL="457200" rtl="0" algn="l">
              <a:spcBef>
                <a:spcPts val="0"/>
              </a:spcBef>
              <a:spcAft>
                <a:spcPts val="0"/>
              </a:spcAft>
              <a:buSzPts val="4000"/>
              <a:buFont typeface="Montserrat"/>
              <a:buAutoNum type="arabicPeriod"/>
            </a:pPr>
            <a:r>
              <a:rPr lang="en-GB" sz="4000">
                <a:latin typeface="Montserrat"/>
                <a:ea typeface="Montserrat"/>
                <a:cs typeface="Montserrat"/>
                <a:sym typeface="Montserrat"/>
              </a:rPr>
              <a:t>Why did the revolt fail?</a:t>
            </a:r>
            <a:endParaRPr sz="4000">
              <a:latin typeface="Montserrat"/>
              <a:ea typeface="Montserrat"/>
              <a:cs typeface="Montserrat"/>
              <a:sym typeface="Montserrat"/>
            </a:endParaRPr>
          </a:p>
          <a:p>
            <a:pPr indent="-482600" lvl="0" marL="457200" rtl="0" algn="l">
              <a:spcBef>
                <a:spcPts val="0"/>
              </a:spcBef>
              <a:spcAft>
                <a:spcPts val="0"/>
              </a:spcAft>
              <a:buSzPts val="4000"/>
              <a:buFont typeface="Montserrat"/>
              <a:buAutoNum type="arabicPeriod"/>
            </a:pPr>
            <a:r>
              <a:rPr lang="en-GB" sz="4000">
                <a:latin typeface="Montserrat"/>
                <a:ea typeface="Montserrat"/>
                <a:cs typeface="Montserrat"/>
                <a:sym typeface="Montserrat"/>
              </a:rPr>
              <a:t>What was the outcome of the revolt?</a:t>
            </a:r>
            <a:endParaRPr sz="4000">
              <a:latin typeface="Montserrat"/>
              <a:ea typeface="Montserrat"/>
              <a:cs typeface="Montserrat"/>
              <a:sym typeface="Montserrat"/>
            </a:endParaRPr>
          </a:p>
          <a:p>
            <a:pPr indent="-482600" lvl="0" marL="457200" rtl="0" algn="l">
              <a:spcBef>
                <a:spcPts val="0"/>
              </a:spcBef>
              <a:spcAft>
                <a:spcPts val="0"/>
              </a:spcAft>
              <a:buSzPts val="4000"/>
              <a:buFont typeface="Montserrat"/>
              <a:buAutoNum type="arabicPeriod"/>
            </a:pPr>
            <a:r>
              <a:rPr lang="en-GB" sz="4000">
                <a:latin typeface="Montserrat"/>
                <a:ea typeface="Montserrat"/>
                <a:cs typeface="Montserrat"/>
                <a:sym typeface="Montserrat"/>
              </a:rPr>
              <a:t>Why do historians see the revolt as significant?</a:t>
            </a:r>
            <a:endParaRPr sz="4000">
              <a:latin typeface="Montserrat"/>
              <a:ea typeface="Montserrat"/>
              <a:cs typeface="Montserrat"/>
              <a:sym typeface="Montserrat"/>
            </a:endParaRPr>
          </a:p>
          <a:p>
            <a:pPr indent="0" lvl="0" marL="0" rtl="0" algn="l">
              <a:spcBef>
                <a:spcPts val="0"/>
              </a:spcBef>
              <a:spcAft>
                <a:spcPts val="0"/>
              </a:spcAft>
              <a:buNone/>
            </a:pPr>
            <a:r>
              <a:t/>
            </a:r>
            <a:endParaRPr sz="4000" u="sng">
              <a:latin typeface="Montserrat"/>
              <a:ea typeface="Montserrat"/>
              <a:cs typeface="Montserrat"/>
              <a:sym typeface="Montserrat"/>
            </a:endParaRPr>
          </a:p>
          <a:p>
            <a:pPr indent="0" lvl="0" marL="0" rtl="0" algn="l">
              <a:spcBef>
                <a:spcPts val="0"/>
              </a:spcBef>
              <a:spcAft>
                <a:spcPts val="0"/>
              </a:spcAft>
              <a:buNone/>
            </a:pPr>
            <a:r>
              <a:rPr lang="en-GB" sz="3400" u="sng">
                <a:latin typeface="Montserrat"/>
                <a:ea typeface="Montserrat"/>
                <a:cs typeface="Montserrat"/>
                <a:sym typeface="Montserrat"/>
              </a:rPr>
              <a:t>Challenge yourself: </a:t>
            </a:r>
            <a:r>
              <a:rPr lang="en-GB" sz="3400">
                <a:latin typeface="Montserrat"/>
                <a:ea typeface="Montserrat"/>
                <a:cs typeface="Montserrat"/>
                <a:sym typeface="Montserrat"/>
              </a:rPr>
              <a:t>How significant do you think the revolt really was? Write a two-sided response. This means you need to consider why the revolt was not significant and why it was. Come to an overall conclusion. </a:t>
            </a:r>
            <a:endParaRPr sz="34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7" name="Google Shape;87;p15"/>
          <p:cNvSpPr txBox="1"/>
          <p:nvPr>
            <p:ph idx="1" type="body"/>
          </p:nvPr>
        </p:nvSpPr>
        <p:spPr>
          <a:xfrm>
            <a:off x="917950" y="2519050"/>
            <a:ext cx="135693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latin typeface="Montserrat SemiBold"/>
                <a:ea typeface="Montserrat SemiBold"/>
                <a:cs typeface="Montserrat SemiBold"/>
                <a:sym typeface="Montserrat SemiBold"/>
              </a:rPr>
              <a:t>What were the events of the Revolt?</a:t>
            </a:r>
            <a:endParaRPr/>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4" name="Google Shape;94;p16"/>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In September 1549, </a:t>
            </a:r>
            <a:r>
              <a:rPr b="1" lang="en-GB" sz="3500">
                <a:solidFill>
                  <a:schemeClr val="accent3"/>
                </a:solidFill>
              </a:rPr>
              <a:t>Robert Dudley</a:t>
            </a:r>
            <a:r>
              <a:rPr lang="en-GB" sz="3500"/>
              <a:t> informed </a:t>
            </a:r>
            <a:r>
              <a:rPr b="1" lang="en-GB" sz="3500">
                <a:solidFill>
                  <a:schemeClr val="accent3"/>
                </a:solidFill>
              </a:rPr>
              <a:t>Elizabeth</a:t>
            </a:r>
            <a:r>
              <a:rPr lang="en-GB" sz="3500"/>
              <a:t> about the planned revolt by the Catholic </a:t>
            </a:r>
            <a:r>
              <a:rPr b="1" lang="en-GB" sz="3500">
                <a:solidFill>
                  <a:schemeClr val="accent4"/>
                </a:solidFill>
              </a:rPr>
              <a:t>Northern Earls. </a:t>
            </a:r>
            <a:r>
              <a:rPr lang="en-GB" sz="3500"/>
              <a:t>He had planned to marry </a:t>
            </a:r>
            <a:r>
              <a:rPr b="1" lang="en-GB" sz="3500">
                <a:solidFill>
                  <a:schemeClr val="accent3"/>
                </a:solidFill>
              </a:rPr>
              <a:t>Mary, Queen of Scots </a:t>
            </a:r>
            <a:r>
              <a:rPr lang="en-GB" sz="3500"/>
              <a:t>and support the Earls to overthrow Elizabeth. </a:t>
            </a:r>
            <a:r>
              <a:rPr lang="en-GB" sz="3500"/>
              <a:t>The</a:t>
            </a:r>
            <a:r>
              <a:rPr b="1" lang="en-GB" sz="3500">
                <a:solidFill>
                  <a:schemeClr val="accent3"/>
                </a:solidFill>
              </a:rPr>
              <a:t> Duke of Norfolk </a:t>
            </a:r>
            <a:r>
              <a:rPr lang="en-GB" sz="3500"/>
              <a:t>was arrested and sent to the Tower of London for his involvement in the plot. </a:t>
            </a:r>
            <a:endParaRPr sz="3500"/>
          </a:p>
          <a:p>
            <a:pPr indent="0" lvl="0" marL="0" rtl="0" algn="l">
              <a:spcBef>
                <a:spcPts val="2000"/>
              </a:spcBef>
              <a:spcAft>
                <a:spcPts val="0"/>
              </a:spcAft>
              <a:buNone/>
            </a:pPr>
            <a:r>
              <a:rPr lang="en-GB" sz="3500"/>
              <a:t>The </a:t>
            </a:r>
            <a:r>
              <a:rPr b="1" lang="en-GB" sz="3500">
                <a:solidFill>
                  <a:schemeClr val="accent4"/>
                </a:solidFill>
              </a:rPr>
              <a:t>Northern Earls,</a:t>
            </a:r>
            <a:r>
              <a:rPr lang="en-GB" sz="3500"/>
              <a:t> </a:t>
            </a:r>
            <a:r>
              <a:rPr b="1" lang="en-GB" sz="3500">
                <a:solidFill>
                  <a:schemeClr val="accent3"/>
                </a:solidFill>
              </a:rPr>
              <a:t>Westmorland</a:t>
            </a:r>
            <a:r>
              <a:rPr lang="en-GB" sz="3500"/>
              <a:t> and </a:t>
            </a:r>
            <a:r>
              <a:rPr b="1" lang="en-GB" sz="3500">
                <a:solidFill>
                  <a:schemeClr val="accent3"/>
                </a:solidFill>
              </a:rPr>
              <a:t>Northumberland</a:t>
            </a:r>
            <a:r>
              <a:rPr lang="en-GB" sz="3500"/>
              <a:t>, decided to go ahead with the revolt anyway, even though </a:t>
            </a:r>
            <a:r>
              <a:rPr b="1" lang="en-GB" sz="3500">
                <a:solidFill>
                  <a:schemeClr val="accent3"/>
                </a:solidFill>
              </a:rPr>
              <a:t>Norfolk</a:t>
            </a:r>
            <a:r>
              <a:rPr lang="en-GB" sz="3500"/>
              <a:t> had promised to raise troops to help them march on London.</a:t>
            </a:r>
            <a:endParaRPr sz="3500"/>
          </a:p>
          <a:p>
            <a:pPr indent="0" lvl="0" marL="0" rtl="0" algn="l">
              <a:spcBef>
                <a:spcPts val="2000"/>
              </a:spcBef>
              <a:spcAft>
                <a:spcPts val="0"/>
              </a:spcAft>
              <a:buNone/>
            </a:pPr>
            <a:r>
              <a:t/>
            </a:r>
            <a:endParaRPr sz="3500"/>
          </a:p>
          <a:p>
            <a:pPr indent="0" lvl="0" marL="0" rtl="0" algn="l">
              <a:spcBef>
                <a:spcPts val="2000"/>
              </a:spcBef>
              <a:spcAft>
                <a:spcPts val="2000"/>
              </a:spcAft>
              <a:buNone/>
            </a:pPr>
            <a:r>
              <a:t/>
            </a:r>
            <a:endParaRPr sz="3500"/>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6" name="Google Shape;96;p16"/>
          <p:cNvSpPr txBox="1"/>
          <p:nvPr>
            <p:ph type="title"/>
          </p:nvPr>
        </p:nvSpPr>
        <p:spPr>
          <a:xfrm>
            <a:off x="917950" y="890050"/>
            <a:ext cx="13201200" cy="711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were the key events of the Revolt?</a:t>
            </a:r>
            <a:endParaRPr>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2" name="Google Shape;102;p17"/>
          <p:cNvSpPr txBox="1"/>
          <p:nvPr>
            <p:ph idx="1" type="body"/>
          </p:nvPr>
        </p:nvSpPr>
        <p:spPr>
          <a:xfrm>
            <a:off x="917950" y="1768250"/>
            <a:ext cx="16452000" cy="6765300"/>
          </a:xfrm>
          <a:prstGeom prst="rect">
            <a:avLst/>
          </a:prstGeom>
        </p:spPr>
        <p:txBody>
          <a:bodyPr anchorCtr="0" anchor="t" bIns="0" lIns="0" spcFirstLastPara="1" rIns="0" wrap="square" tIns="0">
            <a:noAutofit/>
          </a:bodyPr>
          <a:lstStyle/>
          <a:p>
            <a:pPr indent="-419100" lvl="0" marL="457200" rtl="0" algn="l">
              <a:spcBef>
                <a:spcPts val="0"/>
              </a:spcBef>
              <a:spcAft>
                <a:spcPts val="0"/>
              </a:spcAft>
              <a:buSzPts val="3000"/>
              <a:buChar char="●"/>
            </a:pPr>
            <a:r>
              <a:rPr b="1" lang="en-GB" sz="3000"/>
              <a:t>9th November: </a:t>
            </a:r>
            <a:r>
              <a:rPr b="1" lang="en-GB" sz="3000">
                <a:solidFill>
                  <a:schemeClr val="accent3"/>
                </a:solidFill>
              </a:rPr>
              <a:t>Northumberland</a:t>
            </a:r>
            <a:r>
              <a:rPr b="1" lang="en-GB" sz="3000"/>
              <a:t> </a:t>
            </a:r>
            <a:r>
              <a:rPr lang="en-GB" sz="3000"/>
              <a:t>and </a:t>
            </a:r>
            <a:r>
              <a:rPr b="1" lang="en-GB" sz="3000">
                <a:solidFill>
                  <a:schemeClr val="accent3"/>
                </a:solidFill>
              </a:rPr>
              <a:t>Westmorland’s</a:t>
            </a:r>
            <a:r>
              <a:rPr b="1" lang="en-GB" sz="3000"/>
              <a:t> </a:t>
            </a:r>
            <a:r>
              <a:rPr lang="en-GB" sz="3000"/>
              <a:t>soldiers assemble.</a:t>
            </a:r>
            <a:endParaRPr sz="3000"/>
          </a:p>
          <a:p>
            <a:pPr indent="-419100" lvl="0" marL="457200" rtl="0" algn="l">
              <a:spcBef>
                <a:spcPts val="0"/>
              </a:spcBef>
              <a:spcAft>
                <a:spcPts val="0"/>
              </a:spcAft>
              <a:buSzPts val="3000"/>
              <a:buChar char="●"/>
            </a:pPr>
            <a:r>
              <a:rPr b="1" lang="en-GB" sz="3000"/>
              <a:t>14th November: </a:t>
            </a:r>
            <a:r>
              <a:rPr lang="en-GB" sz="3000"/>
              <a:t>The Earls’ forces capture </a:t>
            </a:r>
            <a:r>
              <a:rPr b="1" lang="en-GB" sz="3000">
                <a:solidFill>
                  <a:schemeClr val="accent4"/>
                </a:solidFill>
              </a:rPr>
              <a:t>Durham Cathedral </a:t>
            </a:r>
            <a:r>
              <a:rPr lang="en-GB" sz="3000"/>
              <a:t>(an important religious building) which was run by </a:t>
            </a:r>
            <a:r>
              <a:rPr b="1" lang="en-GB" sz="3000">
                <a:solidFill>
                  <a:schemeClr val="accent3"/>
                </a:solidFill>
              </a:rPr>
              <a:t>James Pilkington,</a:t>
            </a:r>
            <a:r>
              <a:rPr lang="en-GB" sz="3000"/>
              <a:t> the archbishop of Durham</a:t>
            </a:r>
            <a:r>
              <a:rPr lang="en-GB" sz="3000"/>
              <a:t>. </a:t>
            </a:r>
            <a:r>
              <a:rPr b="1" lang="en-GB" sz="3000">
                <a:solidFill>
                  <a:schemeClr val="accent3"/>
                </a:solidFill>
              </a:rPr>
              <a:t>Pilkington</a:t>
            </a:r>
            <a:r>
              <a:rPr lang="en-GB" sz="3000"/>
              <a:t> escapes to the south of England. They celebrate a </a:t>
            </a:r>
            <a:r>
              <a:rPr b="1" lang="en-GB" sz="3000">
                <a:solidFill>
                  <a:schemeClr val="accent5"/>
                </a:solidFill>
              </a:rPr>
              <a:t>Catholic Mass. </a:t>
            </a:r>
            <a:endParaRPr b="1" sz="3000">
              <a:solidFill>
                <a:schemeClr val="accent5"/>
              </a:solidFill>
            </a:endParaRPr>
          </a:p>
          <a:p>
            <a:pPr indent="-419100" lvl="0" marL="457200" rtl="0" algn="l">
              <a:spcBef>
                <a:spcPts val="0"/>
              </a:spcBef>
              <a:spcAft>
                <a:spcPts val="0"/>
              </a:spcAft>
              <a:buSzPts val="3000"/>
              <a:buChar char="●"/>
            </a:pPr>
            <a:r>
              <a:rPr b="1" lang="en-GB" sz="3000"/>
              <a:t>16th November: </a:t>
            </a:r>
            <a:r>
              <a:rPr lang="en-GB" sz="3000"/>
              <a:t>The </a:t>
            </a:r>
            <a:r>
              <a:rPr b="1" lang="en-GB" sz="3000">
                <a:solidFill>
                  <a:schemeClr val="accent3"/>
                </a:solidFill>
              </a:rPr>
              <a:t>Earl of Sussex</a:t>
            </a:r>
            <a:r>
              <a:rPr lang="en-GB" sz="3000"/>
              <a:t> attempts to raise an army against the rebels, but writes to the Privy Council to say that he can’t raise a big enough army.</a:t>
            </a:r>
            <a:endParaRPr sz="3000"/>
          </a:p>
          <a:p>
            <a:pPr indent="-419100" lvl="0" marL="457200" rtl="0" algn="l">
              <a:spcBef>
                <a:spcPts val="0"/>
              </a:spcBef>
              <a:spcAft>
                <a:spcPts val="0"/>
              </a:spcAft>
              <a:buSzPts val="3000"/>
              <a:buChar char="●"/>
            </a:pPr>
            <a:r>
              <a:rPr b="1" lang="en-GB" sz="3000"/>
              <a:t>14th December: </a:t>
            </a:r>
            <a:r>
              <a:rPr lang="en-GB" sz="3000"/>
              <a:t>The Earls capture Barnard Castle in Durham. </a:t>
            </a:r>
            <a:endParaRPr sz="3000"/>
          </a:p>
          <a:p>
            <a:pPr indent="-419100" lvl="0" marL="457200" rtl="0" algn="l">
              <a:spcBef>
                <a:spcPts val="0"/>
              </a:spcBef>
              <a:spcAft>
                <a:spcPts val="0"/>
              </a:spcAft>
              <a:buSzPts val="3000"/>
              <a:buChar char="●"/>
            </a:pPr>
            <a:r>
              <a:rPr b="1" lang="en-GB" sz="3000"/>
              <a:t>16th December:</a:t>
            </a:r>
            <a:r>
              <a:rPr lang="en-GB" sz="3000"/>
              <a:t> 14,000 soldiers fighting for Elizabeth march north and reach the River Tees. The 5,000 rebel soldiers flee to the north. </a:t>
            </a:r>
            <a:endParaRPr sz="3000"/>
          </a:p>
          <a:p>
            <a:pPr indent="-419100" lvl="0" marL="457200" rtl="0" algn="l">
              <a:spcBef>
                <a:spcPts val="0"/>
              </a:spcBef>
              <a:spcAft>
                <a:spcPts val="0"/>
              </a:spcAft>
              <a:buSzPts val="3000"/>
              <a:buChar char="●"/>
            </a:pPr>
            <a:r>
              <a:rPr b="1" lang="en-GB" sz="3000"/>
              <a:t>19th December: </a:t>
            </a:r>
            <a:r>
              <a:rPr lang="en-GB" sz="3000"/>
              <a:t>The revolt is defeated as Northumberland and Westmorland flee to Scotland.</a:t>
            </a:r>
            <a:endParaRPr sz="3000"/>
          </a:p>
          <a:p>
            <a:pPr indent="0" lvl="0" marL="0" rtl="0" algn="l">
              <a:spcBef>
                <a:spcPts val="2000"/>
              </a:spcBef>
              <a:spcAft>
                <a:spcPts val="0"/>
              </a:spcAft>
              <a:buNone/>
            </a:pPr>
            <a:r>
              <a:t/>
            </a:r>
            <a:endParaRPr sz="3500"/>
          </a:p>
          <a:p>
            <a:pPr indent="0" lvl="0" marL="0" rtl="0" algn="l">
              <a:spcBef>
                <a:spcPts val="2000"/>
              </a:spcBef>
              <a:spcAft>
                <a:spcPts val="0"/>
              </a:spcAft>
              <a:buNone/>
            </a:pPr>
            <a:r>
              <a:t/>
            </a:r>
            <a:endParaRPr sz="3500"/>
          </a:p>
          <a:p>
            <a:pPr indent="0" lvl="0" marL="0" rtl="0" algn="l">
              <a:spcBef>
                <a:spcPts val="2000"/>
              </a:spcBef>
              <a:spcAft>
                <a:spcPts val="2000"/>
              </a:spcAft>
              <a:buNone/>
            </a:pPr>
            <a:r>
              <a:t/>
            </a:r>
            <a:endParaRPr sz="3500"/>
          </a:p>
        </p:txBody>
      </p:sp>
      <p:sp>
        <p:nvSpPr>
          <p:cNvPr id="103" name="Google Shape;103;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4" name="Google Shape;104;p17"/>
          <p:cNvSpPr txBox="1"/>
          <p:nvPr>
            <p:ph type="title"/>
          </p:nvPr>
        </p:nvSpPr>
        <p:spPr>
          <a:xfrm>
            <a:off x="917950" y="661450"/>
            <a:ext cx="13201200" cy="711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were the key events of the Revolt?</a:t>
            </a:r>
            <a:endParaRPr>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0" name="Google Shape;110;p18"/>
          <p:cNvSpPr txBox="1"/>
          <p:nvPr>
            <p:ph idx="1" type="body"/>
          </p:nvPr>
        </p:nvSpPr>
        <p:spPr>
          <a:xfrm>
            <a:off x="917950" y="17682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The revolt failed due to the following factors:</a:t>
            </a:r>
            <a:endParaRPr sz="3500"/>
          </a:p>
          <a:p>
            <a:pPr indent="-450850" lvl="0" marL="457200" rtl="0" algn="l">
              <a:spcBef>
                <a:spcPts val="2000"/>
              </a:spcBef>
              <a:spcAft>
                <a:spcPts val="0"/>
              </a:spcAft>
              <a:buSzPts val="3500"/>
              <a:buChar char="●"/>
            </a:pPr>
            <a:r>
              <a:rPr lang="en-GB" sz="3500"/>
              <a:t>The </a:t>
            </a:r>
            <a:r>
              <a:rPr b="1" lang="en-GB" sz="3500">
                <a:solidFill>
                  <a:schemeClr val="accent3"/>
                </a:solidFill>
              </a:rPr>
              <a:t>Duke of Norfolk </a:t>
            </a:r>
            <a:r>
              <a:rPr lang="en-GB" sz="3500"/>
              <a:t>was arrested and imprisoned before it began, so could not send troops to support..</a:t>
            </a:r>
            <a:endParaRPr sz="3500"/>
          </a:p>
          <a:p>
            <a:pPr indent="-450850" lvl="0" marL="457200" rtl="0" algn="l">
              <a:spcBef>
                <a:spcPts val="0"/>
              </a:spcBef>
              <a:spcAft>
                <a:spcPts val="0"/>
              </a:spcAft>
              <a:buSzPts val="3500"/>
              <a:buChar char="●"/>
            </a:pPr>
            <a:r>
              <a:rPr b="1" lang="en-GB" sz="3500">
                <a:solidFill>
                  <a:schemeClr val="accent3"/>
                </a:solidFill>
              </a:rPr>
              <a:t>Philip II </a:t>
            </a:r>
            <a:r>
              <a:rPr lang="en-GB" sz="3500"/>
              <a:t>failed to send the soldiers that the Earls were hoping for.</a:t>
            </a:r>
            <a:endParaRPr sz="3500"/>
          </a:p>
          <a:p>
            <a:pPr indent="-450850" lvl="0" marL="457200" rtl="0" algn="l">
              <a:spcBef>
                <a:spcPts val="0"/>
              </a:spcBef>
              <a:spcAft>
                <a:spcPts val="0"/>
              </a:spcAft>
              <a:buSzPts val="3500"/>
              <a:buChar char="●"/>
            </a:pPr>
            <a:r>
              <a:rPr b="1" lang="en-GB" sz="3500">
                <a:solidFill>
                  <a:schemeClr val="accent3"/>
                </a:solidFill>
              </a:rPr>
              <a:t>Mary, Queen of Scots</a:t>
            </a:r>
            <a:r>
              <a:rPr lang="en-GB" sz="3500"/>
              <a:t> was moved further south and heavily guarded so she could not escape and join the rebellion.</a:t>
            </a:r>
            <a:endParaRPr sz="3500"/>
          </a:p>
          <a:p>
            <a:pPr indent="0" lvl="0" marL="0" rtl="0" algn="l">
              <a:spcBef>
                <a:spcPts val="2000"/>
              </a:spcBef>
              <a:spcAft>
                <a:spcPts val="2000"/>
              </a:spcAft>
              <a:buNone/>
            </a:pPr>
            <a:r>
              <a:t/>
            </a:r>
            <a:endParaRPr sz="3500"/>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2" name="Google Shape;112;p18"/>
          <p:cNvSpPr txBox="1"/>
          <p:nvPr>
            <p:ph type="title"/>
          </p:nvPr>
        </p:nvSpPr>
        <p:spPr>
          <a:xfrm>
            <a:off x="917950" y="661450"/>
            <a:ext cx="13201200" cy="711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Why did the Revolt fail?</a:t>
            </a:r>
            <a:endParaRPr>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8" name="Google Shape;118;p19"/>
          <p:cNvSpPr txBox="1"/>
          <p:nvPr>
            <p:ph idx="1" type="body"/>
          </p:nvPr>
        </p:nvSpPr>
        <p:spPr>
          <a:xfrm>
            <a:off x="917950" y="2519050"/>
            <a:ext cx="149574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latin typeface="Montserrat SemiBold"/>
                <a:ea typeface="Montserrat SemiBold"/>
                <a:cs typeface="Montserrat SemiBold"/>
                <a:sym typeface="Montserrat SemiBold"/>
              </a:rPr>
              <a:t>What was the aftermath of the revolt?</a:t>
            </a:r>
            <a:endParaRPr/>
          </a:p>
        </p:txBody>
      </p:sp>
      <p:sp>
        <p:nvSpPr>
          <p:cNvPr id="119" name="Google Shape;119;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5" name="Google Shape;125;p20"/>
          <p:cNvSpPr txBox="1"/>
          <p:nvPr>
            <p:ph idx="1" type="body"/>
          </p:nvPr>
        </p:nvSpPr>
        <p:spPr>
          <a:xfrm>
            <a:off x="917950" y="13872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After the revolt, 450 rebel soldiers were executed in order for Elizabeth to make an example of what would happen should people choose to rebel against her. </a:t>
            </a:r>
            <a:r>
              <a:rPr b="1" lang="en-GB" sz="3000">
                <a:solidFill>
                  <a:schemeClr val="accent3"/>
                </a:solidFill>
              </a:rPr>
              <a:t>Westmorland</a:t>
            </a:r>
            <a:r>
              <a:rPr lang="en-GB" sz="3000"/>
              <a:t> escaped, but </a:t>
            </a:r>
            <a:r>
              <a:rPr b="1" lang="en-GB" sz="3000">
                <a:solidFill>
                  <a:schemeClr val="accent3"/>
                </a:solidFill>
              </a:rPr>
              <a:t>Northumberland</a:t>
            </a:r>
            <a:r>
              <a:rPr lang="en-GB" sz="3000"/>
              <a:t> was captured and executed in 1572 - Elizabeth asked that his head be put on a spike above the city gates of York to again show an example of what happened to traitors. The </a:t>
            </a:r>
            <a:r>
              <a:rPr b="1" lang="en-GB" sz="3000">
                <a:solidFill>
                  <a:schemeClr val="accent3"/>
                </a:solidFill>
              </a:rPr>
              <a:t>Duke of Norfolk </a:t>
            </a:r>
            <a:r>
              <a:rPr lang="en-GB" sz="3000"/>
              <a:t>was pardoned and released, probably because he swore his allegiance (loyalty) to Elizabeth. </a:t>
            </a:r>
            <a:endParaRPr sz="3000"/>
          </a:p>
          <a:p>
            <a:pPr indent="0" lvl="0" marL="0" rtl="0" algn="l">
              <a:spcBef>
                <a:spcPts val="2000"/>
              </a:spcBef>
              <a:spcAft>
                <a:spcPts val="0"/>
              </a:spcAft>
              <a:buNone/>
            </a:pPr>
            <a:r>
              <a:rPr lang="en-GB" sz="3000"/>
              <a:t>Elizabeth </a:t>
            </a:r>
            <a:r>
              <a:rPr lang="en-GB" sz="3000"/>
              <a:t>hesitated</a:t>
            </a:r>
            <a:r>
              <a:rPr lang="en-GB" sz="3000"/>
              <a:t> in her decision about what to do with </a:t>
            </a:r>
            <a:r>
              <a:rPr b="1" lang="en-GB" sz="3000">
                <a:solidFill>
                  <a:schemeClr val="accent3"/>
                </a:solidFill>
              </a:rPr>
              <a:t>Mary, Queen of Scots. </a:t>
            </a:r>
            <a:r>
              <a:rPr lang="en-GB" sz="3000"/>
              <a:t>She had only been in the country for a year and already a conspiracy had </a:t>
            </a:r>
            <a:r>
              <a:rPr lang="en-GB" sz="3000"/>
              <a:t>occurred</a:t>
            </a:r>
            <a:r>
              <a:rPr lang="en-GB" sz="3000"/>
              <a:t> with her involvement. She chose to keep her imprisoned.</a:t>
            </a:r>
            <a:endParaRPr sz="3000"/>
          </a:p>
          <a:p>
            <a:pPr indent="0" lvl="0" marL="0" rtl="0" algn="l">
              <a:spcBef>
                <a:spcPts val="2000"/>
              </a:spcBef>
              <a:spcAft>
                <a:spcPts val="2000"/>
              </a:spcAft>
              <a:buNone/>
            </a:pPr>
            <a:r>
              <a:rPr lang="en-GB" sz="3000"/>
              <a:t>Elizabeth also sent a the </a:t>
            </a:r>
            <a:r>
              <a:rPr b="1" lang="en-GB" sz="3000">
                <a:solidFill>
                  <a:schemeClr val="accent3"/>
                </a:solidFill>
              </a:rPr>
              <a:t>Earl of Huntingdon</a:t>
            </a:r>
            <a:r>
              <a:rPr lang="en-GB" sz="3000"/>
              <a:t> to lead the </a:t>
            </a:r>
            <a:r>
              <a:rPr b="1" lang="en-GB" sz="3000">
                <a:solidFill>
                  <a:schemeClr val="accent4"/>
                </a:solidFill>
              </a:rPr>
              <a:t>Council of the North. </a:t>
            </a:r>
            <a:r>
              <a:rPr lang="en-GB" sz="3000"/>
              <a:t>He was a loyal </a:t>
            </a:r>
            <a:r>
              <a:rPr lang="en-GB" sz="3000"/>
              <a:t>Protestant</a:t>
            </a:r>
            <a:r>
              <a:rPr lang="en-GB" sz="3000"/>
              <a:t> and was tasked with suppressing Catholicism in the north, this marked the end of Elizabeth’s toleration towards Catholicism. </a:t>
            </a:r>
            <a:endParaRPr sz="3000"/>
          </a:p>
        </p:txBody>
      </p:sp>
      <p:sp>
        <p:nvSpPr>
          <p:cNvPr id="126" name="Google Shape;126;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7" name="Google Shape;127;p20"/>
          <p:cNvSpPr txBox="1"/>
          <p:nvPr>
            <p:ph type="title"/>
          </p:nvPr>
        </p:nvSpPr>
        <p:spPr>
          <a:xfrm>
            <a:off x="917950" y="661450"/>
            <a:ext cx="13201200" cy="711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was the aftermath of the revolt?</a:t>
            </a:r>
            <a:endParaRPr>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3" name="Google Shape;133;p21"/>
          <p:cNvSpPr txBox="1"/>
          <p:nvPr>
            <p:ph idx="1" type="body"/>
          </p:nvPr>
        </p:nvSpPr>
        <p:spPr>
          <a:xfrm>
            <a:off x="917950" y="17682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300"/>
              <a:t>In 1570, the </a:t>
            </a:r>
            <a:r>
              <a:rPr b="1" lang="en-GB" sz="3300">
                <a:solidFill>
                  <a:schemeClr val="accent3"/>
                </a:solidFill>
              </a:rPr>
              <a:t>Pope</a:t>
            </a:r>
            <a:r>
              <a:rPr lang="en-GB" sz="3300"/>
              <a:t> issued a </a:t>
            </a:r>
            <a:r>
              <a:rPr b="1" lang="en-GB" sz="3300">
                <a:solidFill>
                  <a:schemeClr val="accent4"/>
                </a:solidFill>
              </a:rPr>
              <a:t>Bull of </a:t>
            </a:r>
            <a:r>
              <a:rPr b="1" lang="en-GB" sz="3300">
                <a:solidFill>
                  <a:schemeClr val="accent4"/>
                </a:solidFill>
              </a:rPr>
              <a:t>Excommunication. </a:t>
            </a:r>
            <a:r>
              <a:rPr lang="en-GB" sz="3300"/>
              <a:t>This was an order that Elizabeth be exiled from the Catholic church. Crucially, it also gave permission for Catholics to now overthrow Elizabeth, because the Pope said she was no longer recognised by God as the rightful Queen. The Pope hoped that this would encourage a successful rebellion. </a:t>
            </a:r>
            <a:endParaRPr sz="3300"/>
          </a:p>
          <a:p>
            <a:pPr indent="0" lvl="0" marL="0" rtl="0" algn="l">
              <a:spcBef>
                <a:spcPts val="2000"/>
              </a:spcBef>
              <a:spcAft>
                <a:spcPts val="0"/>
              </a:spcAft>
              <a:buNone/>
            </a:pPr>
            <a:r>
              <a:rPr b="1" lang="en-GB" sz="3300">
                <a:solidFill>
                  <a:schemeClr val="accent3"/>
                </a:solidFill>
              </a:rPr>
              <a:t>Elizabeth</a:t>
            </a:r>
            <a:r>
              <a:rPr lang="en-GB" sz="3300"/>
              <a:t> reacted by passing a new </a:t>
            </a:r>
            <a:r>
              <a:rPr b="1" lang="en-GB" sz="3300"/>
              <a:t>Treason Act in 1571</a:t>
            </a:r>
            <a:r>
              <a:rPr lang="en-GB" sz="3300"/>
              <a:t>, which stated that anyone who spread the </a:t>
            </a:r>
            <a:r>
              <a:rPr b="1" lang="en-GB" sz="3300">
                <a:solidFill>
                  <a:schemeClr val="accent4"/>
                </a:solidFill>
              </a:rPr>
              <a:t>Papal Bull </a:t>
            </a:r>
            <a:r>
              <a:rPr lang="en-GB" sz="3300"/>
              <a:t>could be tried for </a:t>
            </a:r>
            <a:r>
              <a:rPr b="1" lang="en-GB" sz="3300">
                <a:solidFill>
                  <a:schemeClr val="accent5"/>
                </a:solidFill>
              </a:rPr>
              <a:t>treason</a:t>
            </a:r>
            <a:r>
              <a:rPr lang="en-GB" sz="3300"/>
              <a:t> (a crime of betraying one’s country). This again showed the ending of her tolerance towards Catholics. </a:t>
            </a:r>
            <a:endParaRPr sz="3300"/>
          </a:p>
          <a:p>
            <a:pPr indent="0" lvl="0" marL="0" rtl="0" algn="l">
              <a:spcBef>
                <a:spcPts val="2000"/>
              </a:spcBef>
              <a:spcAft>
                <a:spcPts val="2000"/>
              </a:spcAft>
              <a:buNone/>
            </a:pPr>
            <a:r>
              <a:t/>
            </a:r>
            <a:endParaRPr sz="3500"/>
          </a:p>
        </p:txBody>
      </p:sp>
      <p:sp>
        <p:nvSpPr>
          <p:cNvPr id="134" name="Google Shape;134;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5" name="Google Shape;135;p21"/>
          <p:cNvSpPr txBox="1"/>
          <p:nvPr>
            <p:ph type="title"/>
          </p:nvPr>
        </p:nvSpPr>
        <p:spPr>
          <a:xfrm>
            <a:off x="917950" y="661450"/>
            <a:ext cx="14200500" cy="711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was the excommunication of Elizabeth?</a:t>
            </a:r>
            <a:endParaRPr>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41" name="Google Shape;141;p22"/>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latin typeface="Montserrat SemiBold"/>
                <a:ea typeface="Montserrat SemiBold"/>
                <a:cs typeface="Montserrat SemiBold"/>
                <a:sym typeface="Montserrat SemiBold"/>
              </a:rPr>
              <a:t>How significant was the revolt?</a:t>
            </a:r>
            <a:endParaRPr/>
          </a:p>
        </p:txBody>
      </p:sp>
      <p:sp>
        <p:nvSpPr>
          <p:cNvPr id="142" name="Google Shape;142;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