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 showSpecialPlsOnTitleSld="0">
  <p:sldMasterIdLst>
    <p:sldMasterId id="2147483653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</p:sldIdLst>
  <p:sldSz cy="5143500" cx="9144000"/>
  <p:notesSz cx="6858000" cy="9144000"/>
  <p:embeddedFontLst>
    <p:embeddedFont>
      <p:font typeface="Montserrat SemiBold"/>
      <p:regular r:id="rId11"/>
      <p:bold r:id="rId12"/>
      <p:italic r:id="rId13"/>
      <p:boldItalic r:id="rId14"/>
    </p:embeddedFont>
    <p:embeddedFont>
      <p:font typeface="Montserrat"/>
      <p:regular r:id="rId15"/>
      <p:bold r:id="rId16"/>
      <p:italic r:id="rId17"/>
      <p:boldItalic r:id="rId18"/>
    </p:embeddedFont>
    <p:embeddedFont>
      <p:font typeface="Montserrat Medium"/>
      <p:regular r:id="rId19"/>
      <p:bold r:id="rId20"/>
      <p:italic r:id="rId21"/>
      <p:boldItalic r:id="rId2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MontserratMedium-bold.fntdata"/><Relationship Id="rId11" Type="http://schemas.openxmlformats.org/officeDocument/2006/relationships/font" Target="fonts/MontserratSemiBold-regular.fntdata"/><Relationship Id="rId22" Type="http://schemas.openxmlformats.org/officeDocument/2006/relationships/font" Target="fonts/MontserratMedium-boldItalic.fntdata"/><Relationship Id="rId10" Type="http://schemas.openxmlformats.org/officeDocument/2006/relationships/slide" Target="slides/slide6.xml"/><Relationship Id="rId21" Type="http://schemas.openxmlformats.org/officeDocument/2006/relationships/font" Target="fonts/MontserratMedium-italic.fntdata"/><Relationship Id="rId13" Type="http://schemas.openxmlformats.org/officeDocument/2006/relationships/font" Target="fonts/MontserratSemiBold-italic.fntdata"/><Relationship Id="rId12" Type="http://schemas.openxmlformats.org/officeDocument/2006/relationships/font" Target="fonts/MontserratSemiBold-bold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font" Target="fonts/Montserrat-regular.fntdata"/><Relationship Id="rId14" Type="http://schemas.openxmlformats.org/officeDocument/2006/relationships/font" Target="fonts/MontserratSemiBold-boldItalic.fntdata"/><Relationship Id="rId17" Type="http://schemas.openxmlformats.org/officeDocument/2006/relationships/font" Target="fonts/Montserrat-italic.fntdata"/><Relationship Id="rId16" Type="http://schemas.openxmlformats.org/officeDocument/2006/relationships/font" Target="fonts/Montserrat-bold.fntdata"/><Relationship Id="rId5" Type="http://schemas.openxmlformats.org/officeDocument/2006/relationships/slide" Target="slides/slide1.xml"/><Relationship Id="rId19" Type="http://schemas.openxmlformats.org/officeDocument/2006/relationships/font" Target="fonts/MontserratMedium-regular.fntdata"/><Relationship Id="rId6" Type="http://schemas.openxmlformats.org/officeDocument/2006/relationships/slide" Target="slides/slide2.xml"/><Relationship Id="rId18" Type="http://schemas.openxmlformats.org/officeDocument/2006/relationships/font" Target="fonts/Montserrat-boldItalic.fntdata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g9f899cfc0c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" name="Google Shape;30;g9f899cfc0c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2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38" name="Google Shape;38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3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3" name="Google Shape;63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4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03" name="Google Shape;103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5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10" name="Google Shape;110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6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37" name="Google Shape;137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accent1"/>
        </a:solidFill>
      </p:bgPr>
    </p:bg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/>
          <p:nvPr>
            <p:ph type="ctrTitle"/>
          </p:nvPr>
        </p:nvSpPr>
        <p:spPr>
          <a:xfrm>
            <a:off x="458975" y="1438150"/>
            <a:ext cx="8226000" cy="1861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Montserrat SemiBold"/>
              <a:buNone/>
              <a:defRPr b="0" sz="30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458975" y="445025"/>
            <a:ext cx="82260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3" name="Google Shape;13;p2"/>
          <p:cNvSpPr txBox="1"/>
          <p:nvPr>
            <p:ph idx="2" type="subTitle"/>
          </p:nvPr>
        </p:nvSpPr>
        <p:spPr>
          <a:xfrm>
            <a:off x="458975" y="4105475"/>
            <a:ext cx="3951000" cy="6195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14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200"/>
              <a:buNone/>
              <a:defRPr/>
            </a:lvl5pPr>
            <a:lvl6pPr lvl="5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200"/>
              <a:buNone/>
              <a:defRPr/>
            </a:lvl6pPr>
            <a:lvl7pPr lvl="6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000"/>
              <a:buNone/>
              <a:defRPr/>
            </a:lvl7pPr>
            <a:lvl8pPr lvl="7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000"/>
              <a:buNone/>
              <a:defRPr/>
            </a:lvl8pPr>
            <a:lvl9pPr lvl="8" algn="l">
              <a:lnSpc>
                <a:spcPct val="130000"/>
              </a:lnSpc>
              <a:spcBef>
                <a:spcPts val="1000"/>
              </a:spcBef>
              <a:spcAft>
                <a:spcPts val="1000"/>
              </a:spcAft>
              <a:buSzPts val="800"/>
              <a:buNone/>
              <a:defRPr/>
            </a:lvl9pPr>
          </a:lstStyle>
          <a:p/>
        </p:txBody>
      </p:sp>
      <p:pic>
        <p:nvPicPr>
          <p:cNvPr id="14" name="Google Shape;14;p2"/>
          <p:cNvPicPr preferRelativeResize="0"/>
          <p:nvPr/>
        </p:nvPicPr>
        <p:blipFill rotWithShape="1">
          <a:blip r:embed="rId2">
            <a:alphaModFix/>
          </a:blip>
          <a:srcRect b="0" l="49" r="59" t="0"/>
          <a:stretch/>
        </p:blipFill>
        <p:spPr>
          <a:xfrm>
            <a:off x="6315803" y="3617749"/>
            <a:ext cx="2359600" cy="1282050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Google Shape;15;p2"/>
          <p:cNvSpPr/>
          <p:nvPr/>
        </p:nvSpPr>
        <p:spPr>
          <a:xfrm>
            <a:off x="8699225" y="4459200"/>
            <a:ext cx="444900" cy="6843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"/>
          <p:cNvSpPr txBox="1"/>
          <p:nvPr>
            <p:ph type="title"/>
          </p:nvPr>
        </p:nvSpPr>
        <p:spPr>
          <a:xfrm>
            <a:off x="458975" y="446400"/>
            <a:ext cx="3951000" cy="813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18" name="Google Shape;18;p3"/>
          <p:cNvSpPr txBox="1"/>
          <p:nvPr>
            <p:ph idx="1" type="body"/>
          </p:nvPr>
        </p:nvSpPr>
        <p:spPr>
          <a:xfrm>
            <a:off x="458975" y="1438150"/>
            <a:ext cx="3951000" cy="298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200"/>
              <a:buChar char="–"/>
              <a:defRPr sz="1200"/>
            </a:lvl5pPr>
            <a:lvl6pPr indent="-304800" lvl="5" marL="274320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6pPr>
            <a:lvl7pPr indent="-292100" lvl="6" marL="320040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 algn="l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 algn="l">
              <a:lnSpc>
                <a:spcPct val="130000"/>
              </a:lnSpc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19" name="Google Shape;19;p3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2"/>
        </a:solidFill>
      </p:bgPr>
    </p:bg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/>
          <p:nvPr>
            <p:ph type="title"/>
          </p:nvPr>
        </p:nvSpPr>
        <p:spPr>
          <a:xfrm>
            <a:off x="458975" y="1438150"/>
            <a:ext cx="8226000" cy="3189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Montserrat SemiBold"/>
              <a:buNone/>
              <a:defRPr b="0" sz="30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22" name="Google Shape;22;p4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23" name="Google Shape;23;p4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8704149" y="4502953"/>
            <a:ext cx="224426" cy="4191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/>
          <p:nvPr>
            <p:ph idx="1" type="body"/>
          </p:nvPr>
        </p:nvSpPr>
        <p:spPr>
          <a:xfrm>
            <a:off x="468000" y="4626000"/>
            <a:ext cx="3942000" cy="3204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1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458975" y="445025"/>
            <a:ext cx="8226000" cy="814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Montserrat"/>
              <a:buNone/>
              <a:defRPr b="1" i="0" sz="2200" u="none" cap="none" strike="noStrik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458975" y="1438150"/>
            <a:ext cx="8226000" cy="298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Char char="●"/>
              <a:defRPr b="0" i="0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-330200" lvl="1" marL="914400" marR="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Char char="–"/>
              <a:defRPr b="0" i="0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indent="-317500" lvl="2" marL="1371600" marR="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–"/>
              <a:defRPr b="0" i="0" sz="14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indent="-317500" lvl="3" marL="1828800" marR="0" rtl="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–"/>
              <a:defRPr b="0" i="0" sz="14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indent="-304800" lvl="4" marL="2286000" marR="0" rtl="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Montserrat"/>
              <a:buChar char="–"/>
              <a:defRPr b="0" i="0" sz="12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indent="-304800" lvl="5" marL="2743200" marR="0" rtl="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Montserrat"/>
              <a:buChar char="–"/>
              <a:defRPr b="0" i="0" sz="12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indent="-292100" lvl="6" marL="3200400" marR="0" rtl="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Montserrat"/>
              <a:buChar char="–"/>
              <a:defRPr b="0" i="0" sz="10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indent="-292100" lvl="7" marL="3657600" marR="0" rtl="0" algn="l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Montserrat"/>
              <a:buChar char="–"/>
              <a:defRPr b="0" i="0" sz="10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indent="-279400" lvl="8" marL="4114800" marR="0" rtl="0" algn="l">
              <a:lnSpc>
                <a:spcPct val="130000"/>
              </a:lnSpc>
              <a:spcBef>
                <a:spcPts val="400"/>
              </a:spcBef>
              <a:spcAft>
                <a:spcPts val="200"/>
              </a:spcAft>
              <a:buClr>
                <a:schemeClr val="dk2"/>
              </a:buClr>
              <a:buSzPts val="800"/>
              <a:buFont typeface="Montserrat"/>
              <a:buChar char="–"/>
              <a:defRPr b="0" i="0" sz="8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9" name="Google Shape;9;p1"/>
          <p:cNvPicPr preferRelativeResize="0"/>
          <p:nvPr/>
        </p:nvPicPr>
        <p:blipFill rotWithShape="1">
          <a:blip r:embed="rId1">
            <a:alphaModFix/>
          </a:blip>
          <a:srcRect b="0" l="9" r="0" t="0"/>
          <a:stretch/>
        </p:blipFill>
        <p:spPr>
          <a:xfrm>
            <a:off x="8704149" y="4502953"/>
            <a:ext cx="224426" cy="419177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pos="289">
          <p15:clr>
            <a:srgbClr val="EA4335"/>
          </p15:clr>
        </p15:guide>
        <p15:guide id="2" pos="5471">
          <p15:clr>
            <a:srgbClr val="EA4335"/>
          </p15:clr>
        </p15:guide>
        <p15:guide id="3" orient="horz" pos="280">
          <p15:clr>
            <a:srgbClr val="EA4335"/>
          </p15:clr>
        </p15:guide>
        <p15:guide id="4" orient="horz" pos="906">
          <p15:clr>
            <a:srgbClr val="EA4335"/>
          </p15:clr>
        </p15:guide>
        <p15:guide id="5" orient="horz" pos="2784">
          <p15:clr>
            <a:srgbClr val="EA4335"/>
          </p15:clr>
        </p15:guide>
        <p15:guide id="6" orient="horz" pos="3019">
          <p15:clr>
            <a:srgbClr val="EA4335"/>
          </p15:clr>
        </p15:guide>
        <p15:guide id="7" orient="horz" pos="693">
          <p15:clr>
            <a:srgbClr val="EA4335"/>
          </p15:clr>
        </p15:guide>
        <p15:guide id="8" pos="2778">
          <p15:clr>
            <a:srgbClr val="EA4335"/>
          </p15:clr>
        </p15:guide>
        <p15:guide id="9" pos="2982">
          <p15:clr>
            <a:srgbClr val="EA4335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7"/>
          <p:cNvSpPr txBox="1"/>
          <p:nvPr>
            <p:ph idx="4294967295" type="subTitle"/>
          </p:nvPr>
        </p:nvSpPr>
        <p:spPr>
          <a:xfrm>
            <a:off x="458975" y="445025"/>
            <a:ext cx="8226000" cy="792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4B3241"/>
                </a:solidFill>
              </a:rPr>
              <a:t>Maths</a:t>
            </a:r>
            <a:endParaRPr>
              <a:solidFill>
                <a:srgbClr val="4B3241"/>
              </a:solidFill>
            </a:endParaRPr>
          </a:p>
        </p:txBody>
      </p:sp>
      <p:sp>
        <p:nvSpPr>
          <p:cNvPr id="33" name="Google Shape;33;p7"/>
          <p:cNvSpPr txBox="1"/>
          <p:nvPr>
            <p:ph idx="4294967295" type="subTitle"/>
          </p:nvPr>
        </p:nvSpPr>
        <p:spPr>
          <a:xfrm>
            <a:off x="458975" y="4105475"/>
            <a:ext cx="3951000" cy="619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4B3241"/>
                </a:solidFill>
              </a:rPr>
              <a:t>Mr Bond</a:t>
            </a:r>
            <a:endParaRPr>
              <a:solidFill>
                <a:srgbClr val="4B3241"/>
              </a:solidFill>
            </a:endParaRPr>
          </a:p>
        </p:txBody>
      </p:sp>
      <p:sp>
        <p:nvSpPr>
          <p:cNvPr id="34" name="Google Shape;34;p7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35" name="Google Shape;35;p7"/>
          <p:cNvSpPr txBox="1"/>
          <p:nvPr>
            <p:ph idx="4294967295" type="ctrTitle"/>
          </p:nvPr>
        </p:nvSpPr>
        <p:spPr>
          <a:xfrm>
            <a:off x="458975" y="1438150"/>
            <a:ext cx="8226000" cy="1861500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b="0" l="-2929" r="-619" t="0"/>
            </a:stretch>
          </a:blip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Montserrat SemiBold"/>
              <a:buNone/>
            </a:pPr>
            <a:r>
              <a:rPr lang="en-GB"/>
              <a:t> 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8"/>
          <p:cNvSpPr txBox="1"/>
          <p:nvPr>
            <p:ph type="title"/>
          </p:nvPr>
        </p:nvSpPr>
        <p:spPr>
          <a:xfrm>
            <a:off x="458974" y="446400"/>
            <a:ext cx="6739183" cy="47840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</a:pPr>
            <a:r>
              <a:rPr lang="en-GB">
                <a:solidFill>
                  <a:srgbClr val="434443"/>
                </a:solidFill>
              </a:rPr>
              <a:t>Area of triangles &amp; missing sides</a:t>
            </a:r>
            <a:endParaRPr>
              <a:solidFill>
                <a:srgbClr val="434443"/>
              </a:solidFill>
            </a:endParaRPr>
          </a:p>
        </p:txBody>
      </p:sp>
      <p:sp>
        <p:nvSpPr>
          <p:cNvPr id="41" name="Google Shape;41;p8"/>
          <p:cNvSpPr txBox="1"/>
          <p:nvPr>
            <p:ph idx="1" type="body"/>
          </p:nvPr>
        </p:nvSpPr>
        <p:spPr>
          <a:xfrm>
            <a:off x="458975" y="924806"/>
            <a:ext cx="3891600" cy="421869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/>
              <a:t>1. The area of triangle ABC is 16.25 cm</a:t>
            </a:r>
            <a:r>
              <a:rPr baseline="30000" lang="en-GB"/>
              <a:t>2</a:t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2000"/>
              </a:spcBef>
              <a:spcAft>
                <a:spcPts val="1000"/>
              </a:spcAft>
              <a:buSzPts val="1600"/>
              <a:buNone/>
            </a:pPr>
            <a:r>
              <a:rPr lang="en-GB"/>
              <a:t>Find the length AC.</a:t>
            </a:r>
            <a:endParaRPr/>
          </a:p>
        </p:txBody>
      </p:sp>
      <p:sp>
        <p:nvSpPr>
          <p:cNvPr id="42" name="Google Shape;42;p8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</a:pPr>
            <a:fld id="{00000000-1234-1234-1234-123412341234}" type="slidenum">
              <a:rPr lang="en-GB">
                <a:solidFill>
                  <a:schemeClr val="dk2"/>
                </a:solidFill>
              </a:rPr>
              <a:t>‹#›</a:t>
            </a:fld>
            <a:endParaRPr>
              <a:solidFill>
                <a:schemeClr val="dk2"/>
              </a:solidFill>
            </a:endParaRPr>
          </a:p>
        </p:txBody>
      </p:sp>
      <p:sp>
        <p:nvSpPr>
          <p:cNvPr id="43" name="Google Shape;43;p8"/>
          <p:cNvSpPr txBox="1"/>
          <p:nvPr/>
        </p:nvSpPr>
        <p:spPr>
          <a:xfrm>
            <a:off x="4830450" y="924806"/>
            <a:ext cx="3816116" cy="421869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2. The area of the triangle is twice the area of the rectangle.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Calculate the distance labelled y to one decimal place.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1000"/>
              </a:spcBef>
              <a:spcAft>
                <a:spcPts val="100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44" name="Google Shape;44;p8"/>
          <p:cNvSpPr/>
          <p:nvPr/>
        </p:nvSpPr>
        <p:spPr>
          <a:xfrm>
            <a:off x="1094888" y="1603725"/>
            <a:ext cx="2175353" cy="1366596"/>
          </a:xfrm>
          <a:prstGeom prst="triangle">
            <a:avLst>
              <a:gd fmla="val 80409" name="adj"/>
            </a:avLst>
          </a:prstGeom>
          <a:solidFill>
            <a:schemeClr val="lt1"/>
          </a:solidFill>
          <a:ln cap="flat" cmpd="sng" w="127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5" name="Google Shape;45;p8"/>
          <p:cNvSpPr/>
          <p:nvPr/>
        </p:nvSpPr>
        <p:spPr>
          <a:xfrm rot="9215526">
            <a:off x="1965434" y="-195757"/>
            <a:ext cx="2059320" cy="2389406"/>
          </a:xfrm>
          <a:prstGeom prst="arc">
            <a:avLst>
              <a:gd fmla="val 17704486" name="adj1"/>
              <a:gd fmla="val 19657540" name="adj2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6" name="Google Shape;46;p8"/>
          <p:cNvSpPr txBox="1"/>
          <p:nvPr/>
        </p:nvSpPr>
        <p:spPr>
          <a:xfrm>
            <a:off x="2534517" y="1746358"/>
            <a:ext cx="735724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37</a:t>
            </a:r>
            <a:r>
              <a:rPr b="0" baseline="30000" i="0" lang="en-GB" sz="14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0</a:t>
            </a:r>
            <a:endParaRPr b="0" i="0" sz="1400" u="none" cap="none" strike="noStrike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47" name="Google Shape;47;p8"/>
          <p:cNvSpPr txBox="1"/>
          <p:nvPr/>
        </p:nvSpPr>
        <p:spPr>
          <a:xfrm>
            <a:off x="2706822" y="1306146"/>
            <a:ext cx="735724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A</a:t>
            </a:r>
            <a:endParaRPr b="0" i="0" sz="1400" u="none" cap="none" strike="noStrike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48" name="Google Shape;48;p8"/>
          <p:cNvSpPr txBox="1"/>
          <p:nvPr/>
        </p:nvSpPr>
        <p:spPr>
          <a:xfrm>
            <a:off x="811106" y="2955884"/>
            <a:ext cx="735724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C</a:t>
            </a:r>
            <a:endParaRPr b="0" i="0" sz="1400" u="none" cap="none" strike="noStrike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49" name="Google Shape;49;p8"/>
          <p:cNvSpPr txBox="1"/>
          <p:nvPr/>
        </p:nvSpPr>
        <p:spPr>
          <a:xfrm>
            <a:off x="3275501" y="2955885"/>
            <a:ext cx="735724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B</a:t>
            </a:r>
            <a:endParaRPr b="0" i="0" sz="1400" u="none" cap="none" strike="noStrike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50" name="Google Shape;50;p8"/>
          <p:cNvSpPr txBox="1"/>
          <p:nvPr/>
        </p:nvSpPr>
        <p:spPr>
          <a:xfrm>
            <a:off x="3009192" y="2114722"/>
            <a:ext cx="735724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6 cm</a:t>
            </a:r>
            <a:endParaRPr b="0" i="0" sz="1400" u="none" cap="none" strike="noStrike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grpSp>
        <p:nvGrpSpPr>
          <p:cNvPr id="51" name="Google Shape;51;p8"/>
          <p:cNvGrpSpPr/>
          <p:nvPr/>
        </p:nvGrpSpPr>
        <p:grpSpPr>
          <a:xfrm>
            <a:off x="4104237" y="1353624"/>
            <a:ext cx="4344183" cy="3132814"/>
            <a:chOff x="4221590" y="1321052"/>
            <a:chExt cx="4344183" cy="3132814"/>
          </a:xfrm>
        </p:grpSpPr>
        <p:grpSp>
          <p:nvGrpSpPr>
            <p:cNvPr id="52" name="Google Shape;52;p8"/>
            <p:cNvGrpSpPr/>
            <p:nvPr/>
          </p:nvGrpSpPr>
          <p:grpSpPr>
            <a:xfrm>
              <a:off x="6250686" y="2071247"/>
              <a:ext cx="2315087" cy="1434335"/>
              <a:chOff x="5883734" y="1829325"/>
              <a:chExt cx="2315087" cy="1434335"/>
            </a:xfrm>
          </p:grpSpPr>
          <p:sp>
            <p:nvSpPr>
              <p:cNvPr id="53" name="Google Shape;53;p8"/>
              <p:cNvSpPr/>
              <p:nvPr/>
            </p:nvSpPr>
            <p:spPr>
              <a:xfrm rot="9710415">
                <a:off x="5953601" y="2148495"/>
                <a:ext cx="2175353" cy="795995"/>
              </a:xfrm>
              <a:prstGeom prst="triangle">
                <a:avLst>
                  <a:gd fmla="val 70263" name="adj"/>
                </a:avLst>
              </a:prstGeom>
              <a:solidFill>
                <a:schemeClr val="lt2"/>
              </a:solidFill>
              <a:ln cap="flat" cmpd="sng" w="12700">
                <a:solidFill>
                  <a:schemeClr val="dk2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4" name="Google Shape;54;p8"/>
              <p:cNvSpPr txBox="1"/>
              <p:nvPr/>
            </p:nvSpPr>
            <p:spPr>
              <a:xfrm>
                <a:off x="6513747" y="1829325"/>
                <a:ext cx="735724" cy="30777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0" i="0" lang="en-GB" sz="1400" u="none" cap="none" strike="noStrike">
                    <a:solidFill>
                      <a:srgbClr val="000000"/>
                    </a:solidFill>
                    <a:latin typeface="Montserrat"/>
                    <a:ea typeface="Montserrat"/>
                    <a:cs typeface="Montserrat"/>
                    <a:sym typeface="Montserrat"/>
                  </a:rPr>
                  <a:t>8.5 m</a:t>
                </a:r>
                <a:endParaRPr b="0" i="0" sz="1400" u="none" cap="none" strike="noStrike">
                  <a:solidFill>
                    <a:srgbClr val="000000"/>
                  </a:solidFill>
                  <a:latin typeface="Montserrat"/>
                  <a:ea typeface="Montserrat"/>
                  <a:cs typeface="Montserrat"/>
                  <a:sym typeface="Montserrat"/>
                </a:endParaRPr>
              </a:p>
            </p:txBody>
          </p:sp>
          <p:sp>
            <p:nvSpPr>
              <p:cNvPr id="55" name="Google Shape;55;p8"/>
              <p:cNvSpPr txBox="1"/>
              <p:nvPr/>
            </p:nvSpPr>
            <p:spPr>
              <a:xfrm>
                <a:off x="6042404" y="2405359"/>
                <a:ext cx="735724" cy="30777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0" i="0" lang="en-GB" sz="1400" u="none" cap="none" strike="noStrike">
                    <a:solidFill>
                      <a:srgbClr val="000000"/>
                    </a:solidFill>
                    <a:latin typeface="Montserrat"/>
                    <a:ea typeface="Montserrat"/>
                    <a:cs typeface="Montserrat"/>
                    <a:sym typeface="Montserrat"/>
                  </a:rPr>
                  <a:t>40</a:t>
                </a:r>
                <a:r>
                  <a:rPr b="0" baseline="30000" i="0" lang="en-GB" sz="1400" u="none" cap="none" strike="noStrike">
                    <a:solidFill>
                      <a:srgbClr val="000000"/>
                    </a:solidFill>
                    <a:latin typeface="Montserrat"/>
                    <a:ea typeface="Montserrat"/>
                    <a:cs typeface="Montserrat"/>
                    <a:sym typeface="Montserrat"/>
                  </a:rPr>
                  <a:t>0</a:t>
                </a:r>
                <a:endParaRPr b="0" i="0" sz="1400" u="none" cap="none" strike="noStrike">
                  <a:solidFill>
                    <a:srgbClr val="000000"/>
                  </a:solidFill>
                  <a:latin typeface="Montserrat"/>
                  <a:ea typeface="Montserrat"/>
                  <a:cs typeface="Montserrat"/>
                  <a:sym typeface="Montserrat"/>
                </a:endParaRPr>
              </a:p>
            </p:txBody>
          </p:sp>
        </p:grpSp>
        <p:sp>
          <p:nvSpPr>
            <p:cNvPr id="56" name="Google Shape;56;p8"/>
            <p:cNvSpPr/>
            <p:nvPr/>
          </p:nvSpPr>
          <p:spPr>
            <a:xfrm rot="2847534">
              <a:off x="4768351" y="1692756"/>
              <a:ext cx="2059320" cy="2389406"/>
            </a:xfrm>
            <a:prstGeom prst="arc">
              <a:avLst>
                <a:gd fmla="val 17704486" name="adj1"/>
                <a:gd fmla="val 19577366" name="adj2"/>
              </a:avLst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57" name="Google Shape;57;p8"/>
          <p:cNvSpPr txBox="1"/>
          <p:nvPr/>
        </p:nvSpPr>
        <p:spPr>
          <a:xfrm>
            <a:off x="6251680" y="2967978"/>
            <a:ext cx="735724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y</a:t>
            </a:r>
            <a:endParaRPr b="0" i="0" sz="1400" u="none" cap="none" strike="noStrike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58" name="Google Shape;58;p8"/>
          <p:cNvSpPr/>
          <p:nvPr/>
        </p:nvSpPr>
        <p:spPr>
          <a:xfrm rot="767431">
            <a:off x="5772214" y="3894775"/>
            <a:ext cx="1838674" cy="458827"/>
          </a:xfrm>
          <a:prstGeom prst="rect">
            <a:avLst/>
          </a:prstGeom>
          <a:solidFill>
            <a:srgbClr val="999999"/>
          </a:solidFill>
          <a:ln cap="flat" cmpd="sng" w="127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9" name="Google Shape;59;p8"/>
          <p:cNvSpPr txBox="1"/>
          <p:nvPr/>
        </p:nvSpPr>
        <p:spPr>
          <a:xfrm>
            <a:off x="6534304" y="3639767"/>
            <a:ext cx="888718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14.6 m</a:t>
            </a:r>
            <a:endParaRPr b="0" i="0" sz="1400" u="none" cap="none" strike="noStrike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60" name="Google Shape;60;p8"/>
          <p:cNvSpPr txBox="1"/>
          <p:nvPr/>
        </p:nvSpPr>
        <p:spPr>
          <a:xfrm>
            <a:off x="5152892" y="3696938"/>
            <a:ext cx="888718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0.5 m</a:t>
            </a:r>
            <a:endParaRPr b="0" i="0" sz="1400" u="none" cap="none" strike="noStrike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9"/>
          <p:cNvSpPr txBox="1"/>
          <p:nvPr>
            <p:ph type="title"/>
          </p:nvPr>
        </p:nvSpPr>
        <p:spPr>
          <a:xfrm>
            <a:off x="458974" y="446400"/>
            <a:ext cx="6739183" cy="47840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</a:pPr>
            <a:r>
              <a:rPr lang="en-GB">
                <a:solidFill>
                  <a:srgbClr val="434443"/>
                </a:solidFill>
              </a:rPr>
              <a:t>Area of triangles &amp; missing sides</a:t>
            </a:r>
            <a:endParaRPr>
              <a:solidFill>
                <a:srgbClr val="434443"/>
              </a:solidFill>
            </a:endParaRPr>
          </a:p>
        </p:txBody>
      </p:sp>
      <p:sp>
        <p:nvSpPr>
          <p:cNvPr id="66" name="Google Shape;66;p9"/>
          <p:cNvSpPr txBox="1"/>
          <p:nvPr>
            <p:ph idx="1" type="body"/>
          </p:nvPr>
        </p:nvSpPr>
        <p:spPr>
          <a:xfrm>
            <a:off x="458975" y="924806"/>
            <a:ext cx="8233080" cy="421869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/>
              <a:t>3. Find the perimeter of the compound shapes.</a:t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/>
              <a:t>a)					b)</a:t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1000"/>
              </a:spcBef>
              <a:spcAft>
                <a:spcPts val="1000"/>
              </a:spcAft>
              <a:buSzPts val="1600"/>
              <a:buNone/>
            </a:pPr>
            <a:r>
              <a:t/>
            </a:r>
            <a:endParaRPr/>
          </a:p>
        </p:txBody>
      </p:sp>
      <p:sp>
        <p:nvSpPr>
          <p:cNvPr id="67" name="Google Shape;67;p9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</a:pPr>
            <a:fld id="{00000000-1234-1234-1234-123412341234}" type="slidenum">
              <a:rPr lang="en-GB">
                <a:solidFill>
                  <a:schemeClr val="dk2"/>
                </a:solidFill>
              </a:rPr>
              <a:t>‹#›</a:t>
            </a:fld>
            <a:endParaRPr>
              <a:solidFill>
                <a:schemeClr val="dk2"/>
              </a:solidFill>
            </a:endParaRPr>
          </a:p>
        </p:txBody>
      </p:sp>
      <p:sp>
        <p:nvSpPr>
          <p:cNvPr id="68" name="Google Shape;68;p9"/>
          <p:cNvSpPr txBox="1"/>
          <p:nvPr/>
        </p:nvSpPr>
        <p:spPr>
          <a:xfrm>
            <a:off x="1685052" y="3756033"/>
            <a:ext cx="735724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12 cm</a:t>
            </a:r>
            <a:endParaRPr b="0" i="0" sz="1400" u="none" cap="none" strike="noStrike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grpSp>
        <p:nvGrpSpPr>
          <p:cNvPr id="69" name="Google Shape;69;p9"/>
          <p:cNvGrpSpPr/>
          <p:nvPr/>
        </p:nvGrpSpPr>
        <p:grpSpPr>
          <a:xfrm>
            <a:off x="283762" y="-614268"/>
            <a:ext cx="3129739" cy="4319704"/>
            <a:chOff x="0" y="-365180"/>
            <a:chExt cx="3129739" cy="4319704"/>
          </a:xfrm>
        </p:grpSpPr>
        <p:sp>
          <p:nvSpPr>
            <p:cNvPr id="70" name="Google Shape;70;p9"/>
            <p:cNvSpPr/>
            <p:nvPr/>
          </p:nvSpPr>
          <p:spPr>
            <a:xfrm>
              <a:off x="608558" y="1890505"/>
              <a:ext cx="2175353" cy="1123510"/>
            </a:xfrm>
            <a:prstGeom prst="triangle">
              <a:avLst>
                <a:gd fmla="val 53352" name="adj"/>
              </a:avLst>
            </a:prstGeom>
            <a:solidFill>
              <a:schemeClr val="lt1"/>
            </a:solidFill>
            <a:ln cap="flat" cmpd="sng" w="12700">
              <a:solidFill>
                <a:srgbClr val="D9F3F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1" name="Google Shape;71;p9"/>
            <p:cNvSpPr/>
            <p:nvPr/>
          </p:nvSpPr>
          <p:spPr>
            <a:xfrm rot="8275297">
              <a:off x="535209" y="16883"/>
              <a:ext cx="2059320" cy="2389406"/>
            </a:xfrm>
            <a:prstGeom prst="arc">
              <a:avLst>
                <a:gd fmla="val 17135417" name="adj1"/>
                <a:gd fmla="val 19299384" name="adj2"/>
              </a:avLst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2" name="Google Shape;72;p9"/>
            <p:cNvSpPr txBox="1"/>
            <p:nvPr/>
          </p:nvSpPr>
          <p:spPr>
            <a:xfrm>
              <a:off x="1539745" y="2022940"/>
              <a:ext cx="735724" cy="30777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GB" sz="1400" u="none" cap="none" strike="noStrike">
                  <a:solidFill>
                    <a:srgbClr val="000000"/>
                  </a:solidFill>
                  <a:latin typeface="Montserrat"/>
                  <a:ea typeface="Montserrat"/>
                  <a:cs typeface="Montserrat"/>
                  <a:sym typeface="Montserrat"/>
                </a:rPr>
                <a:t>42</a:t>
              </a:r>
              <a:r>
                <a:rPr b="0" baseline="30000" i="0" lang="en-GB" sz="1400" u="none" cap="none" strike="noStrike">
                  <a:solidFill>
                    <a:srgbClr val="000000"/>
                  </a:solidFill>
                  <a:latin typeface="Montserrat"/>
                  <a:ea typeface="Montserrat"/>
                  <a:cs typeface="Montserrat"/>
                  <a:sym typeface="Montserrat"/>
                </a:rPr>
                <a:t>0</a:t>
              </a:r>
              <a:endParaRPr b="0" i="0" sz="14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73" name="Google Shape;73;p9"/>
            <p:cNvSpPr/>
            <p:nvPr/>
          </p:nvSpPr>
          <p:spPr>
            <a:xfrm>
              <a:off x="626269" y="3014016"/>
              <a:ext cx="2138362" cy="919810"/>
            </a:xfrm>
            <a:prstGeom prst="rect">
              <a:avLst/>
            </a:prstGeom>
            <a:solidFill>
              <a:schemeClr val="lt1"/>
            </a:solidFill>
            <a:ln cap="flat" cmpd="sng" w="25400">
              <a:solidFill>
                <a:srgbClr val="D9F3F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cxnSp>
          <p:nvCxnSpPr>
            <p:cNvPr id="74" name="Google Shape;74;p9"/>
            <p:cNvCxnSpPr>
              <a:stCxn id="70" idx="0"/>
            </p:cNvCxnSpPr>
            <p:nvPr/>
          </p:nvCxnSpPr>
          <p:spPr>
            <a:xfrm flipH="1">
              <a:off x="608452" y="1890505"/>
              <a:ext cx="1160700" cy="1123500"/>
            </a:xfrm>
            <a:prstGeom prst="straightConnector1">
              <a:avLst/>
            </a:prstGeom>
            <a:noFill/>
            <a:ln cap="flat" cmpd="sng" w="127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75" name="Google Shape;75;p9"/>
            <p:cNvCxnSpPr/>
            <p:nvPr/>
          </p:nvCxnSpPr>
          <p:spPr>
            <a:xfrm flipH="1">
              <a:off x="608558" y="3014015"/>
              <a:ext cx="1" cy="940509"/>
            </a:xfrm>
            <a:prstGeom prst="straightConnector1">
              <a:avLst/>
            </a:prstGeom>
            <a:noFill/>
            <a:ln cap="flat" cmpd="sng" w="127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76" name="Google Shape;76;p9"/>
            <p:cNvCxnSpPr>
              <a:endCxn id="70" idx="0"/>
            </p:cNvCxnSpPr>
            <p:nvPr/>
          </p:nvCxnSpPr>
          <p:spPr>
            <a:xfrm rot="10800000">
              <a:off x="1769152" y="1890505"/>
              <a:ext cx="1014900" cy="1123500"/>
            </a:xfrm>
            <a:prstGeom prst="straightConnector1">
              <a:avLst/>
            </a:prstGeom>
            <a:noFill/>
            <a:ln cap="flat" cmpd="sng" w="127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77" name="Google Shape;77;p9"/>
            <p:cNvCxnSpPr>
              <a:endCxn id="70" idx="4"/>
            </p:cNvCxnSpPr>
            <p:nvPr/>
          </p:nvCxnSpPr>
          <p:spPr>
            <a:xfrm rot="10800000">
              <a:off x="2783911" y="3014015"/>
              <a:ext cx="0" cy="940500"/>
            </a:xfrm>
            <a:prstGeom prst="straightConnector1">
              <a:avLst/>
            </a:prstGeom>
            <a:noFill/>
            <a:ln cap="flat" cmpd="sng" w="127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78" name="Google Shape;78;p9"/>
            <p:cNvCxnSpPr/>
            <p:nvPr/>
          </p:nvCxnSpPr>
          <p:spPr>
            <a:xfrm rot="10800000">
              <a:off x="608559" y="3954524"/>
              <a:ext cx="2175352" cy="0"/>
            </a:xfrm>
            <a:prstGeom prst="straightConnector1">
              <a:avLst/>
            </a:prstGeom>
            <a:noFill/>
            <a:ln cap="flat" cmpd="sng" w="127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</p:cxnSp>
      </p:grpSp>
      <p:cxnSp>
        <p:nvCxnSpPr>
          <p:cNvPr id="79" name="Google Shape;79;p9"/>
          <p:cNvCxnSpPr/>
          <p:nvPr/>
        </p:nvCxnSpPr>
        <p:spPr>
          <a:xfrm>
            <a:off x="793805" y="3143251"/>
            <a:ext cx="197029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80" name="Google Shape;80;p9"/>
          <p:cNvCxnSpPr/>
          <p:nvPr/>
        </p:nvCxnSpPr>
        <p:spPr>
          <a:xfrm>
            <a:off x="2969158" y="3143251"/>
            <a:ext cx="197029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81" name="Google Shape;81;p9"/>
          <p:cNvSpPr txBox="1"/>
          <p:nvPr/>
        </p:nvSpPr>
        <p:spPr>
          <a:xfrm>
            <a:off x="3144377" y="3006373"/>
            <a:ext cx="735724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5 cm</a:t>
            </a:r>
            <a:endParaRPr b="0" i="0" sz="1400" u="none" cap="none" strike="noStrike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82" name="Google Shape;82;p9"/>
          <p:cNvSpPr txBox="1"/>
          <p:nvPr/>
        </p:nvSpPr>
        <p:spPr>
          <a:xfrm>
            <a:off x="2576166" y="2030072"/>
            <a:ext cx="735724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7 cm</a:t>
            </a:r>
            <a:endParaRPr b="0" i="0" sz="1400" u="none" cap="none" strike="noStrike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83" name="Google Shape;83;p9"/>
          <p:cNvSpPr txBox="1"/>
          <p:nvPr/>
        </p:nvSpPr>
        <p:spPr>
          <a:xfrm>
            <a:off x="1232586" y="2884829"/>
            <a:ext cx="1583203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Area = 74.1 cm</a:t>
            </a:r>
            <a:r>
              <a:rPr b="0" baseline="30000" i="0" lang="en-GB" sz="14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2</a:t>
            </a:r>
            <a:endParaRPr b="0" i="0" sz="1400" u="none" cap="none" strike="noStrike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84" name="Google Shape;84;p9"/>
          <p:cNvSpPr/>
          <p:nvPr/>
        </p:nvSpPr>
        <p:spPr>
          <a:xfrm>
            <a:off x="890751" y="3522091"/>
            <a:ext cx="180000" cy="180000"/>
          </a:xfrm>
          <a:prstGeom prst="rect">
            <a:avLst/>
          </a:prstGeom>
          <a:solidFill>
            <a:schemeClr val="lt1"/>
          </a:solidFill>
          <a:ln cap="flat" cmpd="sng" w="127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5" name="Google Shape;85;p9"/>
          <p:cNvSpPr/>
          <p:nvPr/>
        </p:nvSpPr>
        <p:spPr>
          <a:xfrm>
            <a:off x="2887559" y="3525274"/>
            <a:ext cx="180000" cy="180000"/>
          </a:xfrm>
          <a:prstGeom prst="rect">
            <a:avLst/>
          </a:prstGeom>
          <a:solidFill>
            <a:schemeClr val="lt1"/>
          </a:solidFill>
          <a:ln cap="flat" cmpd="sng" w="127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86" name="Google Shape;86;p9"/>
          <p:cNvGrpSpPr/>
          <p:nvPr/>
        </p:nvGrpSpPr>
        <p:grpSpPr>
          <a:xfrm>
            <a:off x="5239561" y="1245450"/>
            <a:ext cx="3629463" cy="2784147"/>
            <a:chOff x="5221675" y="1589219"/>
            <a:chExt cx="3629463" cy="2784147"/>
          </a:xfrm>
        </p:grpSpPr>
        <p:sp>
          <p:nvSpPr>
            <p:cNvPr id="87" name="Google Shape;87;p9"/>
            <p:cNvSpPr/>
            <p:nvPr/>
          </p:nvSpPr>
          <p:spPr>
            <a:xfrm>
              <a:off x="5867399" y="2884829"/>
              <a:ext cx="2352675" cy="1112698"/>
            </a:xfrm>
            <a:prstGeom prst="rtTriangle">
              <a:avLst/>
            </a:prstGeom>
            <a:solidFill>
              <a:schemeClr val="lt2"/>
            </a:solidFill>
            <a:ln cap="flat" cmpd="sng" w="12700">
              <a:solidFill>
                <a:srgbClr val="FEEAD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8" name="Google Shape;88;p9"/>
            <p:cNvSpPr/>
            <p:nvPr/>
          </p:nvSpPr>
          <p:spPr>
            <a:xfrm>
              <a:off x="5862160" y="3810861"/>
              <a:ext cx="180000" cy="180000"/>
            </a:xfrm>
            <a:prstGeom prst="rect">
              <a:avLst/>
            </a:prstGeom>
            <a:solidFill>
              <a:schemeClr val="lt2"/>
            </a:solidFill>
            <a:ln cap="flat" cmpd="sng" w="127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9" name="Google Shape;89;p9"/>
            <p:cNvSpPr txBox="1"/>
            <p:nvPr/>
          </p:nvSpPr>
          <p:spPr>
            <a:xfrm>
              <a:off x="5221675" y="3304314"/>
              <a:ext cx="735724" cy="30777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GB" sz="1400" u="none" cap="none" strike="noStrike">
                  <a:solidFill>
                    <a:srgbClr val="000000"/>
                  </a:solidFill>
                  <a:latin typeface="Montserrat"/>
                  <a:ea typeface="Montserrat"/>
                  <a:cs typeface="Montserrat"/>
                  <a:sym typeface="Montserrat"/>
                </a:rPr>
                <a:t>8 m</a:t>
              </a:r>
              <a:endParaRPr b="0" i="0" sz="14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90" name="Google Shape;90;p9"/>
            <p:cNvSpPr txBox="1"/>
            <p:nvPr/>
          </p:nvSpPr>
          <p:spPr>
            <a:xfrm>
              <a:off x="6756723" y="4065589"/>
              <a:ext cx="735724" cy="30777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GB" sz="1400" u="none" cap="none" strike="noStrike">
                  <a:solidFill>
                    <a:srgbClr val="000000"/>
                  </a:solidFill>
                  <a:latin typeface="Montserrat"/>
                  <a:ea typeface="Montserrat"/>
                  <a:cs typeface="Montserrat"/>
                  <a:sym typeface="Montserrat"/>
                </a:rPr>
                <a:t>10 m</a:t>
              </a:r>
              <a:endParaRPr b="0" i="0" sz="14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91" name="Google Shape;91;p9"/>
            <p:cNvSpPr/>
            <p:nvPr/>
          </p:nvSpPr>
          <p:spPr>
            <a:xfrm rot="1526098">
              <a:off x="6051338" y="2083829"/>
              <a:ext cx="2622831" cy="1416020"/>
            </a:xfrm>
            <a:prstGeom prst="triangle">
              <a:avLst>
                <a:gd fmla="val 50000" name="adj"/>
              </a:avLst>
            </a:prstGeom>
            <a:solidFill>
              <a:schemeClr val="lt2"/>
            </a:solidFill>
            <a:ln cap="flat" cmpd="sng" w="25400">
              <a:solidFill>
                <a:srgbClr val="FEEAD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cxnSp>
          <p:nvCxnSpPr>
            <p:cNvPr id="92" name="Google Shape;92;p9"/>
            <p:cNvCxnSpPr/>
            <p:nvPr/>
          </p:nvCxnSpPr>
          <p:spPr>
            <a:xfrm>
              <a:off x="5862230" y="2856084"/>
              <a:ext cx="0" cy="1154651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93" name="Google Shape;93;p9"/>
            <p:cNvCxnSpPr>
              <a:stCxn id="88" idx="2"/>
              <a:endCxn id="91" idx="4"/>
            </p:cNvCxnSpPr>
            <p:nvPr/>
          </p:nvCxnSpPr>
          <p:spPr>
            <a:xfrm>
              <a:off x="5952160" y="3990861"/>
              <a:ext cx="2290800" cy="3600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94" name="Google Shape;94;p9"/>
            <p:cNvCxnSpPr/>
            <p:nvPr/>
          </p:nvCxnSpPr>
          <p:spPr>
            <a:xfrm flipH="1">
              <a:off x="5855087" y="2142930"/>
              <a:ext cx="1811750" cy="713154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95" name="Google Shape;95;p9"/>
            <p:cNvCxnSpPr>
              <a:stCxn id="91" idx="4"/>
              <a:endCxn id="91" idx="0"/>
            </p:cNvCxnSpPr>
            <p:nvPr/>
          </p:nvCxnSpPr>
          <p:spPr>
            <a:xfrm rot="10800000">
              <a:off x="7666977" y="2152459"/>
              <a:ext cx="576000" cy="1842000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</p:cxnSp>
      </p:grpSp>
      <p:sp>
        <p:nvSpPr>
          <p:cNvPr id="96" name="Google Shape;96;p9"/>
          <p:cNvSpPr txBox="1"/>
          <p:nvPr/>
        </p:nvSpPr>
        <p:spPr>
          <a:xfrm>
            <a:off x="7288395" y="1974323"/>
            <a:ext cx="735724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75</a:t>
            </a:r>
            <a:r>
              <a:rPr b="0" baseline="30000" i="0" lang="en-GB" sz="14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0</a:t>
            </a:r>
            <a:endParaRPr b="0" i="0" sz="1400" u="none" cap="none" strike="noStrike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97" name="Google Shape;97;p9"/>
          <p:cNvSpPr/>
          <p:nvPr/>
        </p:nvSpPr>
        <p:spPr>
          <a:xfrm rot="9304718">
            <a:off x="6677138" y="52892"/>
            <a:ext cx="2059320" cy="2389406"/>
          </a:xfrm>
          <a:prstGeom prst="arc">
            <a:avLst>
              <a:gd fmla="val 17135417" name="adj1"/>
              <a:gd fmla="val 20126886" name="adj2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98" name="Google Shape;98;p9"/>
          <p:cNvCxnSpPr>
            <a:stCxn id="91" idx="2"/>
            <a:endCxn id="91" idx="4"/>
          </p:cNvCxnSpPr>
          <p:nvPr/>
        </p:nvCxnSpPr>
        <p:spPr>
          <a:xfrm>
            <a:off x="5892254" y="2524220"/>
            <a:ext cx="2368500" cy="1126500"/>
          </a:xfrm>
          <a:prstGeom prst="straightConnector1">
            <a:avLst/>
          </a:prstGeom>
          <a:noFill/>
          <a:ln cap="flat" cmpd="sng" w="9525">
            <a:solidFill>
              <a:schemeClr val="accent2"/>
            </a:solidFill>
            <a:prstDash val="lgDash"/>
            <a:round/>
            <a:headEnd len="sm" w="sm" type="none"/>
            <a:tailEnd len="sm" w="sm" type="none"/>
          </a:ln>
        </p:spPr>
      </p:cxnSp>
      <p:sp>
        <p:nvSpPr>
          <p:cNvPr id="99" name="Google Shape;99;p9"/>
          <p:cNvSpPr txBox="1"/>
          <p:nvPr/>
        </p:nvSpPr>
        <p:spPr>
          <a:xfrm>
            <a:off x="6290436" y="1840192"/>
            <a:ext cx="735724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11 m</a:t>
            </a:r>
            <a:endParaRPr b="0" i="0" sz="1400" u="none" cap="none" strike="noStrike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00" name="Google Shape;100;p9"/>
          <p:cNvSpPr txBox="1"/>
          <p:nvPr/>
        </p:nvSpPr>
        <p:spPr>
          <a:xfrm>
            <a:off x="6195992" y="2755559"/>
            <a:ext cx="1583203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Area = 103.8 m</a:t>
            </a:r>
            <a:r>
              <a:rPr b="0" baseline="30000" i="0" lang="en-GB" sz="14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2</a:t>
            </a:r>
            <a:endParaRPr b="0" i="0" sz="1400" u="none" cap="none" strike="noStrike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10"/>
          <p:cNvSpPr txBox="1"/>
          <p:nvPr/>
        </p:nvSpPr>
        <p:spPr>
          <a:xfrm>
            <a:off x="457200" y="1431700"/>
            <a:ext cx="6224100" cy="1914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b="0" i="0" lang="en-GB" sz="3000" u="none" cap="none" strike="noStrike">
                <a:solidFill>
                  <a:srgbClr val="434443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Answers</a:t>
            </a:r>
            <a:endParaRPr b="0" i="0" sz="3000" u="none" cap="none" strike="noStrike">
              <a:solidFill>
                <a:srgbClr val="434443"/>
              </a:solidFill>
              <a:latin typeface="Montserrat SemiBold"/>
              <a:ea typeface="Montserrat SemiBold"/>
              <a:cs typeface="Montserrat SemiBold"/>
              <a:sym typeface="Montserrat SemiBold"/>
            </a:endParaRPr>
          </a:p>
        </p:txBody>
      </p:sp>
      <p:sp>
        <p:nvSpPr>
          <p:cNvPr id="106" name="Google Shape;106;p10"/>
          <p:cNvSpPr txBox="1"/>
          <p:nvPr/>
        </p:nvSpPr>
        <p:spPr>
          <a:xfrm>
            <a:off x="468400" y="4793325"/>
            <a:ext cx="3305400" cy="150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t/>
            </a:r>
            <a:endParaRPr b="0" i="0" sz="800" u="none" cap="none" strike="noStrike">
              <a:solidFill>
                <a:srgbClr val="FFFFFF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107" name="Google Shape;107;p10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>
                <a:solidFill>
                  <a:schemeClr val="dk1"/>
                </a:solidFill>
              </a:rPr>
              <a:t>‹#›</a:t>
            </a:fld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11"/>
          <p:cNvSpPr txBox="1"/>
          <p:nvPr>
            <p:ph type="title"/>
          </p:nvPr>
        </p:nvSpPr>
        <p:spPr>
          <a:xfrm>
            <a:off x="458974" y="446400"/>
            <a:ext cx="6739183" cy="47840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</a:pPr>
            <a:r>
              <a:rPr lang="en-GB">
                <a:solidFill>
                  <a:srgbClr val="434443"/>
                </a:solidFill>
              </a:rPr>
              <a:t>Area of triangles &amp; missing sides</a:t>
            </a:r>
            <a:endParaRPr>
              <a:solidFill>
                <a:srgbClr val="434443"/>
              </a:solidFill>
            </a:endParaRPr>
          </a:p>
        </p:txBody>
      </p:sp>
      <p:sp>
        <p:nvSpPr>
          <p:cNvPr id="113" name="Google Shape;113;p11"/>
          <p:cNvSpPr txBox="1"/>
          <p:nvPr>
            <p:ph idx="1" type="body"/>
          </p:nvPr>
        </p:nvSpPr>
        <p:spPr>
          <a:xfrm>
            <a:off x="458975" y="924806"/>
            <a:ext cx="3891600" cy="421869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/>
              <a:t>1. The area of triangle ABC is 16.25 cm</a:t>
            </a:r>
            <a:r>
              <a:rPr baseline="30000" lang="en-GB"/>
              <a:t>2</a:t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2000"/>
              </a:spcBef>
              <a:spcAft>
                <a:spcPts val="1000"/>
              </a:spcAft>
              <a:buSzPts val="1600"/>
              <a:buNone/>
            </a:pPr>
            <a:r>
              <a:rPr lang="en-GB"/>
              <a:t>Find the length AC.</a:t>
            </a:r>
            <a:endParaRPr/>
          </a:p>
        </p:txBody>
      </p:sp>
      <p:sp>
        <p:nvSpPr>
          <p:cNvPr id="114" name="Google Shape;114;p11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</a:pPr>
            <a:fld id="{00000000-1234-1234-1234-123412341234}" type="slidenum">
              <a:rPr lang="en-GB">
                <a:solidFill>
                  <a:schemeClr val="dk2"/>
                </a:solidFill>
              </a:rPr>
              <a:t>‹#›</a:t>
            </a:fld>
            <a:endParaRPr>
              <a:solidFill>
                <a:schemeClr val="dk2"/>
              </a:solidFill>
            </a:endParaRPr>
          </a:p>
        </p:txBody>
      </p:sp>
      <p:sp>
        <p:nvSpPr>
          <p:cNvPr id="115" name="Google Shape;115;p11"/>
          <p:cNvSpPr txBox="1"/>
          <p:nvPr/>
        </p:nvSpPr>
        <p:spPr>
          <a:xfrm>
            <a:off x="4830450" y="924806"/>
            <a:ext cx="3816116" cy="421869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2. The area of the triangle is twice the area of the rectangle.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Calculate the distance labelled y to one decimal place.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1000"/>
              </a:spcBef>
              <a:spcAft>
                <a:spcPts val="100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16" name="Google Shape;116;p11"/>
          <p:cNvSpPr/>
          <p:nvPr/>
        </p:nvSpPr>
        <p:spPr>
          <a:xfrm>
            <a:off x="1094888" y="1603725"/>
            <a:ext cx="2175353" cy="1366596"/>
          </a:xfrm>
          <a:prstGeom prst="triangle">
            <a:avLst>
              <a:gd fmla="val 80409" name="adj"/>
            </a:avLst>
          </a:prstGeom>
          <a:solidFill>
            <a:schemeClr val="lt1"/>
          </a:solidFill>
          <a:ln cap="flat" cmpd="sng" w="127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7" name="Google Shape;117;p11"/>
          <p:cNvSpPr/>
          <p:nvPr/>
        </p:nvSpPr>
        <p:spPr>
          <a:xfrm rot="9215526">
            <a:off x="1965434" y="-195757"/>
            <a:ext cx="2059320" cy="2389406"/>
          </a:xfrm>
          <a:prstGeom prst="arc">
            <a:avLst>
              <a:gd fmla="val 17704486" name="adj1"/>
              <a:gd fmla="val 19577366" name="adj2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8" name="Google Shape;118;p11"/>
          <p:cNvSpPr txBox="1"/>
          <p:nvPr/>
        </p:nvSpPr>
        <p:spPr>
          <a:xfrm>
            <a:off x="2534517" y="1746358"/>
            <a:ext cx="735724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37</a:t>
            </a:r>
            <a:r>
              <a:rPr b="0" baseline="30000" i="0" lang="en-GB" sz="14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0</a:t>
            </a:r>
            <a:endParaRPr b="0" i="0" sz="1400" u="none" cap="none" strike="noStrike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19" name="Google Shape;119;p11"/>
          <p:cNvSpPr txBox="1"/>
          <p:nvPr/>
        </p:nvSpPr>
        <p:spPr>
          <a:xfrm>
            <a:off x="2706822" y="1306146"/>
            <a:ext cx="735724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A</a:t>
            </a:r>
            <a:endParaRPr b="0" i="0" sz="1400" u="none" cap="none" strike="noStrike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20" name="Google Shape;120;p11"/>
          <p:cNvSpPr txBox="1"/>
          <p:nvPr/>
        </p:nvSpPr>
        <p:spPr>
          <a:xfrm>
            <a:off x="811106" y="2955884"/>
            <a:ext cx="735724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C</a:t>
            </a:r>
            <a:endParaRPr b="0" i="0" sz="1400" u="none" cap="none" strike="noStrike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21" name="Google Shape;121;p11"/>
          <p:cNvSpPr txBox="1"/>
          <p:nvPr/>
        </p:nvSpPr>
        <p:spPr>
          <a:xfrm>
            <a:off x="3275501" y="2955885"/>
            <a:ext cx="735724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B</a:t>
            </a:r>
            <a:endParaRPr b="0" i="0" sz="1400" u="none" cap="none" strike="noStrike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22" name="Google Shape;122;p11"/>
          <p:cNvSpPr txBox="1"/>
          <p:nvPr/>
        </p:nvSpPr>
        <p:spPr>
          <a:xfrm>
            <a:off x="3074684" y="2054135"/>
            <a:ext cx="735724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6 cm</a:t>
            </a:r>
            <a:endParaRPr b="0" i="0" sz="1400" u="none" cap="none" strike="noStrike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23" name="Google Shape;123;p11"/>
          <p:cNvSpPr txBox="1"/>
          <p:nvPr/>
        </p:nvSpPr>
        <p:spPr>
          <a:xfrm>
            <a:off x="1335092" y="2054134"/>
            <a:ext cx="735724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9 cm</a:t>
            </a:r>
            <a:endParaRPr b="0" i="0" sz="14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grpSp>
        <p:nvGrpSpPr>
          <p:cNvPr id="124" name="Google Shape;124;p11"/>
          <p:cNvGrpSpPr/>
          <p:nvPr/>
        </p:nvGrpSpPr>
        <p:grpSpPr>
          <a:xfrm>
            <a:off x="4104237" y="1353624"/>
            <a:ext cx="4344183" cy="3132814"/>
            <a:chOff x="4221590" y="1321052"/>
            <a:chExt cx="4344183" cy="3132814"/>
          </a:xfrm>
        </p:grpSpPr>
        <p:grpSp>
          <p:nvGrpSpPr>
            <p:cNvPr id="125" name="Google Shape;125;p11"/>
            <p:cNvGrpSpPr/>
            <p:nvPr/>
          </p:nvGrpSpPr>
          <p:grpSpPr>
            <a:xfrm>
              <a:off x="5742719" y="2071247"/>
              <a:ext cx="2823054" cy="1434335"/>
              <a:chOff x="5375767" y="1829325"/>
              <a:chExt cx="2823054" cy="1434335"/>
            </a:xfrm>
          </p:grpSpPr>
          <p:sp>
            <p:nvSpPr>
              <p:cNvPr id="126" name="Google Shape;126;p11"/>
              <p:cNvSpPr/>
              <p:nvPr/>
            </p:nvSpPr>
            <p:spPr>
              <a:xfrm rot="9710415">
                <a:off x="5953601" y="2148495"/>
                <a:ext cx="2175353" cy="795995"/>
              </a:xfrm>
              <a:prstGeom prst="triangle">
                <a:avLst>
                  <a:gd fmla="val 70263" name="adj"/>
                </a:avLst>
              </a:prstGeom>
              <a:solidFill>
                <a:schemeClr val="lt2"/>
              </a:solidFill>
              <a:ln cap="flat" cmpd="sng" w="12700">
                <a:solidFill>
                  <a:schemeClr val="dk2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27" name="Google Shape;127;p11"/>
              <p:cNvSpPr txBox="1"/>
              <p:nvPr/>
            </p:nvSpPr>
            <p:spPr>
              <a:xfrm>
                <a:off x="6513747" y="1829325"/>
                <a:ext cx="735724" cy="30777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0" i="0" lang="en-GB" sz="1400" u="none" cap="none" strike="noStrike">
                    <a:solidFill>
                      <a:srgbClr val="000000"/>
                    </a:solidFill>
                    <a:latin typeface="Montserrat"/>
                    <a:ea typeface="Montserrat"/>
                    <a:cs typeface="Montserrat"/>
                    <a:sym typeface="Montserrat"/>
                  </a:rPr>
                  <a:t>8.5 m</a:t>
                </a:r>
                <a:endParaRPr b="0" i="0" sz="1400" u="none" cap="none" strike="noStrike">
                  <a:solidFill>
                    <a:srgbClr val="000000"/>
                  </a:solidFill>
                  <a:latin typeface="Montserrat"/>
                  <a:ea typeface="Montserrat"/>
                  <a:cs typeface="Montserrat"/>
                  <a:sym typeface="Montserrat"/>
                </a:endParaRPr>
              </a:p>
            </p:txBody>
          </p:sp>
          <p:sp>
            <p:nvSpPr>
              <p:cNvPr id="128" name="Google Shape;128;p11"/>
              <p:cNvSpPr txBox="1"/>
              <p:nvPr/>
            </p:nvSpPr>
            <p:spPr>
              <a:xfrm>
                <a:off x="5375767" y="2725548"/>
                <a:ext cx="735724" cy="30777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0" i="0" lang="en-GB" sz="1400" u="none" cap="none" strike="noStrike">
                    <a:solidFill>
                      <a:schemeClr val="dk2"/>
                    </a:solidFill>
                    <a:latin typeface="Montserrat"/>
                    <a:ea typeface="Montserrat"/>
                    <a:cs typeface="Montserrat"/>
                    <a:sym typeface="Montserrat"/>
                  </a:rPr>
                  <a:t>5.4 m</a:t>
                </a:r>
                <a:endParaRPr b="0" i="0" sz="1400" u="none" cap="none" strike="noStrike">
                  <a:solidFill>
                    <a:schemeClr val="dk2"/>
                  </a:solidFill>
                  <a:latin typeface="Montserrat"/>
                  <a:ea typeface="Montserrat"/>
                  <a:cs typeface="Montserrat"/>
                  <a:sym typeface="Montserrat"/>
                </a:endParaRPr>
              </a:p>
            </p:txBody>
          </p:sp>
          <p:sp>
            <p:nvSpPr>
              <p:cNvPr id="129" name="Google Shape;129;p11"/>
              <p:cNvSpPr txBox="1"/>
              <p:nvPr/>
            </p:nvSpPr>
            <p:spPr>
              <a:xfrm>
                <a:off x="6042404" y="2405359"/>
                <a:ext cx="735724" cy="30777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0" i="0" lang="en-GB" sz="1400" u="none" cap="none" strike="noStrike">
                    <a:solidFill>
                      <a:srgbClr val="000000"/>
                    </a:solidFill>
                    <a:latin typeface="Montserrat"/>
                    <a:ea typeface="Montserrat"/>
                    <a:cs typeface="Montserrat"/>
                    <a:sym typeface="Montserrat"/>
                  </a:rPr>
                  <a:t>40</a:t>
                </a:r>
                <a:r>
                  <a:rPr b="0" baseline="30000" i="0" lang="en-GB" sz="1400" u="none" cap="none" strike="noStrike">
                    <a:solidFill>
                      <a:srgbClr val="000000"/>
                    </a:solidFill>
                    <a:latin typeface="Montserrat"/>
                    <a:ea typeface="Montserrat"/>
                    <a:cs typeface="Montserrat"/>
                    <a:sym typeface="Montserrat"/>
                  </a:rPr>
                  <a:t>0</a:t>
                </a:r>
                <a:endParaRPr b="0" i="0" sz="1400" u="none" cap="none" strike="noStrike">
                  <a:solidFill>
                    <a:srgbClr val="000000"/>
                  </a:solidFill>
                  <a:latin typeface="Montserrat"/>
                  <a:ea typeface="Montserrat"/>
                  <a:cs typeface="Montserrat"/>
                  <a:sym typeface="Montserrat"/>
                </a:endParaRPr>
              </a:p>
            </p:txBody>
          </p:sp>
        </p:grpSp>
        <p:sp>
          <p:nvSpPr>
            <p:cNvPr id="130" name="Google Shape;130;p11"/>
            <p:cNvSpPr/>
            <p:nvPr/>
          </p:nvSpPr>
          <p:spPr>
            <a:xfrm rot="2847534">
              <a:off x="4768351" y="1692756"/>
              <a:ext cx="2059320" cy="2389406"/>
            </a:xfrm>
            <a:prstGeom prst="arc">
              <a:avLst>
                <a:gd fmla="val 17704486" name="adj1"/>
                <a:gd fmla="val 19577366" name="adj2"/>
              </a:avLst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31" name="Google Shape;131;p11"/>
          <p:cNvSpPr txBox="1"/>
          <p:nvPr/>
        </p:nvSpPr>
        <p:spPr>
          <a:xfrm>
            <a:off x="6251680" y="2967978"/>
            <a:ext cx="735724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y</a:t>
            </a:r>
            <a:endParaRPr b="0" i="0" sz="1400" u="none" cap="none" strike="noStrike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32" name="Google Shape;132;p11"/>
          <p:cNvSpPr/>
          <p:nvPr/>
        </p:nvSpPr>
        <p:spPr>
          <a:xfrm rot="767431">
            <a:off x="5985828" y="3893904"/>
            <a:ext cx="1838674" cy="458827"/>
          </a:xfrm>
          <a:prstGeom prst="rect">
            <a:avLst/>
          </a:prstGeom>
          <a:solidFill>
            <a:srgbClr val="999999"/>
          </a:solidFill>
          <a:ln cap="flat" cmpd="sng" w="127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3" name="Google Shape;133;p11"/>
          <p:cNvSpPr txBox="1"/>
          <p:nvPr/>
        </p:nvSpPr>
        <p:spPr>
          <a:xfrm>
            <a:off x="6769117" y="3630049"/>
            <a:ext cx="888718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14.6 m</a:t>
            </a:r>
            <a:endParaRPr b="0" i="0" sz="1400" u="none" cap="none" strike="noStrike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34" name="Google Shape;134;p11"/>
          <p:cNvSpPr txBox="1"/>
          <p:nvPr/>
        </p:nvSpPr>
        <p:spPr>
          <a:xfrm>
            <a:off x="5322599" y="3729173"/>
            <a:ext cx="888718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0.5 m</a:t>
            </a:r>
            <a:endParaRPr b="0" i="0" sz="1400" u="none" cap="none" strike="noStrike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12"/>
          <p:cNvSpPr txBox="1"/>
          <p:nvPr>
            <p:ph type="title"/>
          </p:nvPr>
        </p:nvSpPr>
        <p:spPr>
          <a:xfrm>
            <a:off x="458974" y="446400"/>
            <a:ext cx="6739183" cy="47840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</a:pPr>
            <a:r>
              <a:rPr lang="en-GB">
                <a:solidFill>
                  <a:srgbClr val="434443"/>
                </a:solidFill>
              </a:rPr>
              <a:t>Area of triangles &amp; missing sides</a:t>
            </a:r>
            <a:endParaRPr>
              <a:solidFill>
                <a:srgbClr val="434443"/>
              </a:solidFill>
            </a:endParaRPr>
          </a:p>
        </p:txBody>
      </p:sp>
      <p:sp>
        <p:nvSpPr>
          <p:cNvPr id="140" name="Google Shape;140;p12"/>
          <p:cNvSpPr txBox="1"/>
          <p:nvPr>
            <p:ph idx="1" type="body"/>
          </p:nvPr>
        </p:nvSpPr>
        <p:spPr>
          <a:xfrm>
            <a:off x="458975" y="924806"/>
            <a:ext cx="8233080" cy="421869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/>
              <a:t>3. Find the perimeter of the compound shapes.</a:t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/>
              <a:t>a)					b)</a:t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1000"/>
              </a:spcBef>
              <a:spcAft>
                <a:spcPts val="1000"/>
              </a:spcAft>
              <a:buSzPts val="1600"/>
              <a:buNone/>
            </a:pPr>
            <a:r>
              <a:t/>
            </a:r>
            <a:endParaRPr/>
          </a:p>
        </p:txBody>
      </p:sp>
      <p:sp>
        <p:nvSpPr>
          <p:cNvPr id="141" name="Google Shape;141;p12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</a:pPr>
            <a:fld id="{00000000-1234-1234-1234-123412341234}" type="slidenum">
              <a:rPr lang="en-GB">
                <a:solidFill>
                  <a:schemeClr val="dk2"/>
                </a:solidFill>
              </a:rPr>
              <a:t>‹#›</a:t>
            </a:fld>
            <a:endParaRPr>
              <a:solidFill>
                <a:schemeClr val="dk2"/>
              </a:solidFill>
            </a:endParaRPr>
          </a:p>
        </p:txBody>
      </p:sp>
      <p:sp>
        <p:nvSpPr>
          <p:cNvPr id="142" name="Google Shape;142;p12"/>
          <p:cNvSpPr txBox="1"/>
          <p:nvPr/>
        </p:nvSpPr>
        <p:spPr>
          <a:xfrm>
            <a:off x="1685052" y="3756033"/>
            <a:ext cx="735724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12 cm</a:t>
            </a:r>
            <a:endParaRPr b="0" i="0" sz="1400" u="none" cap="none" strike="noStrike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grpSp>
        <p:nvGrpSpPr>
          <p:cNvPr id="143" name="Google Shape;143;p12"/>
          <p:cNvGrpSpPr/>
          <p:nvPr/>
        </p:nvGrpSpPr>
        <p:grpSpPr>
          <a:xfrm>
            <a:off x="283762" y="-614268"/>
            <a:ext cx="3129739" cy="4319704"/>
            <a:chOff x="0" y="-365180"/>
            <a:chExt cx="3129739" cy="4319704"/>
          </a:xfrm>
        </p:grpSpPr>
        <p:sp>
          <p:nvSpPr>
            <p:cNvPr id="144" name="Google Shape;144;p12"/>
            <p:cNvSpPr/>
            <p:nvPr/>
          </p:nvSpPr>
          <p:spPr>
            <a:xfrm>
              <a:off x="608558" y="1890505"/>
              <a:ext cx="2175353" cy="1123510"/>
            </a:xfrm>
            <a:prstGeom prst="triangle">
              <a:avLst>
                <a:gd fmla="val 53352" name="adj"/>
              </a:avLst>
            </a:prstGeom>
            <a:solidFill>
              <a:schemeClr val="lt1"/>
            </a:solidFill>
            <a:ln cap="flat" cmpd="sng" w="12700">
              <a:solidFill>
                <a:srgbClr val="D9F3F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5" name="Google Shape;145;p12"/>
            <p:cNvSpPr/>
            <p:nvPr/>
          </p:nvSpPr>
          <p:spPr>
            <a:xfrm rot="8275297">
              <a:off x="535209" y="16883"/>
              <a:ext cx="2059320" cy="2389406"/>
            </a:xfrm>
            <a:prstGeom prst="arc">
              <a:avLst>
                <a:gd fmla="val 17135417" name="adj1"/>
                <a:gd fmla="val 19299384" name="adj2"/>
              </a:avLst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6" name="Google Shape;146;p12"/>
            <p:cNvSpPr txBox="1"/>
            <p:nvPr/>
          </p:nvSpPr>
          <p:spPr>
            <a:xfrm>
              <a:off x="1539745" y="2022940"/>
              <a:ext cx="735724" cy="30777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GB" sz="1400" u="none" cap="none" strike="noStrike">
                  <a:solidFill>
                    <a:srgbClr val="000000"/>
                  </a:solidFill>
                  <a:latin typeface="Montserrat"/>
                  <a:ea typeface="Montserrat"/>
                  <a:cs typeface="Montserrat"/>
                  <a:sym typeface="Montserrat"/>
                </a:rPr>
                <a:t>42</a:t>
              </a:r>
              <a:r>
                <a:rPr b="0" baseline="30000" i="0" lang="en-GB" sz="1400" u="none" cap="none" strike="noStrike">
                  <a:solidFill>
                    <a:srgbClr val="000000"/>
                  </a:solidFill>
                  <a:latin typeface="Montserrat"/>
                  <a:ea typeface="Montserrat"/>
                  <a:cs typeface="Montserrat"/>
                  <a:sym typeface="Montserrat"/>
                </a:rPr>
                <a:t>0</a:t>
              </a:r>
              <a:endParaRPr b="0" i="0" sz="14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147" name="Google Shape;147;p12"/>
            <p:cNvSpPr/>
            <p:nvPr/>
          </p:nvSpPr>
          <p:spPr>
            <a:xfrm>
              <a:off x="626269" y="3014016"/>
              <a:ext cx="2138362" cy="919810"/>
            </a:xfrm>
            <a:prstGeom prst="rect">
              <a:avLst/>
            </a:prstGeom>
            <a:solidFill>
              <a:schemeClr val="lt1"/>
            </a:solidFill>
            <a:ln cap="flat" cmpd="sng" w="25400">
              <a:solidFill>
                <a:srgbClr val="D9F3F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cxnSp>
          <p:nvCxnSpPr>
            <p:cNvPr id="148" name="Google Shape;148;p12"/>
            <p:cNvCxnSpPr>
              <a:stCxn id="144" idx="0"/>
            </p:cNvCxnSpPr>
            <p:nvPr/>
          </p:nvCxnSpPr>
          <p:spPr>
            <a:xfrm flipH="1">
              <a:off x="608452" y="1890505"/>
              <a:ext cx="1160700" cy="1123500"/>
            </a:xfrm>
            <a:prstGeom prst="straightConnector1">
              <a:avLst/>
            </a:prstGeom>
            <a:noFill/>
            <a:ln cap="flat" cmpd="sng" w="127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49" name="Google Shape;149;p12"/>
            <p:cNvCxnSpPr/>
            <p:nvPr/>
          </p:nvCxnSpPr>
          <p:spPr>
            <a:xfrm flipH="1">
              <a:off x="608558" y="3014015"/>
              <a:ext cx="1" cy="940509"/>
            </a:xfrm>
            <a:prstGeom prst="straightConnector1">
              <a:avLst/>
            </a:prstGeom>
            <a:noFill/>
            <a:ln cap="flat" cmpd="sng" w="127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50" name="Google Shape;150;p12"/>
            <p:cNvCxnSpPr>
              <a:endCxn id="144" idx="0"/>
            </p:cNvCxnSpPr>
            <p:nvPr/>
          </p:nvCxnSpPr>
          <p:spPr>
            <a:xfrm rot="10800000">
              <a:off x="1769152" y="1890505"/>
              <a:ext cx="1014900" cy="1123500"/>
            </a:xfrm>
            <a:prstGeom prst="straightConnector1">
              <a:avLst/>
            </a:prstGeom>
            <a:noFill/>
            <a:ln cap="flat" cmpd="sng" w="127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51" name="Google Shape;151;p12"/>
            <p:cNvCxnSpPr>
              <a:endCxn id="144" idx="4"/>
            </p:cNvCxnSpPr>
            <p:nvPr/>
          </p:nvCxnSpPr>
          <p:spPr>
            <a:xfrm rot="10800000">
              <a:off x="2783911" y="3014015"/>
              <a:ext cx="0" cy="940500"/>
            </a:xfrm>
            <a:prstGeom prst="straightConnector1">
              <a:avLst/>
            </a:prstGeom>
            <a:noFill/>
            <a:ln cap="flat" cmpd="sng" w="127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52" name="Google Shape;152;p12"/>
            <p:cNvCxnSpPr/>
            <p:nvPr/>
          </p:nvCxnSpPr>
          <p:spPr>
            <a:xfrm rot="10800000">
              <a:off x="608559" y="3954524"/>
              <a:ext cx="2175352" cy="0"/>
            </a:xfrm>
            <a:prstGeom prst="straightConnector1">
              <a:avLst/>
            </a:prstGeom>
            <a:noFill/>
            <a:ln cap="flat" cmpd="sng" w="127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</p:cxnSp>
      </p:grpSp>
      <p:cxnSp>
        <p:nvCxnSpPr>
          <p:cNvPr id="153" name="Google Shape;153;p12"/>
          <p:cNvCxnSpPr/>
          <p:nvPr/>
        </p:nvCxnSpPr>
        <p:spPr>
          <a:xfrm>
            <a:off x="793805" y="3143251"/>
            <a:ext cx="197029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54" name="Google Shape;154;p12"/>
          <p:cNvCxnSpPr/>
          <p:nvPr/>
        </p:nvCxnSpPr>
        <p:spPr>
          <a:xfrm>
            <a:off x="2969158" y="3143251"/>
            <a:ext cx="197029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55" name="Google Shape;155;p12"/>
          <p:cNvSpPr txBox="1"/>
          <p:nvPr/>
        </p:nvSpPr>
        <p:spPr>
          <a:xfrm>
            <a:off x="3209356" y="2989362"/>
            <a:ext cx="735724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5 cm</a:t>
            </a:r>
            <a:endParaRPr b="0" i="0" sz="1400" u="none" cap="none" strike="noStrike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56" name="Google Shape;156;p12"/>
          <p:cNvSpPr txBox="1"/>
          <p:nvPr/>
        </p:nvSpPr>
        <p:spPr>
          <a:xfrm>
            <a:off x="2677778" y="1915222"/>
            <a:ext cx="735724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7 cm</a:t>
            </a:r>
            <a:endParaRPr b="0" i="0" sz="1400" u="none" cap="none" strike="noStrike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57" name="Google Shape;157;p12"/>
          <p:cNvSpPr txBox="1"/>
          <p:nvPr/>
        </p:nvSpPr>
        <p:spPr>
          <a:xfrm>
            <a:off x="857467" y="1965987"/>
            <a:ext cx="735724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9cm</a:t>
            </a:r>
            <a:endParaRPr b="0" i="0" sz="14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58" name="Google Shape;158;p12"/>
          <p:cNvSpPr txBox="1"/>
          <p:nvPr/>
        </p:nvSpPr>
        <p:spPr>
          <a:xfrm>
            <a:off x="1232586" y="2884829"/>
            <a:ext cx="1583203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Area = 74.1 cm</a:t>
            </a:r>
            <a:r>
              <a:rPr b="0" baseline="30000" i="0" lang="en-GB" sz="14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2</a:t>
            </a:r>
            <a:endParaRPr b="0" i="0" sz="1400" u="none" cap="none" strike="noStrike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59" name="Google Shape;159;p12"/>
          <p:cNvSpPr txBox="1"/>
          <p:nvPr/>
        </p:nvSpPr>
        <p:spPr>
          <a:xfrm>
            <a:off x="1175392" y="4093268"/>
            <a:ext cx="1892167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Perimeter = 38 cm</a:t>
            </a:r>
            <a:endParaRPr b="0" i="0" sz="14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cxnSp>
        <p:nvCxnSpPr>
          <p:cNvPr id="160" name="Google Shape;160;p12"/>
          <p:cNvCxnSpPr/>
          <p:nvPr/>
        </p:nvCxnSpPr>
        <p:spPr>
          <a:xfrm>
            <a:off x="910031" y="2764927"/>
            <a:ext cx="2157642" cy="0"/>
          </a:xfrm>
          <a:prstGeom prst="straightConnector1">
            <a:avLst/>
          </a:prstGeom>
          <a:noFill/>
          <a:ln cap="flat" cmpd="sng" w="12700">
            <a:solidFill>
              <a:schemeClr val="dk2"/>
            </a:solidFill>
            <a:prstDash val="lgDash"/>
            <a:round/>
            <a:headEnd len="sm" w="sm" type="none"/>
            <a:tailEnd len="sm" w="sm" type="none"/>
          </a:ln>
        </p:spPr>
      </p:cxnSp>
      <p:sp>
        <p:nvSpPr>
          <p:cNvPr id="161" name="Google Shape;161;p12"/>
          <p:cNvSpPr/>
          <p:nvPr/>
        </p:nvSpPr>
        <p:spPr>
          <a:xfrm>
            <a:off x="890751" y="3522091"/>
            <a:ext cx="180000" cy="180000"/>
          </a:xfrm>
          <a:prstGeom prst="rect">
            <a:avLst/>
          </a:prstGeom>
          <a:solidFill>
            <a:schemeClr val="lt1"/>
          </a:solidFill>
          <a:ln cap="flat" cmpd="sng" w="127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2" name="Google Shape;162;p12"/>
          <p:cNvSpPr/>
          <p:nvPr/>
        </p:nvSpPr>
        <p:spPr>
          <a:xfrm>
            <a:off x="2887559" y="3525274"/>
            <a:ext cx="180000" cy="180000"/>
          </a:xfrm>
          <a:prstGeom prst="rect">
            <a:avLst/>
          </a:prstGeom>
          <a:solidFill>
            <a:schemeClr val="lt1"/>
          </a:solidFill>
          <a:ln cap="flat" cmpd="sng" w="127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63" name="Google Shape;163;p12"/>
          <p:cNvGrpSpPr/>
          <p:nvPr/>
        </p:nvGrpSpPr>
        <p:grpSpPr>
          <a:xfrm>
            <a:off x="5230309" y="1181108"/>
            <a:ext cx="3629463" cy="2784147"/>
            <a:chOff x="5221675" y="1589219"/>
            <a:chExt cx="3629463" cy="2784147"/>
          </a:xfrm>
        </p:grpSpPr>
        <p:sp>
          <p:nvSpPr>
            <p:cNvPr id="164" name="Google Shape;164;p12"/>
            <p:cNvSpPr/>
            <p:nvPr/>
          </p:nvSpPr>
          <p:spPr>
            <a:xfrm>
              <a:off x="5867399" y="2884829"/>
              <a:ext cx="2352675" cy="1112698"/>
            </a:xfrm>
            <a:prstGeom prst="rtTriangle">
              <a:avLst/>
            </a:prstGeom>
            <a:solidFill>
              <a:schemeClr val="lt2"/>
            </a:solidFill>
            <a:ln cap="flat" cmpd="sng" w="12700">
              <a:solidFill>
                <a:srgbClr val="FEEAD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5" name="Google Shape;165;p12"/>
            <p:cNvSpPr/>
            <p:nvPr/>
          </p:nvSpPr>
          <p:spPr>
            <a:xfrm>
              <a:off x="5862160" y="3810861"/>
              <a:ext cx="180000" cy="180000"/>
            </a:xfrm>
            <a:prstGeom prst="rect">
              <a:avLst/>
            </a:prstGeom>
            <a:solidFill>
              <a:schemeClr val="lt2"/>
            </a:solidFill>
            <a:ln cap="flat" cmpd="sng" w="127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6" name="Google Shape;166;p12"/>
            <p:cNvSpPr txBox="1"/>
            <p:nvPr/>
          </p:nvSpPr>
          <p:spPr>
            <a:xfrm>
              <a:off x="5221675" y="3304314"/>
              <a:ext cx="735724" cy="30777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GB" sz="1400" u="none" cap="none" strike="noStrike">
                  <a:solidFill>
                    <a:srgbClr val="000000"/>
                  </a:solidFill>
                  <a:latin typeface="Montserrat"/>
                  <a:ea typeface="Montserrat"/>
                  <a:cs typeface="Montserrat"/>
                  <a:sym typeface="Montserrat"/>
                </a:rPr>
                <a:t>8 m</a:t>
              </a:r>
              <a:endParaRPr b="0" i="0" sz="14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167" name="Google Shape;167;p12"/>
            <p:cNvSpPr txBox="1"/>
            <p:nvPr/>
          </p:nvSpPr>
          <p:spPr>
            <a:xfrm>
              <a:off x="6756723" y="4065589"/>
              <a:ext cx="735724" cy="30777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GB" sz="1400" u="none" cap="none" strike="noStrike">
                  <a:solidFill>
                    <a:srgbClr val="000000"/>
                  </a:solidFill>
                  <a:latin typeface="Montserrat"/>
                  <a:ea typeface="Montserrat"/>
                  <a:cs typeface="Montserrat"/>
                  <a:sym typeface="Montserrat"/>
                </a:rPr>
                <a:t>10 m</a:t>
              </a:r>
              <a:endParaRPr b="0" i="0" sz="14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168" name="Google Shape;168;p12"/>
            <p:cNvSpPr/>
            <p:nvPr/>
          </p:nvSpPr>
          <p:spPr>
            <a:xfrm rot="1526098">
              <a:off x="6051338" y="2083829"/>
              <a:ext cx="2622831" cy="1416020"/>
            </a:xfrm>
            <a:prstGeom prst="triangle">
              <a:avLst>
                <a:gd fmla="val 50000" name="adj"/>
              </a:avLst>
            </a:prstGeom>
            <a:solidFill>
              <a:schemeClr val="lt2"/>
            </a:solidFill>
            <a:ln cap="flat" cmpd="sng" w="25400">
              <a:solidFill>
                <a:srgbClr val="FEEAD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cxnSp>
          <p:nvCxnSpPr>
            <p:cNvPr id="169" name="Google Shape;169;p12"/>
            <p:cNvCxnSpPr/>
            <p:nvPr/>
          </p:nvCxnSpPr>
          <p:spPr>
            <a:xfrm>
              <a:off x="5862230" y="2856084"/>
              <a:ext cx="0" cy="1154651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70" name="Google Shape;170;p12"/>
            <p:cNvCxnSpPr>
              <a:stCxn id="165" idx="2"/>
              <a:endCxn id="168" idx="4"/>
            </p:cNvCxnSpPr>
            <p:nvPr/>
          </p:nvCxnSpPr>
          <p:spPr>
            <a:xfrm>
              <a:off x="5952160" y="3990861"/>
              <a:ext cx="2290800" cy="3600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71" name="Google Shape;171;p12"/>
            <p:cNvCxnSpPr/>
            <p:nvPr/>
          </p:nvCxnSpPr>
          <p:spPr>
            <a:xfrm flipH="1">
              <a:off x="5855087" y="2142930"/>
              <a:ext cx="1811750" cy="713154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72" name="Google Shape;172;p12"/>
            <p:cNvCxnSpPr>
              <a:stCxn id="168" idx="4"/>
              <a:endCxn id="168" idx="0"/>
            </p:cNvCxnSpPr>
            <p:nvPr/>
          </p:nvCxnSpPr>
          <p:spPr>
            <a:xfrm rot="10800000">
              <a:off x="7666977" y="2152459"/>
              <a:ext cx="576000" cy="1842000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</p:cxnSp>
      </p:grpSp>
      <p:sp>
        <p:nvSpPr>
          <p:cNvPr id="173" name="Google Shape;173;p12"/>
          <p:cNvSpPr txBox="1"/>
          <p:nvPr/>
        </p:nvSpPr>
        <p:spPr>
          <a:xfrm>
            <a:off x="7279143" y="1909981"/>
            <a:ext cx="735724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75</a:t>
            </a:r>
            <a:r>
              <a:rPr b="0" baseline="30000" i="0" lang="en-GB" sz="14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0</a:t>
            </a:r>
            <a:endParaRPr b="0" i="0" sz="1400" u="none" cap="none" strike="noStrike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74" name="Google Shape;174;p12"/>
          <p:cNvSpPr/>
          <p:nvPr/>
        </p:nvSpPr>
        <p:spPr>
          <a:xfrm rot="9304718">
            <a:off x="6659215" y="3874"/>
            <a:ext cx="2059320" cy="2389406"/>
          </a:xfrm>
          <a:prstGeom prst="arc">
            <a:avLst>
              <a:gd fmla="val 17135417" name="adj1"/>
              <a:gd fmla="val 20126886" name="adj2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75" name="Google Shape;175;p12"/>
          <p:cNvCxnSpPr>
            <a:stCxn id="168" idx="2"/>
            <a:endCxn id="168" idx="4"/>
          </p:cNvCxnSpPr>
          <p:nvPr/>
        </p:nvCxnSpPr>
        <p:spPr>
          <a:xfrm>
            <a:off x="5883002" y="2459878"/>
            <a:ext cx="2368500" cy="1126500"/>
          </a:xfrm>
          <a:prstGeom prst="straightConnector1">
            <a:avLst/>
          </a:prstGeom>
          <a:noFill/>
          <a:ln cap="flat" cmpd="sng" w="9525">
            <a:solidFill>
              <a:schemeClr val="accent2"/>
            </a:solidFill>
            <a:prstDash val="lgDash"/>
            <a:round/>
            <a:headEnd len="sm" w="sm" type="none"/>
            <a:tailEnd len="sm" w="sm" type="none"/>
          </a:ln>
        </p:spPr>
      </p:cxnSp>
      <p:sp>
        <p:nvSpPr>
          <p:cNvPr id="176" name="Google Shape;176;p12"/>
          <p:cNvSpPr txBox="1"/>
          <p:nvPr/>
        </p:nvSpPr>
        <p:spPr>
          <a:xfrm>
            <a:off x="6281184" y="1775850"/>
            <a:ext cx="735724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11 m</a:t>
            </a:r>
            <a:endParaRPr b="0" i="0" sz="1400" u="none" cap="none" strike="noStrike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77" name="Google Shape;177;p12"/>
          <p:cNvSpPr txBox="1"/>
          <p:nvPr/>
        </p:nvSpPr>
        <p:spPr>
          <a:xfrm>
            <a:off x="7996727" y="2435123"/>
            <a:ext cx="735724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12 m</a:t>
            </a:r>
            <a:endParaRPr b="0" i="0" sz="14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78" name="Google Shape;178;p12"/>
          <p:cNvSpPr txBox="1"/>
          <p:nvPr/>
        </p:nvSpPr>
        <p:spPr>
          <a:xfrm>
            <a:off x="6175297" y="2749942"/>
            <a:ext cx="1583203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Area = 103.8 m</a:t>
            </a:r>
            <a:r>
              <a:rPr b="0" baseline="30000" i="0" lang="en-GB" sz="14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2</a:t>
            </a:r>
            <a:endParaRPr b="0" i="0" sz="1400" u="none" cap="none" strike="noStrike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79" name="Google Shape;179;p12"/>
          <p:cNvSpPr txBox="1"/>
          <p:nvPr/>
        </p:nvSpPr>
        <p:spPr>
          <a:xfrm>
            <a:off x="6122700" y="4067742"/>
            <a:ext cx="1892167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Perimeter = 41 m</a:t>
            </a:r>
            <a:endParaRPr b="0" i="0" sz="14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ak National Academy v2">
  <a:themeElements>
    <a:clrScheme name="Simple Light">
      <a:dk1>
        <a:srgbClr val="65BE4B"/>
      </a:dk1>
      <a:lt1>
        <a:srgbClr val="FFFFFF"/>
      </a:lt1>
      <a:dk2>
        <a:srgbClr val="434343"/>
      </a:dk2>
      <a:lt2>
        <a:srgbClr val="D2D2D7"/>
      </a:lt2>
      <a:accent1>
        <a:srgbClr val="69BE4B"/>
      </a:accent1>
      <a:accent2>
        <a:srgbClr val="46C7E1"/>
      </a:accent2>
      <a:accent3>
        <a:srgbClr val="FA9B23"/>
      </a:accent3>
      <a:accent4>
        <a:srgbClr val="786EC8"/>
      </a:accent4>
      <a:accent5>
        <a:srgbClr val="F03C78"/>
      </a:accent5>
      <a:accent6>
        <a:srgbClr val="00968C"/>
      </a:accent6>
      <a:hlink>
        <a:srgbClr val="43434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