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10287000" cx="18288000"/>
  <p:notesSz cx="6858000" cy="9144000"/>
  <p:embeddedFontLst>
    <p:embeddedFont>
      <p:font typeface="Montserrat SemiBold"/>
      <p:regular r:id="rId21"/>
      <p:bold r:id="rId22"/>
      <p:italic r:id="rId23"/>
      <p:boldItalic r:id="rId24"/>
    </p:embeddedFont>
    <p:embeddedFont>
      <p:font typeface="Montserrat"/>
      <p:regular r:id="rId25"/>
      <p:bold r:id="rId26"/>
      <p:italic r:id="rId27"/>
      <p:boldItalic r:id="rId28"/>
    </p:embeddedFont>
    <p:embeddedFont>
      <p:font typeface="Montserrat Medium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AB3C54-1BED-457A-9EC8-1A79CECB40A5}">
  <a:tblStyle styleId="{66AB3C54-1BED-457A-9EC8-1A79CECB40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MontserratSemiBold-bold.fntdata"/><Relationship Id="rId21" Type="http://schemas.openxmlformats.org/officeDocument/2006/relationships/font" Target="fonts/MontserratSemiBold-regular.fntdata"/><Relationship Id="rId24" Type="http://schemas.openxmlformats.org/officeDocument/2006/relationships/font" Target="fonts/MontserratSemiBold-boldItalic.fntdata"/><Relationship Id="rId23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Medium-italic.fntdata"/><Relationship Id="rId30" Type="http://schemas.openxmlformats.org/officeDocument/2006/relationships/font" Target="fonts/MontserratMedium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Montserrat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38c88f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38c88f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ec132805f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ec132805f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ec132805f_0_5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ec132805f_0_5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ec132805f_0_4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ec132805f_0_4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ec132805f_0_5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ec132805f_0_5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ec132805f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8ec132805f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8ec132805f_0_10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8ec132805f_0_10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b842260a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b842260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ec132805f_0_10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ec132805f_0_10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ec132805f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ec132805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ec7619a6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ec7619a6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ec132805f_0_1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ec132805f_0_1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>
                <a:solidFill>
                  <a:schemeClr val="dk2"/>
                </a:solidFill>
              </a:rPr>
            </a:b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ec7619a61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ec7619a61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>
                <a:solidFill>
                  <a:schemeClr val="dk2"/>
                </a:solidFill>
              </a:rPr>
            </a:b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ec7619a61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ec7619a61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>
                <a:solidFill>
                  <a:schemeClr val="dk2"/>
                </a:solidFill>
              </a:rPr>
            </a:b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ec132805f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ec132805f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918000" y="2032625"/>
            <a:ext cx="16452000" cy="21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16: End of Topic Review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90050"/>
            <a:ext cx="164520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Physics - Key Stage 3 - Energy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76013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Mrs Evans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613150" y="362350"/>
            <a:ext cx="171747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Support</a:t>
            </a:r>
            <a:br>
              <a:rPr lang="en-GB"/>
            </a:br>
            <a:r>
              <a:rPr lang="en-GB"/>
              <a:t>- the bold words are incorrect and need to be changed </a:t>
            </a:r>
            <a:endParaRPr/>
          </a:p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613150" y="2199450"/>
            <a:ext cx="13250700" cy="55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fossil fuels are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nuclear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, (crude) oil and (natural) gas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control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variable is the thing you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change </a:t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Time =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power ÷ energy</a:t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only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 unit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for time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is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seconds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hydroelectricity and tidal are examples of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wind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renewable energy resources 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4" name="Google Shape;164;p24"/>
          <p:cNvSpPr txBox="1"/>
          <p:nvPr/>
        </p:nvSpPr>
        <p:spPr>
          <a:xfrm>
            <a:off x="613150" y="362350"/>
            <a:ext cx="151647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practice: complete the table</a:t>
            </a:r>
            <a:br>
              <a:rPr b="1" lang="en-GB" sz="44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&gt; choose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🙂 if an advantage, choose 🙁 if a disadvantage</a:t>
            </a: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&gt; write a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in the box if the statement is true for the resource </a:t>
            </a: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5" name="Google Shape;165;p24"/>
          <p:cNvGraphicFramePr/>
          <p:nvPr/>
        </p:nvGraphicFramePr>
        <p:xfrm>
          <a:off x="231988" y="344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{66AB3C54-1BED-457A-9EC8-1A79CECB40A5}</a:tableStyleId>
              </a:tblPr>
              <a:tblGrid>
                <a:gridCol w="904775"/>
                <a:gridCol w="2278600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🙂 / 🙁 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Solar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Wind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thermal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Nuclear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🙂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not finite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finite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affected by weather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reliable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1" name="Google Shape;171;p25"/>
          <p:cNvSpPr txBox="1"/>
          <p:nvPr/>
        </p:nvSpPr>
        <p:spPr>
          <a:xfrm>
            <a:off x="613150" y="362350"/>
            <a:ext cx="125610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practice: complete the table 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2" name="Google Shape;172;p25"/>
          <p:cNvGraphicFramePr/>
          <p:nvPr/>
        </p:nvGraphicFramePr>
        <p:xfrm>
          <a:off x="231988" y="123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{66AB3C54-1BED-457A-9EC8-1A79CECB40A5}</a:tableStyleId>
              </a:tblPr>
              <a:tblGrid>
                <a:gridCol w="904775"/>
                <a:gridCol w="2278600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🙂 / 🙁 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Solar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Wind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thermal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Nuclear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enewable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on-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renewable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releases carbon dioxide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not release carbon dioxide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8" name="Google Shape;178;p26"/>
          <p:cNvSpPr txBox="1"/>
          <p:nvPr/>
        </p:nvSpPr>
        <p:spPr>
          <a:xfrm>
            <a:off x="613150" y="362350"/>
            <a:ext cx="125610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practice: complete the table 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9" name="Google Shape;179;p26"/>
          <p:cNvGraphicFramePr/>
          <p:nvPr/>
        </p:nvGraphicFramePr>
        <p:xfrm>
          <a:off x="231988" y="123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{66AB3C54-1BED-457A-9EC8-1A79CECB40A5}</a:tableStyleId>
              </a:tblPr>
              <a:tblGrid>
                <a:gridCol w="904775"/>
                <a:gridCol w="2278600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🙂 / 🙁 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Solar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Wind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thermal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Nuclear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ready - made fuel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relatively cheap to obtain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can use to directly heat water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may leak radioactive material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5" name="Google Shape;185;p27"/>
          <p:cNvSpPr txBox="1"/>
          <p:nvPr/>
        </p:nvSpPr>
        <p:spPr>
          <a:xfrm>
            <a:off x="613150" y="362350"/>
            <a:ext cx="125610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practice: complete the table 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86" name="Google Shape;186;p27"/>
          <p:cNvGraphicFramePr/>
          <p:nvPr/>
        </p:nvGraphicFramePr>
        <p:xfrm>
          <a:off x="231988" y="123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{66AB3C54-1BED-457A-9EC8-1A79CECB40A5}</a:tableStyleId>
              </a:tblPr>
              <a:tblGrid>
                <a:gridCol w="904775"/>
                <a:gridCol w="2278600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  <a:gridCol w="162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🙂 / 🙁 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Solar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Wind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thermal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Bio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Coal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Nuclear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only suitable in certain locations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needs new specialist equipment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ruins the look of the sea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damage the habitats of birds or fish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3400" marB="33400" marR="33400" marL="33400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2" name="Google Shape;192;p28"/>
          <p:cNvSpPr txBox="1"/>
          <p:nvPr/>
        </p:nvSpPr>
        <p:spPr>
          <a:xfrm>
            <a:off x="613150" y="362350"/>
            <a:ext cx="99975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practice: </a:t>
            </a:r>
            <a:br>
              <a:rPr b="1" lang="en-GB" sz="44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write letter to the prime minister </a:t>
            </a:r>
            <a:br>
              <a:rPr b="1" lang="en-GB" sz="44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28"/>
          <p:cNvSpPr txBox="1"/>
          <p:nvPr/>
        </p:nvSpPr>
        <p:spPr>
          <a:xfrm>
            <a:off x="536950" y="2427275"/>
            <a:ext cx="6681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Tell him about…</a:t>
            </a: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&gt;the advantages of using renewable energy resources</a:t>
            </a: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&gt;the disadvantages of using non-renewable energy resources  </a:t>
            </a:r>
            <a:br>
              <a:rPr b="1" lang="en-GB" sz="44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536950" y="1468050"/>
            <a:ext cx="115725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1. ...energy for a 20 W bulb that is on for 10s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536950" y="3125163"/>
            <a:ext cx="115725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2. ...time for a 5 W bulb that transfers 200 J of energy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486825" y="362350"/>
            <a:ext cx="129384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practice: calculate...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536950" y="4878750"/>
            <a:ext cx="10902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...power for a bulb that transfers 500 J every 50 s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536950" y="6432613"/>
            <a:ext cx="115725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...energy for a 0.2 kW bulb that is on for 2 mins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14349150" y="4483075"/>
            <a:ext cx="3000000" cy="26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V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alues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quation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ubstitute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earrange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nswer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U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nits</a:t>
            </a:r>
            <a:endParaRPr sz="2800"/>
          </a:p>
        </p:txBody>
      </p:sp>
      <p:sp>
        <p:nvSpPr>
          <p:cNvPr id="94" name="Google Shape;94;p15"/>
          <p:cNvSpPr txBox="1"/>
          <p:nvPr/>
        </p:nvSpPr>
        <p:spPr>
          <a:xfrm>
            <a:off x="486825" y="7649900"/>
            <a:ext cx="175062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For an extra challenge, convert your final answers into different units, such as J into kJ </a:t>
            </a:r>
            <a:br>
              <a:rPr b="1" lang="en-GB" sz="2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536950" y="1981175"/>
            <a:ext cx="115725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1. ...energy for a 20 W bulb that is on for 10s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525000" y="2502350"/>
            <a:ext cx="134619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energy = power x time,		energy = ___ W x ___ s,			energy =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J	 </a:t>
            </a:r>
            <a:endParaRPr b="1" sz="2800">
              <a:solidFill>
                <a:srgbClr val="00468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544900" y="3888175"/>
            <a:ext cx="115725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2. ...time for a 5 W bulb that transfers 200 J of energy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36950" y="4416400"/>
            <a:ext cx="134619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time = energy ÷ power,		time =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J ÷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 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W,			time =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s	 </a:t>
            </a:r>
            <a:endParaRPr b="1" sz="2800">
              <a:solidFill>
                <a:srgbClr val="00468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486825" y="362350"/>
            <a:ext cx="129384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Support</a:t>
            </a:r>
            <a:br>
              <a:rPr b="1" lang="en-GB" sz="44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-fill in the gaps </a:t>
            </a:r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536950" y="5867375"/>
            <a:ext cx="10902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3. ...power for a bulb that transfers 500 J every 50 s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525000" y="6388550"/>
            <a:ext cx="134619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power = energy ÷ time,		power =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J ÷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s,			power =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W	 </a:t>
            </a:r>
            <a:endParaRPr b="1" sz="2800">
              <a:solidFill>
                <a:srgbClr val="00468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536950" y="7543775"/>
            <a:ext cx="115725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4. ...energy for a 0.2 kW bulb that is on for 2 mins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525000" y="8064950"/>
            <a:ext cx="134619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energy = power x time,		energy =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W x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 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s,		energy = </a:t>
            </a: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lang="en-GB" sz="28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 J	 </a:t>
            </a:r>
            <a:endParaRPr b="1" sz="2800">
              <a:solidFill>
                <a:srgbClr val="00468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473800" y="1935675"/>
            <a:ext cx="13571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1. Clamp a test tube securely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2. Measure 10 ml of tap water using a measuring cube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3. Pour the water into the boiling tube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4. Record the final temperature of the water using a ruler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5. Measure 4 g of nut 1 using a balance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6. Secure spike 6 cm below boiling tube using a thermometer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7. Spike nut onto pin carefully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8. Set water a light using a match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9. Watch the nut while it burns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10. Record the final temperature of the nut using a thermometer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11. Repeat steps 1 - 10 for nut 2 and 3 </a:t>
            </a:r>
            <a:endParaRPr/>
          </a:p>
        </p:txBody>
      </p:sp>
      <p:sp>
        <p:nvSpPr>
          <p:cNvPr id="115" name="Google Shape;115;p17"/>
          <p:cNvSpPr txBox="1"/>
          <p:nvPr>
            <p:ph type="title"/>
          </p:nvPr>
        </p:nvSpPr>
        <p:spPr>
          <a:xfrm>
            <a:off x="613150" y="362350"/>
            <a:ext cx="136605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change the incorrect words to make the method correct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473800" y="1935675"/>
            <a:ext cx="13571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1. Clamp a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test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tube securely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2. Measure 10 ml of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tap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water using a measuring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cube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3. Pour the water into the boiling tube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4. Record the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final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temperature of the water using a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ruler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Measure 4 g of nut 1 using a balance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6. Secure spike 6 cm below boiling tube using a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thermometer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Spike nut onto pin carefully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8. Set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water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a light using a match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9. Watch the nut while it burns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10. Record the final temperature of the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 nut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using a thermometer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11. Repeat steps 1 - 10 for nut 2 and 3 </a:t>
            </a:r>
            <a:endParaRPr/>
          </a:p>
        </p:txBody>
      </p:sp>
      <p:sp>
        <p:nvSpPr>
          <p:cNvPr id="122" name="Google Shape;122;p18"/>
          <p:cNvSpPr txBox="1"/>
          <p:nvPr>
            <p:ph type="title"/>
          </p:nvPr>
        </p:nvSpPr>
        <p:spPr>
          <a:xfrm>
            <a:off x="613150" y="362350"/>
            <a:ext cx="163035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Support</a:t>
            </a:r>
            <a:br>
              <a:rPr lang="en-GB"/>
            </a:br>
            <a:r>
              <a:rPr lang="en-GB"/>
              <a:t>- the bold words are incorrect and need to be changed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8" name="Google Shape;128;p19"/>
          <p:cNvGraphicFramePr/>
          <p:nvPr/>
        </p:nvGraphicFramePr>
        <p:xfrm>
          <a:off x="465325" y="1328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{66AB3C54-1BED-457A-9EC8-1A79CECB40A5}</a:tableStyleId>
              </a:tblPr>
              <a:tblGrid>
                <a:gridCol w="3650100"/>
                <a:gridCol w="3215900"/>
                <a:gridCol w="3215900"/>
                <a:gridCol w="3302775"/>
              </a:tblGrid>
              <a:tr h="3810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Food 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 of water (°C 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Start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Final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Change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Macadamia nut</a:t>
                      </a: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b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rgbClr val="00468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Cashew nut</a:t>
                      </a:r>
                      <a:b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51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Pecan nut </a:t>
                      </a:r>
                      <a:b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29" name="Google Shape;129;p19"/>
          <p:cNvSpPr txBox="1"/>
          <p:nvPr/>
        </p:nvSpPr>
        <p:spPr>
          <a:xfrm>
            <a:off x="465325" y="362350"/>
            <a:ext cx="12888900" cy="8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Analysing our results: calculating a mean 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465325" y="6637575"/>
            <a:ext cx="16054200" cy="14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To find the change in temperature: final temp - start temp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613150" y="2709875"/>
            <a:ext cx="17379900" cy="54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nut that contained the most energy was…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 know this because...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0"/>
          <p:cNvSpPr txBox="1"/>
          <p:nvPr>
            <p:ph type="title"/>
          </p:nvPr>
        </p:nvSpPr>
        <p:spPr>
          <a:xfrm>
            <a:off x="613150" y="362350"/>
            <a:ext cx="129765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write a conclusion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1"/>
          <p:cNvSpPr txBox="1"/>
          <p:nvPr/>
        </p:nvSpPr>
        <p:spPr>
          <a:xfrm>
            <a:off x="613150" y="2709875"/>
            <a:ext cx="13215300" cy="54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nut that contained the most energy was _______?_______.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 know this because the water had the ______?______ temperature rise after the nut had fully burnt, which means the nut transferred the _____?_____ energy to the water.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This nut had temperature rise of ___?___, whereas the _____?_____ had a temperature rise of ____?____ and the _____?_____ had a temperature rise of ____?____.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1"/>
          <p:cNvSpPr txBox="1"/>
          <p:nvPr>
            <p:ph type="title"/>
          </p:nvPr>
        </p:nvSpPr>
        <p:spPr>
          <a:xfrm>
            <a:off x="613150" y="362350"/>
            <a:ext cx="157227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Support </a:t>
            </a:r>
            <a:br>
              <a:rPr lang="en-GB"/>
            </a:br>
            <a:r>
              <a:rPr lang="en-GB"/>
              <a:t>- use this scaffold to help structure your conclusion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613150" y="362350"/>
            <a:ext cx="136605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change the incorrect words to make the statement correct</a:t>
            </a:r>
            <a:endParaRPr/>
          </a:p>
        </p:txBody>
      </p:sp>
      <p:sp>
        <p:nvSpPr>
          <p:cNvPr id="150" name="Google Shape;15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613150" y="2199450"/>
            <a:ext cx="13250700" cy="55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fossil fuels are nuclear, (crude) oil and (natural) gas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control variable is the thing you change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Time = power ÷ energy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only unit for time is seconds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hydroelectricity and tidal are examples of wind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renewable energy resources 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