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5143500" cx="9144000"/>
  <p:notesSz cx="6858000" cy="9144000"/>
  <p:embeddedFontLst>
    <p:embeddedFont>
      <p:font typeface="Montserrat SemiBold"/>
      <p:regular r:id="rId15"/>
      <p:bold r:id="rId16"/>
      <p:italic r:id="rId17"/>
      <p:boldItalic r:id="rId18"/>
    </p:embeddedFont>
    <p:embeddedFont>
      <p:font typeface="Montserrat"/>
      <p:regular r:id="rId19"/>
      <p:bold r:id="rId20"/>
      <p:italic r:id="rId21"/>
      <p:boldItalic r:id="rId22"/>
    </p:embeddedFont>
    <p:embeddedFont>
      <p:font typeface="Montserrat Medium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533">
          <p15:clr>
            <a:srgbClr val="A4A3A4"/>
          </p15:clr>
        </p15:guide>
        <p15:guide id="2" pos="311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4B6658B-4AF0-450E-8353-B882938DA68B}">
  <a:tblStyle styleId="{24B6658B-4AF0-450E-8353-B882938DA68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533" orient="horz"/>
        <p:guide pos="311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.fntdata"/><Relationship Id="rId22" Type="http://schemas.openxmlformats.org/officeDocument/2006/relationships/font" Target="fonts/Montserrat-boldItalic.fntdata"/><Relationship Id="rId21" Type="http://schemas.openxmlformats.org/officeDocument/2006/relationships/font" Target="fonts/Montserrat-italic.fntdata"/><Relationship Id="rId24" Type="http://schemas.openxmlformats.org/officeDocument/2006/relationships/font" Target="fonts/MontserratMedium-bold.fntdata"/><Relationship Id="rId23" Type="http://schemas.openxmlformats.org/officeDocument/2006/relationships/font" Target="fonts/MontserratMedium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MontserratMedium-boldItalic.fntdata"/><Relationship Id="rId25" Type="http://schemas.openxmlformats.org/officeDocument/2006/relationships/font" Target="fonts/MontserratMedium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font" Target="fonts/MontserratSemiBold-regular.fntdata"/><Relationship Id="rId14" Type="http://schemas.openxmlformats.org/officeDocument/2006/relationships/slide" Target="slides/slide8.xml"/><Relationship Id="rId17" Type="http://schemas.openxmlformats.org/officeDocument/2006/relationships/font" Target="fonts/MontserratSemiBold-italic.fntdata"/><Relationship Id="rId16" Type="http://schemas.openxmlformats.org/officeDocument/2006/relationships/font" Target="fonts/MontserratSemiBold-bold.fntdata"/><Relationship Id="rId19" Type="http://schemas.openxmlformats.org/officeDocument/2006/relationships/font" Target="fonts/Montserrat-regular.fntdata"/><Relationship Id="rId18" Type="http://schemas.openxmlformats.org/officeDocument/2006/relationships/font" Target="fonts/MontserratSemiBold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fbf364d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cfbf364d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dcefcac80_0_5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8dcefcac80_0_5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dcefcac80_0_6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8dcefcac80_0_6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dcefcac80_0_13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dcefcac80_0_13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8dcefcac80_0_8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8dcefcac80_0_8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8e7138c1c8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8e7138c1c8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8dcefcac80_0_8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8dcefcac80_0_8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8dcefcac80_0_9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8dcefcac80_0_9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4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8" name="Google Shape;28;p5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40" name="Google Shape;40;p7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sz="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458975" y="1438150"/>
            <a:ext cx="79671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Guided Writing: Higher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>
                <a:solidFill>
                  <a:srgbClr val="4B3241"/>
                </a:solidFill>
              </a:rPr>
              <a:t>Unit 1: Holidays</a:t>
            </a:r>
            <a:endParaRPr i="1"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>
                <a:solidFill>
                  <a:srgbClr val="4B3241"/>
                </a:solidFill>
              </a:rPr>
              <a:t>Spanish</a:t>
            </a:r>
            <a:endParaRPr b="1"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700">
                <a:solidFill>
                  <a:srgbClr val="4B3241"/>
                </a:solidFill>
              </a:rPr>
              <a:t>Señorita Vázquez</a:t>
            </a:r>
            <a:endParaRPr sz="1700"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/>
          <p:nvPr>
            <p:ph type="title"/>
          </p:nvPr>
        </p:nvSpPr>
        <p:spPr>
          <a:xfrm>
            <a:off x="-1200700" y="37775"/>
            <a:ext cx="88341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0"/>
              <a:t>Tus vacaciones</a:t>
            </a:r>
            <a:endParaRPr sz="5000"/>
          </a:p>
        </p:txBody>
      </p:sp>
      <p:sp>
        <p:nvSpPr>
          <p:cNvPr id="87" name="Google Shape;87;p15"/>
          <p:cNvSpPr txBox="1"/>
          <p:nvPr>
            <p:ph idx="1" type="body"/>
          </p:nvPr>
        </p:nvSpPr>
        <p:spPr>
          <a:xfrm>
            <a:off x="197400" y="996075"/>
            <a:ext cx="8749200" cy="1557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000000"/>
                </a:solidFill>
              </a:rPr>
              <a:t>Tu amigo español, Cecilio, te ha preguntado sobre tus vacaciones. Escríbele un email.  </a:t>
            </a:r>
            <a:endParaRPr sz="2000">
              <a:solidFill>
                <a:srgbClr val="000000"/>
              </a:solidFill>
            </a:endParaRPr>
          </a:p>
          <a:p>
            <a:pPr indent="45720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000000"/>
                </a:solidFill>
              </a:rPr>
              <a:t>Menciona:  </a:t>
            </a:r>
            <a:endParaRPr sz="2000">
              <a:solidFill>
                <a:srgbClr val="000000"/>
              </a:solidFill>
            </a:endParaRPr>
          </a:p>
          <a:p>
            <a:pPr indent="0" lvl="0" marL="13716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88" name="Google Shape;88;p15"/>
          <p:cNvSpPr txBox="1"/>
          <p:nvPr/>
        </p:nvSpPr>
        <p:spPr>
          <a:xfrm>
            <a:off x="-469425" y="2401575"/>
            <a:ext cx="98670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Montserrat"/>
              <a:buChar char="●"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q</a:t>
            </a: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ué haces normalmente en verano</a:t>
            </a:r>
            <a:endParaRPr/>
          </a:p>
        </p:txBody>
      </p:sp>
      <p:sp>
        <p:nvSpPr>
          <p:cNvPr id="89" name="Google Shape;89;p15"/>
          <p:cNvSpPr txBox="1"/>
          <p:nvPr/>
        </p:nvSpPr>
        <p:spPr>
          <a:xfrm>
            <a:off x="-501500" y="2877675"/>
            <a:ext cx="103581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Montserrat"/>
              <a:buChar char="●"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cómo tu familia prefiere pasar las vacaciones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-455425" y="3321000"/>
            <a:ext cx="101892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Montserrat"/>
              <a:buChar char="●"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adónde fuiste de vacaciones el año pasado</a:t>
            </a:r>
            <a:endParaRPr/>
          </a:p>
        </p:txBody>
      </p:sp>
      <p:sp>
        <p:nvSpPr>
          <p:cNvPr id="91" name="Google Shape;91;p15"/>
          <p:cNvSpPr txBox="1"/>
          <p:nvPr/>
        </p:nvSpPr>
        <p:spPr>
          <a:xfrm>
            <a:off x="-457200" y="3733800"/>
            <a:ext cx="8749200" cy="30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Montserrat"/>
              <a:buChar char="●"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q</a:t>
            </a: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ué país te gustaría visitar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" name="Google Shape;96;p16"/>
          <p:cNvGraphicFramePr/>
          <p:nvPr/>
        </p:nvGraphicFramePr>
        <p:xfrm>
          <a:off x="290550" y="239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{24B6658B-4AF0-450E-8353-B882938DA68B}</a:tableStyleId>
              </a:tblPr>
              <a:tblGrid>
                <a:gridCol w="3876750"/>
                <a:gridCol w="37675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infinitive</a:t>
                      </a:r>
                      <a:endParaRPr b="1" sz="1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do something, doing</a:t>
                      </a:r>
                      <a:endParaRPr b="1" sz="1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ir</a:t>
                      </a:r>
                      <a:endParaRPr sz="1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go, going</a:t>
                      </a:r>
                      <a:endParaRPr sz="1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descubrir</a:t>
                      </a:r>
                      <a:endParaRPr sz="1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</a:t>
                      </a:r>
                      <a:r>
                        <a:rPr lang="en-GB" sz="1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 discover, discovering</a:t>
                      </a:r>
                      <a:endParaRPr sz="1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sacar</a:t>
                      </a:r>
                      <a:endParaRPr sz="1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take, taking</a:t>
                      </a:r>
                      <a:endParaRPr sz="1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ver</a:t>
                      </a:r>
                      <a:endParaRPr sz="1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see/watch, seeing/watching</a:t>
                      </a:r>
                      <a:endParaRPr sz="1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hacer</a:t>
                      </a:r>
                      <a:endParaRPr sz="1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do, doing</a:t>
                      </a:r>
                      <a:endParaRPr sz="1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leer</a:t>
                      </a:r>
                      <a:endParaRPr sz="1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read, reading</a:t>
                      </a:r>
                      <a:endParaRPr sz="1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descansar</a:t>
                      </a:r>
                      <a:endParaRPr sz="1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relax/rest, relaxing/resting</a:t>
                      </a:r>
                      <a:endParaRPr sz="1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montar</a:t>
                      </a:r>
                      <a:endParaRPr sz="1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ride, riding</a:t>
                      </a:r>
                      <a:endParaRPr sz="1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2" name="Google Shape;102;p17"/>
          <p:cNvSpPr txBox="1"/>
          <p:nvPr>
            <p:ph type="title"/>
          </p:nvPr>
        </p:nvSpPr>
        <p:spPr>
          <a:xfrm>
            <a:off x="93200" y="3777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/>
              <a:t>Using verbs in multiple tenses</a:t>
            </a:r>
            <a:endParaRPr sz="2600"/>
          </a:p>
        </p:txBody>
      </p:sp>
      <p:graphicFrame>
        <p:nvGraphicFramePr>
          <p:cNvPr id="103" name="Google Shape;103;p17"/>
          <p:cNvGraphicFramePr/>
          <p:nvPr/>
        </p:nvGraphicFramePr>
        <p:xfrm>
          <a:off x="145738" y="566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{24B6658B-4AF0-450E-8353-B882938DA68B}</a:tableStyleId>
              </a:tblPr>
              <a:tblGrid>
                <a:gridCol w="1586375"/>
                <a:gridCol w="2255025"/>
                <a:gridCol w="2059100"/>
                <a:gridCol w="2780425"/>
              </a:tblGrid>
              <a:tr h="574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Infinitive</a:t>
                      </a:r>
                      <a:endParaRPr sz="2000"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100"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Past (preterite)</a:t>
                      </a:r>
                      <a:endParaRPr sz="2100"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100"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Present</a:t>
                      </a:r>
                      <a:endParaRPr sz="2100"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Conditional (Future)</a:t>
                      </a:r>
                      <a:endParaRPr sz="2100"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07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visitar</a:t>
                      </a:r>
                      <a:endParaRPr b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900"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(to visit)</a:t>
                      </a:r>
                      <a:endParaRPr sz="1900"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 sz="2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visité</a:t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visited</a:t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 sz="2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visito</a:t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visit</a:t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 sz="2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 gustaría visitar</a:t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would visit </a:t>
                      </a:r>
                      <a:endParaRPr b="1" i="1" sz="2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983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ver</a:t>
                      </a:r>
                      <a:endParaRPr b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900"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(t</a:t>
                      </a:r>
                      <a:r>
                        <a:rPr i="1" lang="en-GB" sz="1900"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o see)</a:t>
                      </a:r>
                      <a:endParaRPr i="1" sz="1900"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 sz="2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vi</a:t>
                      </a:r>
                      <a:endParaRPr i="1" sz="2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 saw</a:t>
                      </a:r>
                      <a:endParaRPr b="1"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 sz="2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veo</a:t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see </a:t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 sz="2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 gustaría ver</a:t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would see</a:t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992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ir</a:t>
                      </a:r>
                      <a:endParaRPr b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900"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(t</a:t>
                      </a:r>
                      <a:r>
                        <a:rPr i="1" lang="en-GB" sz="1900"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o go)</a:t>
                      </a:r>
                      <a:endParaRPr i="1" sz="1900"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 sz="2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fui</a:t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went</a:t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 sz="2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voy</a:t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go</a:t>
                      </a:r>
                      <a:endParaRPr b="1"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 sz="2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 gustaría ir</a:t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would go</a:t>
                      </a:r>
                      <a:endParaRPr i="1"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0100" y="826025"/>
            <a:ext cx="603800" cy="3754476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8"/>
          <p:cNvSpPr txBox="1"/>
          <p:nvPr/>
        </p:nvSpPr>
        <p:spPr>
          <a:xfrm>
            <a:off x="513575" y="170375"/>
            <a:ext cx="6162300" cy="513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qué haces normalmente en verano</a:t>
            </a:r>
            <a:endParaRPr b="1" sz="2500">
              <a:solidFill>
                <a:schemeClr val="dk2"/>
              </a:solidFill>
            </a:endParaRPr>
          </a:p>
          <a:p>
            <a:pPr indent="0" lvl="0" marL="457200" rtl="0" algn="l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b="1" sz="27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0" name="Google Shape;110;p18"/>
          <p:cNvSpPr txBox="1"/>
          <p:nvPr/>
        </p:nvSpPr>
        <p:spPr>
          <a:xfrm>
            <a:off x="1564550" y="1305850"/>
            <a:ext cx="6889200" cy="51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latin typeface="Montserrat"/>
                <a:ea typeface="Montserrat"/>
                <a:cs typeface="Montserrat"/>
                <a:sym typeface="Montserrat"/>
              </a:rPr>
              <a:t>En verano siempre monto en bici con mis amigos. </a:t>
            </a:r>
            <a:r>
              <a:rPr lang="en-GB" sz="2500">
                <a:latin typeface="Montserrat"/>
                <a:ea typeface="Montserrat"/>
                <a:cs typeface="Montserrat"/>
                <a:sym typeface="Montserrat"/>
              </a:rPr>
              <a:t>Me encanta montar en bici</a:t>
            </a:r>
            <a:r>
              <a:rPr b="1" lang="en-GB" sz="2500">
                <a:latin typeface="Montserrat"/>
                <a:ea typeface="Montserrat"/>
                <a:cs typeface="Montserrat"/>
                <a:sym typeface="Montserrat"/>
              </a:rPr>
              <a:t> ya que es relajante. </a:t>
            </a:r>
            <a:r>
              <a:rPr lang="en-GB" sz="2500">
                <a:latin typeface="Montserrat"/>
                <a:ea typeface="Montserrat"/>
                <a:cs typeface="Montserrat"/>
                <a:sym typeface="Montserrat"/>
              </a:rPr>
              <a:t>También voy a la playa por la tarde</a:t>
            </a:r>
            <a:r>
              <a:rPr b="1" lang="en-GB" sz="2500">
                <a:latin typeface="Montserrat"/>
                <a:ea typeface="Montserrat"/>
                <a:cs typeface="Montserrat"/>
                <a:sym typeface="Montserrat"/>
              </a:rPr>
              <a:t> y leo revistas en el jardín.</a:t>
            </a:r>
            <a:endParaRPr b="1" sz="2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500">
                <a:latin typeface="Montserrat"/>
                <a:ea typeface="Montserrat"/>
                <a:cs typeface="Montserrat"/>
                <a:sym typeface="Montserrat"/>
              </a:rPr>
              <a:t>¡Es lo mejor!</a:t>
            </a:r>
            <a:endParaRPr sz="2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1" sz="2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18"/>
          <p:cNvSpPr txBox="1"/>
          <p:nvPr/>
        </p:nvSpPr>
        <p:spPr>
          <a:xfrm>
            <a:off x="1125725" y="1848550"/>
            <a:ext cx="6889200" cy="51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0100" y="826025"/>
            <a:ext cx="603800" cy="3754476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9"/>
          <p:cNvSpPr txBox="1"/>
          <p:nvPr/>
        </p:nvSpPr>
        <p:spPr>
          <a:xfrm>
            <a:off x="513575" y="246575"/>
            <a:ext cx="7047300" cy="655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b="1" lang="en-GB" sz="2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dónde fuiste de vacaciones el año pasado</a:t>
            </a:r>
            <a:endParaRPr b="1" sz="2200">
              <a:solidFill>
                <a:schemeClr val="dk2"/>
              </a:solidFill>
            </a:endParaRPr>
          </a:p>
          <a:p>
            <a:pPr indent="0" lvl="0" marL="457200" rtl="0" algn="l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b="1" sz="2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8" name="Google Shape;118;p19"/>
          <p:cNvSpPr txBox="1"/>
          <p:nvPr/>
        </p:nvSpPr>
        <p:spPr>
          <a:xfrm>
            <a:off x="1564550" y="1305850"/>
            <a:ext cx="6889200" cy="51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latin typeface="Montserrat"/>
                <a:ea typeface="Montserrat"/>
                <a:cs typeface="Montserrat"/>
                <a:sym typeface="Montserrat"/>
              </a:rPr>
              <a:t>El verano pasado me alojé en un apartamento. </a:t>
            </a:r>
            <a:r>
              <a:rPr lang="en-GB" sz="2500">
                <a:latin typeface="Montserrat"/>
                <a:ea typeface="Montserrat"/>
                <a:cs typeface="Montserrat"/>
                <a:sym typeface="Montserrat"/>
              </a:rPr>
              <a:t>Me encantó</a:t>
            </a:r>
            <a:r>
              <a:rPr b="1" lang="en-GB" sz="25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en-GB" sz="2500">
                <a:latin typeface="Montserrat"/>
                <a:ea typeface="Montserrat"/>
                <a:cs typeface="Montserrat"/>
                <a:sym typeface="Montserrat"/>
              </a:rPr>
              <a:t>porque descansé mucho. </a:t>
            </a:r>
            <a:r>
              <a:rPr lang="en-GB" sz="2500">
                <a:latin typeface="Montserrat"/>
                <a:ea typeface="Montserrat"/>
                <a:cs typeface="Montserrat"/>
                <a:sym typeface="Montserrat"/>
              </a:rPr>
              <a:t>Además hice turismo y saqué muchas fotos de monumentos. </a:t>
            </a:r>
            <a:r>
              <a:rPr b="1" lang="en-GB" sz="2500">
                <a:latin typeface="Montserrat"/>
                <a:ea typeface="Montserrat"/>
                <a:cs typeface="Montserrat"/>
                <a:sym typeface="Montserrat"/>
              </a:rPr>
              <a:t>Lo mejor fue que aprendí mucho.</a:t>
            </a:r>
            <a:endParaRPr b="1" sz="2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1" sz="2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26" y="309550"/>
            <a:ext cx="466574" cy="1851599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20"/>
          <p:cNvSpPr/>
          <p:nvPr/>
        </p:nvSpPr>
        <p:spPr>
          <a:xfrm>
            <a:off x="266700" y="2627512"/>
            <a:ext cx="725700" cy="216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0"/>
          <p:cNvSpPr/>
          <p:nvPr/>
        </p:nvSpPr>
        <p:spPr>
          <a:xfrm>
            <a:off x="5765950" y="152400"/>
            <a:ext cx="3301800" cy="1851600"/>
          </a:xfrm>
          <a:prstGeom prst="wedgeRectCallout">
            <a:avLst>
              <a:gd fmla="val 44139" name="adj1"/>
              <a:gd fmla="val 6476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❏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say what type of holidays you and your family like (beach? mountain?)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❏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say where you prefer to stay in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❏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say why you like them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❏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give the opinion of someone else in your family (i.e my dad prefers…)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6" name="Google Shape;126;p20"/>
          <p:cNvSpPr/>
          <p:nvPr/>
        </p:nvSpPr>
        <p:spPr>
          <a:xfrm>
            <a:off x="5915800" y="2434200"/>
            <a:ext cx="3151800" cy="1598400"/>
          </a:xfrm>
          <a:prstGeom prst="wedgeRectCallout">
            <a:avLst>
              <a:gd fmla="val -50000" name="adj1"/>
              <a:gd fmla="val 81433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❏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say the country you would like to visit in the future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❏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say why you like that country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❏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mention the activities you would do </a:t>
            </a:r>
            <a:endParaRPr sz="1800"/>
          </a:p>
        </p:txBody>
      </p:sp>
      <p:graphicFrame>
        <p:nvGraphicFramePr>
          <p:cNvPr id="127" name="Google Shape;127;p20"/>
          <p:cNvGraphicFramePr/>
          <p:nvPr/>
        </p:nvGraphicFramePr>
        <p:xfrm>
          <a:off x="647700" y="484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{24B6658B-4AF0-450E-8353-B882938DA68B}</a:tableStyleId>
              </a:tblPr>
              <a:tblGrid>
                <a:gridCol w="1114400"/>
                <a:gridCol w="990275"/>
                <a:gridCol w="880350"/>
                <a:gridCol w="1394550"/>
                <a:gridCol w="686975"/>
              </a:tblGrid>
              <a:tr h="406125"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 vacaciones</a:t>
                      </a: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nos gusta</a:t>
                      </a: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nos encanta </a:t>
                      </a: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</a:t>
                      </a:r>
                      <a:r>
                        <a:rPr lang="en-GB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os chilfa</a:t>
                      </a: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ir a </a:t>
                      </a: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alojar</a:t>
                      </a:r>
                      <a:r>
                        <a:rPr lang="en-GB" sz="1100" u="sn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nos</a:t>
                      </a:r>
                      <a:r>
                        <a:rPr lang="en-GB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en </a:t>
                      </a: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type of holidays</a:t>
                      </a: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type of accommodation</a:t>
                      </a: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+ </a:t>
                      </a:r>
                      <a:r>
                        <a:rPr lang="en-GB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reason</a:t>
                      </a: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538575">
                <a:tc vMerge="1"/>
                <a:tc vMerge="1"/>
                <a:tc vMerge="1"/>
                <a:tc vMerge="1"/>
                <a:tc vMerge="1"/>
              </a:tr>
            </a:tbl>
          </a:graphicData>
        </a:graphic>
      </p:graphicFrame>
      <p:sp>
        <p:nvSpPr>
          <p:cNvPr id="128" name="Google Shape;128;p20"/>
          <p:cNvSpPr txBox="1"/>
          <p:nvPr>
            <p:ph type="title"/>
          </p:nvPr>
        </p:nvSpPr>
        <p:spPr>
          <a:xfrm>
            <a:off x="129075" y="82775"/>
            <a:ext cx="6564300" cy="488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</a:rPr>
              <a:t>cómo tu familia prefiere pasar las vacaciones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29" name="Google Shape;129;p20"/>
          <p:cNvSpPr txBox="1"/>
          <p:nvPr/>
        </p:nvSpPr>
        <p:spPr>
          <a:xfrm>
            <a:off x="580525" y="1744350"/>
            <a:ext cx="7070700" cy="8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Mi padre prefier</a:t>
            </a:r>
            <a:r>
              <a:rPr b="1" lang="en-GB" u="sng">
                <a:latin typeface="Montserrat"/>
                <a:ea typeface="Montserrat"/>
                <a:cs typeface="Montserrat"/>
                <a:sym typeface="Montserrat"/>
              </a:rPr>
              <a:t>e</a:t>
            </a: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 / </a:t>
            </a:r>
            <a:r>
              <a:rPr b="1" lang="en-GB" u="sng"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 mi padre </a:t>
            </a:r>
            <a:r>
              <a:rPr b="1" lang="en-GB" u="sng">
                <a:latin typeface="Montserrat"/>
                <a:ea typeface="Montserrat"/>
                <a:cs typeface="Montserrat"/>
                <a:sym typeface="Montserrat"/>
              </a:rPr>
              <a:t>le</a:t>
            </a: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 gusta _________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30" name="Google Shape;13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26" y="2595550"/>
            <a:ext cx="466574" cy="1851599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20"/>
          <p:cNvSpPr txBox="1"/>
          <p:nvPr>
            <p:ph type="title"/>
          </p:nvPr>
        </p:nvSpPr>
        <p:spPr>
          <a:xfrm>
            <a:off x="129075" y="2292575"/>
            <a:ext cx="6564300" cy="258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</a:rPr>
              <a:t>q</a:t>
            </a:r>
            <a:r>
              <a:rPr lang="en-GB" sz="1800">
                <a:solidFill>
                  <a:schemeClr val="dk2"/>
                </a:solidFill>
              </a:rPr>
              <a:t>ué país te gustaría visitar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graphicFrame>
        <p:nvGraphicFramePr>
          <p:cNvPr id="132" name="Google Shape;132;p20"/>
          <p:cNvGraphicFramePr/>
          <p:nvPr/>
        </p:nvGraphicFramePr>
        <p:xfrm>
          <a:off x="647700" y="2687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{24B6658B-4AF0-450E-8353-B882938DA68B}</a:tableStyleId>
              </a:tblPr>
              <a:tblGrid>
                <a:gridCol w="1023650"/>
                <a:gridCol w="1453000"/>
                <a:gridCol w="792075"/>
                <a:gridCol w="1033575"/>
                <a:gridCol w="815950"/>
              </a:tblGrid>
              <a:tr h="488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 el futuro</a:t>
                      </a: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</a:t>
                      </a:r>
                      <a:r>
                        <a:rPr lang="en-GB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 gustaría visitar</a:t>
                      </a: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 row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</a:t>
                      </a:r>
                      <a:r>
                        <a:rPr lang="en-GB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ountry / city</a:t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 row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</a:t>
                      </a:r>
                      <a:r>
                        <a:rPr lang="en-GB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orque </a:t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</a:t>
                      </a:r>
                      <a:r>
                        <a:rPr lang="en-GB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 que</a:t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</a:t>
                      </a:r>
                      <a:r>
                        <a:rPr lang="en-GB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ado que</a:t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 row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reason</a:t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488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El año próximo</a:t>
                      </a: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</a:t>
                      </a:r>
                      <a:r>
                        <a:rPr lang="en-GB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 encantaría viajar a</a:t>
                      </a: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 vMerge="1"/>
                <a:tc vMerge="1"/>
                <a:tc vMerge="1"/>
              </a:tr>
              <a:tr h="488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El verano próximo</a:t>
                      </a: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 encantaría ir a</a:t>
                      </a: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 vMerge="1"/>
                <a:tc vMerge="1"/>
                <a:tc vMerge="1"/>
              </a:tr>
            </a:tbl>
          </a:graphicData>
        </a:graphic>
      </p:graphicFrame>
      <p:sp>
        <p:nvSpPr>
          <p:cNvPr id="133" name="Google Shape;133;p20"/>
          <p:cNvSpPr txBox="1"/>
          <p:nvPr/>
        </p:nvSpPr>
        <p:spPr>
          <a:xfrm>
            <a:off x="3432600" y="2262275"/>
            <a:ext cx="2278800" cy="3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highlight>
                  <a:srgbClr val="CCCCCC"/>
                </a:highlight>
                <a:latin typeface="Montserrat"/>
                <a:ea typeface="Montserrat"/>
                <a:cs typeface="Montserrat"/>
                <a:sym typeface="Montserrat"/>
              </a:rPr>
              <a:t>Me gustaría + infinitive</a:t>
            </a:r>
            <a:endParaRPr>
              <a:highlight>
                <a:srgbClr val="CCCCC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/>
          <p:nvPr>
            <p:ph type="title"/>
          </p:nvPr>
        </p:nvSpPr>
        <p:spPr>
          <a:xfrm>
            <a:off x="974975" y="311375"/>
            <a:ext cx="31302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2"/>
                </a:solidFill>
              </a:rPr>
              <a:t>q</a:t>
            </a:r>
            <a:r>
              <a:rPr lang="en-GB" sz="2100">
                <a:solidFill>
                  <a:schemeClr val="dk2"/>
                </a:solidFill>
              </a:rPr>
              <a:t>ué haces normalmente en verano</a:t>
            </a:r>
            <a:endParaRPr sz="21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9" name="Google Shape;139;p21"/>
          <p:cNvSpPr/>
          <p:nvPr/>
        </p:nvSpPr>
        <p:spPr>
          <a:xfrm>
            <a:off x="266700" y="265312"/>
            <a:ext cx="725700" cy="216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0" name="Google Shape;14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481" y="311365"/>
            <a:ext cx="534913" cy="2122848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1"/>
          <p:cNvSpPr/>
          <p:nvPr/>
        </p:nvSpPr>
        <p:spPr>
          <a:xfrm>
            <a:off x="266700" y="2627512"/>
            <a:ext cx="725700" cy="216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2" name="Google Shape;14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481" y="2673565"/>
            <a:ext cx="534913" cy="2122848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1"/>
          <p:cNvSpPr txBox="1"/>
          <p:nvPr>
            <p:ph type="title"/>
          </p:nvPr>
        </p:nvSpPr>
        <p:spPr>
          <a:xfrm>
            <a:off x="974975" y="2793450"/>
            <a:ext cx="34638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2"/>
                </a:solidFill>
              </a:rPr>
              <a:t>a</a:t>
            </a:r>
            <a:r>
              <a:rPr lang="en-GB" sz="2100">
                <a:solidFill>
                  <a:schemeClr val="dk2"/>
                </a:solidFill>
              </a:rPr>
              <a:t>dónde fuiste de vacaciones el año pasado</a:t>
            </a:r>
            <a:endParaRPr sz="21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>
              <a:solidFill>
                <a:schemeClr val="dk2"/>
              </a:solidFill>
            </a:endParaRPr>
          </a:p>
        </p:txBody>
      </p:sp>
      <p:sp>
        <p:nvSpPr>
          <p:cNvPr id="144" name="Google Shape;144;p21"/>
          <p:cNvSpPr/>
          <p:nvPr/>
        </p:nvSpPr>
        <p:spPr>
          <a:xfrm>
            <a:off x="4381500" y="265312"/>
            <a:ext cx="725700" cy="216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5" name="Google Shape;14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38781" y="311365"/>
            <a:ext cx="534913" cy="2122848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1"/>
          <p:cNvSpPr/>
          <p:nvPr/>
        </p:nvSpPr>
        <p:spPr>
          <a:xfrm>
            <a:off x="4381500" y="2627512"/>
            <a:ext cx="725700" cy="216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7" name="Google Shape;14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38781" y="2673565"/>
            <a:ext cx="534913" cy="2122848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1"/>
          <p:cNvSpPr txBox="1"/>
          <p:nvPr>
            <p:ph type="title"/>
          </p:nvPr>
        </p:nvSpPr>
        <p:spPr>
          <a:xfrm>
            <a:off x="5169350" y="2793450"/>
            <a:ext cx="3534600" cy="258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dk2"/>
                </a:solidFill>
              </a:rPr>
              <a:t>qué país te gustaría visitar</a:t>
            </a:r>
            <a:endParaRPr sz="20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</p:txBody>
      </p:sp>
      <p:sp>
        <p:nvSpPr>
          <p:cNvPr id="149" name="Google Shape;149;p21"/>
          <p:cNvSpPr txBox="1"/>
          <p:nvPr>
            <p:ph type="title"/>
          </p:nvPr>
        </p:nvSpPr>
        <p:spPr>
          <a:xfrm>
            <a:off x="5204000" y="474125"/>
            <a:ext cx="3534600" cy="488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</a:rPr>
              <a:t>cómo tu familia prefiere pasar las vacaciones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