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embeddedFontLst>
    <p:embeddedFont>
      <p:font typeface="Montserrat SemiBold"/>
      <p:regular r:id="rId30"/>
      <p:bold r:id="rId31"/>
      <p:italic r:id="rId32"/>
      <p:boldItalic r:id="rId33"/>
    </p:embeddedFont>
    <p:embeddedFont>
      <p:font typeface="Montserrat"/>
      <p:regular r:id="rId34"/>
      <p:bold r:id="rId35"/>
      <p:italic r:id="rId36"/>
      <p:boldItalic r:id="rId37"/>
    </p:embeddedFont>
    <p:embeddedFont>
      <p:font typeface="Montserrat Medium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9D9995-FAC7-4730-88E7-232B9B7C62D4}">
  <a:tblStyle styleId="{F29D9995-FAC7-4730-88E7-232B9B7C62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Medium-italic.fntdata"/><Relationship Id="rId20" Type="http://schemas.openxmlformats.org/officeDocument/2006/relationships/slide" Target="slides/slide14.xml"/><Relationship Id="rId41" Type="http://schemas.openxmlformats.org/officeDocument/2006/relationships/font" Target="fonts/MontserratMedium-boldItalic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ontserratSemiBold-bold.fntdata"/><Relationship Id="rId30" Type="http://schemas.openxmlformats.org/officeDocument/2006/relationships/font" Target="fonts/MontserratSemiBold-regular.fntdata"/><Relationship Id="rId11" Type="http://schemas.openxmlformats.org/officeDocument/2006/relationships/slide" Target="slides/slide5.xml"/><Relationship Id="rId33" Type="http://schemas.openxmlformats.org/officeDocument/2006/relationships/font" Target="fonts/MontserratSemiBold-boldItalic.fntdata"/><Relationship Id="rId10" Type="http://schemas.openxmlformats.org/officeDocument/2006/relationships/slide" Target="slides/slide4.xml"/><Relationship Id="rId32" Type="http://schemas.openxmlformats.org/officeDocument/2006/relationships/font" Target="fonts/MontserratSemiBold-italic.fntdata"/><Relationship Id="rId13" Type="http://schemas.openxmlformats.org/officeDocument/2006/relationships/slide" Target="slides/slide7.xml"/><Relationship Id="rId35" Type="http://schemas.openxmlformats.org/officeDocument/2006/relationships/font" Target="fonts/Montserrat-bold.fntdata"/><Relationship Id="rId12" Type="http://schemas.openxmlformats.org/officeDocument/2006/relationships/slide" Target="slides/slide6.xml"/><Relationship Id="rId34" Type="http://schemas.openxmlformats.org/officeDocument/2006/relationships/font" Target="fonts/Montserrat-regular.fntdata"/><Relationship Id="rId15" Type="http://schemas.openxmlformats.org/officeDocument/2006/relationships/slide" Target="slides/slide9.xml"/><Relationship Id="rId37" Type="http://schemas.openxmlformats.org/officeDocument/2006/relationships/font" Target="fonts/Montserrat-boldItalic.fntdata"/><Relationship Id="rId14" Type="http://schemas.openxmlformats.org/officeDocument/2006/relationships/slide" Target="slides/slide8.xml"/><Relationship Id="rId36" Type="http://schemas.openxmlformats.org/officeDocument/2006/relationships/font" Target="fonts/Montserrat-italic.fntdata"/><Relationship Id="rId17" Type="http://schemas.openxmlformats.org/officeDocument/2006/relationships/slide" Target="slides/slide11.xml"/><Relationship Id="rId39" Type="http://schemas.openxmlformats.org/officeDocument/2006/relationships/font" Target="fonts/MontserratMedium-bold.fntdata"/><Relationship Id="rId16" Type="http://schemas.openxmlformats.org/officeDocument/2006/relationships/slide" Target="slides/slide10.xml"/><Relationship Id="rId38" Type="http://schemas.openxmlformats.org/officeDocument/2006/relationships/font" Target="fonts/MontserratMedium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e0ff47e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e0ff47e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d1d381423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8d1d381423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d1d38142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d1d38142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d1d381423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d1d381423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d3001899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d3001899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d1d381423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8d1d381423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8d3001899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8d3001899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8d1d381423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8d1d381423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d30018999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8d3001899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8d1d381423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8d1d381423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d1d381423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d1d381423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1d381423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1d381423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8d1d381423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8d1d381423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8d30018999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8d30018999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8d30018999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8d30018999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8d30018999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8d30018999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1d381423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1d381423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d1d38142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d1d38142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d3458de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d3458de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d3458de4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d3458de4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d3458de48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d3458de48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d3458de48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d3458de48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d1d38142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d1d38142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●"/>
              <a:defRPr/>
            </a:lvl1pPr>
            <a:lvl2pPr indent="-32385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–"/>
              <a:defRPr sz="1500"/>
            </a:lvl2pPr>
            <a:lvl3pPr indent="-3175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4pPr>
            <a:lvl5pPr indent="-304800" lvl="4" marL="2286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5pPr>
            <a:lvl6pPr indent="-31750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dk1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4294967295" type="ctrTitle"/>
          </p:nvPr>
        </p:nvSpPr>
        <p:spPr>
          <a:xfrm>
            <a:off x="186675" y="1099725"/>
            <a:ext cx="8691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Considering global issues [2/3]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4B3241"/>
                </a:solidFill>
              </a:rPr>
              <a:t>The superlative</a:t>
            </a:r>
            <a:endParaRPr sz="26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4B3241"/>
                </a:solidFill>
              </a:rPr>
              <a:t>‘Hay que’ vs the subjunctive: points of view</a:t>
            </a:r>
            <a:endParaRPr sz="26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4B3241"/>
              </a:solidFill>
            </a:endParaRPr>
          </a:p>
        </p:txBody>
      </p:sp>
      <p:sp>
        <p:nvSpPr>
          <p:cNvPr id="83" name="Google Shape;83;p15"/>
          <p:cNvSpPr txBox="1"/>
          <p:nvPr>
            <p:ph idx="4294967295" type="subTitle"/>
          </p:nvPr>
        </p:nvSpPr>
        <p:spPr>
          <a:xfrm>
            <a:off x="1866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458975" y="4105475"/>
            <a:ext cx="20043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Se</a:t>
            </a: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ñ</a:t>
            </a: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orita Woodburn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24"/>
          <p:cNvGraphicFramePr/>
          <p:nvPr/>
        </p:nvGraphicFramePr>
        <p:xfrm>
          <a:off x="529750" y="116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{F29D9995-FAC7-4730-88E7-232B9B7C62D4}</a:tableStyleId>
              </a:tblPr>
              <a:tblGrid>
                <a:gridCol w="407825"/>
                <a:gridCol w="3472425"/>
                <a:gridCol w="3830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The greatest threat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 The smallest threat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 The most difficult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 The least difficult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 The most important thing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 The most important 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 The most dangerous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 The least dangerous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5. 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The least worrying problem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 The most worrying problem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6. 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 The best solution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The worst solution</a:t>
                      </a:r>
                      <a:endParaRPr b="1"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4" name="Google Shape;184;p24"/>
          <p:cNvSpPr txBox="1"/>
          <p:nvPr/>
        </p:nvSpPr>
        <p:spPr>
          <a:xfrm>
            <a:off x="380475" y="85625"/>
            <a:ext cx="71022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latin typeface="Montserrat"/>
                <a:ea typeface="Montserrat"/>
                <a:cs typeface="Montserrat"/>
                <a:sym typeface="Montserrat"/>
              </a:rPr>
              <a:t>Listen to the superlatives that I say and write down the letter of the correct translation in English.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/>
          <p:nvPr>
            <p:ph type="title"/>
          </p:nvPr>
        </p:nvSpPr>
        <p:spPr>
          <a:xfrm>
            <a:off x="458975" y="370200"/>
            <a:ext cx="7551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subjunctive (for points of view)</a:t>
            </a:r>
            <a:endParaRPr/>
          </a:p>
        </p:txBody>
      </p:sp>
      <p:sp>
        <p:nvSpPr>
          <p:cNvPr id="190" name="Google Shape;190;p25"/>
          <p:cNvSpPr txBox="1"/>
          <p:nvPr>
            <p:ph idx="1" type="body"/>
          </p:nvPr>
        </p:nvSpPr>
        <p:spPr>
          <a:xfrm>
            <a:off x="458975" y="783425"/>
            <a:ext cx="8685000" cy="351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In Spanish, use the </a:t>
            </a:r>
            <a:r>
              <a:rPr b="1" lang="en-GB" sz="1800">
                <a:solidFill>
                  <a:srgbClr val="000000"/>
                </a:solidFill>
              </a:rPr>
              <a:t>subjunctive </a:t>
            </a:r>
            <a:r>
              <a:rPr lang="en-GB" sz="1800">
                <a:solidFill>
                  <a:srgbClr val="000000"/>
                </a:solidFill>
              </a:rPr>
              <a:t>to introduce </a:t>
            </a:r>
            <a:r>
              <a:rPr lang="en-GB" sz="1800" u="sng">
                <a:solidFill>
                  <a:srgbClr val="000000"/>
                </a:solidFill>
              </a:rPr>
              <a:t>points of view.</a:t>
            </a:r>
            <a:r>
              <a:rPr lang="en-GB" sz="1800">
                <a:solidFill>
                  <a:srgbClr val="000000"/>
                </a:solidFill>
              </a:rPr>
              <a:t>  </a:t>
            </a:r>
            <a:br>
              <a:rPr lang="en-GB" sz="1800">
                <a:solidFill>
                  <a:srgbClr val="000000"/>
                </a:solidFill>
              </a:rPr>
            </a:br>
            <a:r>
              <a:rPr lang="en-GB" sz="1800">
                <a:solidFill>
                  <a:srgbClr val="000000"/>
                </a:solidFill>
              </a:rPr>
              <a:t>To advocate or insist that something happens, use: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rgbClr val="000000"/>
                </a:solidFill>
              </a:rPr>
            </a:b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</a:rPr>
              <a:t>For example:</a:t>
            </a:r>
            <a:r>
              <a:rPr lang="en-GB" sz="1800">
                <a:solidFill>
                  <a:srgbClr val="000000"/>
                </a:solidFill>
              </a:rPr>
              <a:t> 				</a:t>
            </a:r>
            <a:r>
              <a:rPr b="1" lang="en-GB" sz="1800">
                <a:solidFill>
                  <a:srgbClr val="000000"/>
                </a:solidFill>
              </a:rPr>
              <a:t>+ present tense verb with 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</a:rPr>
              <a:t>                                                      -AR and -ER/IR </a:t>
            </a:r>
            <a:r>
              <a:rPr b="1" lang="en-GB" sz="1800" u="sng">
                <a:solidFill>
                  <a:srgbClr val="000000"/>
                </a:solidFill>
              </a:rPr>
              <a:t>endings swapped</a:t>
            </a:r>
            <a:endParaRPr b="1" sz="18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Es necesario que </a:t>
            </a:r>
            <a:r>
              <a:rPr lang="en-GB" sz="1800">
                <a:solidFill>
                  <a:srgbClr val="000000"/>
                </a:solidFill>
              </a:rPr>
              <a:t>...</a:t>
            </a:r>
            <a:r>
              <a:rPr lang="en-GB" sz="1800">
                <a:solidFill>
                  <a:srgbClr val="000000"/>
                </a:solidFill>
              </a:rPr>
              <a:t>. 				ahorr</a:t>
            </a:r>
            <a:r>
              <a:rPr b="1" lang="en-GB" sz="1800" u="sng">
                <a:solidFill>
                  <a:srgbClr val="000000"/>
                </a:solidFill>
              </a:rPr>
              <a:t>es</a:t>
            </a:r>
            <a:r>
              <a:rPr lang="en-GB" sz="1800">
                <a:solidFill>
                  <a:srgbClr val="000000"/>
                </a:solidFill>
              </a:rPr>
              <a:t> agua. </a:t>
            </a:r>
            <a:r>
              <a:rPr b="1" lang="en-GB" sz="1800">
                <a:solidFill>
                  <a:srgbClr val="000000"/>
                </a:solidFill>
              </a:rPr>
              <a:t>(</a:t>
            </a:r>
            <a:r>
              <a:rPr lang="en-GB" sz="1800">
                <a:solidFill>
                  <a:srgbClr val="000000"/>
                </a:solidFill>
              </a:rPr>
              <a:t>ahorr</a:t>
            </a:r>
            <a:r>
              <a:rPr b="1" lang="en-GB" sz="1800" u="sng">
                <a:solidFill>
                  <a:srgbClr val="000000"/>
                </a:solidFill>
              </a:rPr>
              <a:t>ar</a:t>
            </a:r>
            <a:r>
              <a:rPr b="1" lang="en-GB" sz="1800">
                <a:solidFill>
                  <a:srgbClr val="000000"/>
                </a:solidFill>
              </a:rPr>
              <a:t>)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Es esencial que …				cambi</a:t>
            </a:r>
            <a:r>
              <a:rPr b="1" lang="en-GB" sz="1800" u="sng">
                <a:solidFill>
                  <a:srgbClr val="000000"/>
                </a:solidFill>
              </a:rPr>
              <a:t>es</a:t>
            </a:r>
            <a:r>
              <a:rPr lang="en-GB" sz="1800">
                <a:solidFill>
                  <a:srgbClr val="000000"/>
                </a:solidFill>
              </a:rPr>
              <a:t> tus </a:t>
            </a:r>
            <a:r>
              <a:rPr lang="en-GB" sz="1800">
                <a:solidFill>
                  <a:srgbClr val="000000"/>
                </a:solidFill>
              </a:rPr>
              <a:t>hábitos</a:t>
            </a:r>
            <a:r>
              <a:rPr lang="en-GB" sz="1800">
                <a:solidFill>
                  <a:srgbClr val="000000"/>
                </a:solidFill>
              </a:rPr>
              <a:t>. </a:t>
            </a:r>
            <a:r>
              <a:rPr b="1" lang="en-GB" sz="1800">
                <a:solidFill>
                  <a:srgbClr val="000000"/>
                </a:solidFill>
              </a:rPr>
              <a:t> (</a:t>
            </a:r>
            <a:r>
              <a:rPr lang="en-GB" sz="1800">
                <a:solidFill>
                  <a:srgbClr val="000000"/>
                </a:solidFill>
              </a:rPr>
              <a:t>cambi</a:t>
            </a:r>
            <a:r>
              <a:rPr b="1" lang="en-GB" sz="1800" u="sng">
                <a:solidFill>
                  <a:srgbClr val="000000"/>
                </a:solidFill>
              </a:rPr>
              <a:t>ar</a:t>
            </a:r>
            <a:r>
              <a:rPr b="1" lang="en-GB" sz="1800">
                <a:solidFill>
                  <a:srgbClr val="000000"/>
                </a:solidFill>
              </a:rPr>
              <a:t>)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Es importante que ….			com</a:t>
            </a:r>
            <a:r>
              <a:rPr b="1" lang="en-GB" sz="1800" u="sng">
                <a:solidFill>
                  <a:srgbClr val="000000"/>
                </a:solidFill>
              </a:rPr>
              <a:t>as</a:t>
            </a:r>
            <a:r>
              <a:rPr lang="en-GB" sz="1800">
                <a:solidFill>
                  <a:srgbClr val="000000"/>
                </a:solidFill>
              </a:rPr>
              <a:t> menos carne.   </a:t>
            </a:r>
            <a:r>
              <a:rPr b="1" lang="en-GB" sz="1800">
                <a:solidFill>
                  <a:srgbClr val="000000"/>
                </a:solidFill>
              </a:rPr>
              <a:t>(</a:t>
            </a:r>
            <a:r>
              <a:rPr lang="en-GB" sz="1800">
                <a:solidFill>
                  <a:srgbClr val="000000"/>
                </a:solidFill>
              </a:rPr>
              <a:t>com</a:t>
            </a:r>
            <a:r>
              <a:rPr b="1" lang="en-GB" sz="1800" u="sng">
                <a:solidFill>
                  <a:srgbClr val="000000"/>
                </a:solidFill>
              </a:rPr>
              <a:t>er</a:t>
            </a:r>
            <a:r>
              <a:rPr b="1" lang="en-GB" sz="1800">
                <a:solidFill>
                  <a:srgbClr val="000000"/>
                </a:solidFill>
              </a:rPr>
              <a:t>)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1476600" y="1561350"/>
            <a:ext cx="6190800" cy="615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 + 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adjective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+ que + present subjunctive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/>
          <p:nvPr>
            <p:ph type="title"/>
          </p:nvPr>
        </p:nvSpPr>
        <p:spPr>
          <a:xfrm>
            <a:off x="308000" y="192575"/>
            <a:ext cx="7551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Forming the subjunctive -AR verbs</a:t>
            </a:r>
            <a:endParaRPr/>
          </a:p>
        </p:txBody>
      </p:sp>
      <p:sp>
        <p:nvSpPr>
          <p:cNvPr id="197" name="Google Shape;197;p26"/>
          <p:cNvSpPr txBox="1"/>
          <p:nvPr>
            <p:ph idx="1" type="body"/>
          </p:nvPr>
        </p:nvSpPr>
        <p:spPr>
          <a:xfrm>
            <a:off x="284450" y="733000"/>
            <a:ext cx="3606600" cy="64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From the infinitive..				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98" name="Google Shape;198;p26"/>
          <p:cNvSpPr txBox="1"/>
          <p:nvPr>
            <p:ph idx="1" type="body"/>
          </p:nvPr>
        </p:nvSpPr>
        <p:spPr>
          <a:xfrm>
            <a:off x="6407800" y="733000"/>
            <a:ext cx="2656500" cy="108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To the stem, add present tense </a:t>
            </a:r>
            <a:r>
              <a:rPr b="1" lang="en-GB" sz="1800">
                <a:solidFill>
                  <a:srgbClr val="000000"/>
                </a:solidFill>
              </a:rPr>
              <a:t>-ER</a:t>
            </a:r>
            <a:r>
              <a:rPr lang="en-GB" sz="1800">
                <a:solidFill>
                  <a:srgbClr val="000000"/>
                </a:solidFill>
              </a:rPr>
              <a:t> verb endings.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99" name="Google Shape;199;p26"/>
          <p:cNvSpPr txBox="1"/>
          <p:nvPr/>
        </p:nvSpPr>
        <p:spPr>
          <a:xfrm>
            <a:off x="284450" y="1866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ahorrar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3503700" y="1866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ahorr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…...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p26"/>
          <p:cNvSpPr txBox="1"/>
          <p:nvPr/>
        </p:nvSpPr>
        <p:spPr>
          <a:xfrm>
            <a:off x="6318100" y="1866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ahorr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es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2" name="Google Shape;202;p26"/>
          <p:cNvSpPr txBox="1"/>
          <p:nvPr>
            <p:ph idx="1" type="body"/>
          </p:nvPr>
        </p:nvSpPr>
        <p:spPr>
          <a:xfrm>
            <a:off x="2930700" y="733000"/>
            <a:ext cx="3054600" cy="64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remove the -</a:t>
            </a:r>
            <a:r>
              <a:rPr b="1" lang="en-GB" sz="1800">
                <a:solidFill>
                  <a:srgbClr val="000000"/>
                </a:solidFill>
              </a:rPr>
              <a:t>AR</a:t>
            </a:r>
            <a:r>
              <a:rPr lang="en-GB" sz="1800">
                <a:solidFill>
                  <a:srgbClr val="000000"/>
                </a:solidFill>
              </a:rPr>
              <a:t> ending. 	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03" name="Google Shape;203;p26"/>
          <p:cNvSpPr/>
          <p:nvPr/>
        </p:nvSpPr>
        <p:spPr>
          <a:xfrm>
            <a:off x="2905400" y="2637350"/>
            <a:ext cx="2484600" cy="813600"/>
          </a:xfrm>
          <a:prstGeom prst="wedgeRoundRectCallout">
            <a:avLst>
              <a:gd fmla="val -10332" name="adj1"/>
              <a:gd fmla="val -76500" name="adj2"/>
              <a:gd fmla="val 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This is the stem.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26"/>
          <p:cNvSpPr txBox="1"/>
          <p:nvPr/>
        </p:nvSpPr>
        <p:spPr>
          <a:xfrm>
            <a:off x="308000" y="3573400"/>
            <a:ext cx="86853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latin typeface="Montserrat"/>
                <a:ea typeface="Montserrat"/>
                <a:cs typeface="Montserrat"/>
                <a:sym typeface="Montserrat"/>
              </a:rPr>
              <a:t>Note: To mean ‘I’ in the subjunctive, use the same ending as s/he.</a:t>
            </a:r>
            <a:endParaRPr b="1" sz="1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Google Shape;205;p26"/>
          <p:cNvSpPr txBox="1"/>
          <p:nvPr/>
        </p:nvSpPr>
        <p:spPr>
          <a:xfrm>
            <a:off x="344725" y="3927725"/>
            <a:ext cx="8033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Es importante que (yo) ahorr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más dinero.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 txBox="1"/>
          <p:nvPr>
            <p:ph type="title"/>
          </p:nvPr>
        </p:nvSpPr>
        <p:spPr>
          <a:xfrm>
            <a:off x="458975" y="286125"/>
            <a:ext cx="7551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Forming the subjunctive -ER / -IR verbs</a:t>
            </a:r>
            <a:endParaRPr/>
          </a:p>
        </p:txBody>
      </p:sp>
      <p:sp>
        <p:nvSpPr>
          <p:cNvPr id="211" name="Google Shape;211;p27"/>
          <p:cNvSpPr txBox="1"/>
          <p:nvPr>
            <p:ph idx="1" type="body"/>
          </p:nvPr>
        </p:nvSpPr>
        <p:spPr>
          <a:xfrm>
            <a:off x="284450" y="1114000"/>
            <a:ext cx="3606600" cy="64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From the infinitive..				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12" name="Google Shape;212;p27"/>
          <p:cNvSpPr txBox="1"/>
          <p:nvPr>
            <p:ph idx="1" type="body"/>
          </p:nvPr>
        </p:nvSpPr>
        <p:spPr>
          <a:xfrm>
            <a:off x="6407800" y="1114000"/>
            <a:ext cx="2656500" cy="108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To the stem, add present tense </a:t>
            </a:r>
            <a:r>
              <a:rPr b="1" lang="en-GB" sz="1800">
                <a:solidFill>
                  <a:srgbClr val="000000"/>
                </a:solidFill>
              </a:rPr>
              <a:t>-AR</a:t>
            </a:r>
            <a:r>
              <a:rPr lang="en-GB" sz="1800">
                <a:solidFill>
                  <a:srgbClr val="000000"/>
                </a:solidFill>
              </a:rPr>
              <a:t> verb endings.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13" name="Google Shape;213;p27"/>
          <p:cNvSpPr txBox="1"/>
          <p:nvPr/>
        </p:nvSpPr>
        <p:spPr>
          <a:xfrm>
            <a:off x="284450" y="2247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come</a:t>
            </a: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r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p27"/>
          <p:cNvSpPr txBox="1"/>
          <p:nvPr/>
        </p:nvSpPr>
        <p:spPr>
          <a:xfrm>
            <a:off x="3503700" y="2247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…...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27"/>
          <p:cNvSpPr txBox="1"/>
          <p:nvPr/>
        </p:nvSpPr>
        <p:spPr>
          <a:xfrm>
            <a:off x="6318100" y="2247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s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6" name="Google Shape;216;p27"/>
          <p:cNvSpPr txBox="1"/>
          <p:nvPr>
            <p:ph idx="1" type="body"/>
          </p:nvPr>
        </p:nvSpPr>
        <p:spPr>
          <a:xfrm>
            <a:off x="2930700" y="1114000"/>
            <a:ext cx="3054600" cy="64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remove the -</a:t>
            </a:r>
            <a:r>
              <a:rPr b="1" lang="en-GB" sz="1800">
                <a:solidFill>
                  <a:srgbClr val="000000"/>
                </a:solidFill>
              </a:rPr>
              <a:t>E</a:t>
            </a:r>
            <a:r>
              <a:rPr b="1" lang="en-GB" sz="1800">
                <a:solidFill>
                  <a:srgbClr val="000000"/>
                </a:solidFill>
              </a:rPr>
              <a:t>R / -IR</a:t>
            </a:r>
            <a:r>
              <a:rPr lang="en-GB" sz="1800">
                <a:solidFill>
                  <a:srgbClr val="000000"/>
                </a:solidFill>
              </a:rPr>
              <a:t> ending. 	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17" name="Google Shape;217;p27"/>
          <p:cNvSpPr/>
          <p:nvPr/>
        </p:nvSpPr>
        <p:spPr>
          <a:xfrm>
            <a:off x="2905400" y="3018350"/>
            <a:ext cx="2484600" cy="813600"/>
          </a:xfrm>
          <a:prstGeom prst="wedgeRoundRectCallout">
            <a:avLst>
              <a:gd fmla="val -10332" name="adj1"/>
              <a:gd fmla="val -76500" name="adj2"/>
              <a:gd fmla="val 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This is the stem.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8" name="Google Shape;218;p27"/>
          <p:cNvSpPr txBox="1"/>
          <p:nvPr/>
        </p:nvSpPr>
        <p:spPr>
          <a:xfrm>
            <a:off x="284450" y="3877475"/>
            <a:ext cx="86853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latin typeface="Montserrat"/>
                <a:ea typeface="Montserrat"/>
                <a:cs typeface="Montserrat"/>
                <a:sym typeface="Montserrat"/>
              </a:rPr>
              <a:t>Note: To mean ‘I’ in the subjunctive, use the same ending as s/he.</a:t>
            </a:r>
            <a:endParaRPr b="1" sz="1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321175" y="4231800"/>
            <a:ext cx="8033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Es importante que (yo) com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menos carne.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 txBox="1"/>
          <p:nvPr>
            <p:ph type="title"/>
          </p:nvPr>
        </p:nvSpPr>
        <p:spPr>
          <a:xfrm>
            <a:off x="382775" y="300125"/>
            <a:ext cx="7551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Irregular subjunctive forms [1/2]</a:t>
            </a:r>
            <a:endParaRPr/>
          </a:p>
        </p:txBody>
      </p:sp>
      <p:sp>
        <p:nvSpPr>
          <p:cNvPr id="225" name="Google Shape;225;p28"/>
          <p:cNvSpPr txBox="1"/>
          <p:nvPr>
            <p:ph idx="1" type="body"/>
          </p:nvPr>
        </p:nvSpPr>
        <p:spPr>
          <a:xfrm>
            <a:off x="371550" y="746700"/>
            <a:ext cx="8400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Some important verbs are irregular.  For </a:t>
            </a:r>
            <a:r>
              <a:rPr b="1" i="1" lang="en-GB" sz="1800">
                <a:solidFill>
                  <a:srgbClr val="000000"/>
                </a:solidFill>
              </a:rPr>
              <a:t>hacer</a:t>
            </a:r>
            <a:r>
              <a:rPr lang="en-GB" sz="1800">
                <a:solidFill>
                  <a:srgbClr val="000000"/>
                </a:solidFill>
              </a:rPr>
              <a:t> and </a:t>
            </a:r>
            <a:r>
              <a:rPr b="1" i="1" lang="en-GB" sz="1800">
                <a:solidFill>
                  <a:srgbClr val="000000"/>
                </a:solidFill>
              </a:rPr>
              <a:t>tener</a:t>
            </a:r>
            <a:r>
              <a:rPr lang="en-GB" sz="1800">
                <a:solidFill>
                  <a:srgbClr val="000000"/>
                </a:solidFill>
              </a:rPr>
              <a:t>, take the </a:t>
            </a:r>
            <a:br>
              <a:rPr lang="en-GB" sz="1800">
                <a:solidFill>
                  <a:srgbClr val="000000"/>
                </a:solidFill>
              </a:rPr>
            </a:br>
            <a:r>
              <a:rPr b="1" lang="en-GB" sz="1800">
                <a:solidFill>
                  <a:srgbClr val="000000"/>
                </a:solidFill>
              </a:rPr>
              <a:t>STEM</a:t>
            </a:r>
            <a:r>
              <a:rPr lang="en-GB" sz="1800">
                <a:solidFill>
                  <a:srgbClr val="000000"/>
                </a:solidFill>
              </a:rPr>
              <a:t> of the present tense ‘I’ form, then add the swapped endings: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2690675" y="15603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ten</a:t>
            </a:r>
            <a:r>
              <a:rPr lang="en-GB" sz="2600" u="sng">
                <a:latin typeface="Montserrat"/>
                <a:ea typeface="Montserrat"/>
                <a:cs typeface="Montserrat"/>
                <a:sym typeface="Montserrat"/>
              </a:rPr>
              <a:t>er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7" name="Google Shape;227;p28"/>
          <p:cNvSpPr txBox="1"/>
          <p:nvPr/>
        </p:nvSpPr>
        <p:spPr>
          <a:xfrm>
            <a:off x="5683700" y="215575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hago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28"/>
          <p:cNvSpPr txBox="1"/>
          <p:nvPr/>
        </p:nvSpPr>
        <p:spPr>
          <a:xfrm>
            <a:off x="2690675" y="358215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teng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as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9" name="Google Shape;229;p28"/>
          <p:cNvSpPr txBox="1"/>
          <p:nvPr/>
        </p:nvSpPr>
        <p:spPr>
          <a:xfrm>
            <a:off x="5683700" y="1579538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hac</a:t>
            </a:r>
            <a:r>
              <a:rPr lang="en-GB" sz="2600" u="sng">
                <a:latin typeface="Montserrat"/>
                <a:ea typeface="Montserrat"/>
                <a:cs typeface="Montserrat"/>
                <a:sym typeface="Montserrat"/>
              </a:rPr>
              <a:t>er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0" name="Google Shape;230;p28"/>
          <p:cNvSpPr txBox="1"/>
          <p:nvPr/>
        </p:nvSpPr>
        <p:spPr>
          <a:xfrm>
            <a:off x="2690675" y="2142241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tengo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1" name="Google Shape;231;p28"/>
          <p:cNvSpPr txBox="1"/>
          <p:nvPr/>
        </p:nvSpPr>
        <p:spPr>
          <a:xfrm>
            <a:off x="5683700" y="3196338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hag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2" name="Google Shape;232;p28"/>
          <p:cNvSpPr txBox="1"/>
          <p:nvPr/>
        </p:nvSpPr>
        <p:spPr>
          <a:xfrm>
            <a:off x="143725" y="2254000"/>
            <a:ext cx="19917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Present ‘I’ form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28"/>
          <p:cNvSpPr txBox="1"/>
          <p:nvPr/>
        </p:nvSpPr>
        <p:spPr>
          <a:xfrm>
            <a:off x="169775" y="2947700"/>
            <a:ext cx="2232600" cy="16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Present subjunctive </a:t>
            </a:r>
            <a:br>
              <a:rPr lang="en-GB" sz="1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‘I’</a:t>
            </a:r>
            <a:br>
              <a:rPr lang="en-GB" sz="1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‘You’</a:t>
            </a:r>
            <a:br>
              <a:rPr lang="en-GB" sz="1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‘S/he’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4" name="Google Shape;234;p28"/>
          <p:cNvSpPr txBox="1"/>
          <p:nvPr/>
        </p:nvSpPr>
        <p:spPr>
          <a:xfrm>
            <a:off x="2695000" y="319635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teng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5" name="Google Shape;235;p28"/>
          <p:cNvSpPr txBox="1"/>
          <p:nvPr/>
        </p:nvSpPr>
        <p:spPr>
          <a:xfrm>
            <a:off x="2695000" y="3971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teng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6" name="Google Shape;236;p28"/>
          <p:cNvSpPr txBox="1"/>
          <p:nvPr/>
        </p:nvSpPr>
        <p:spPr>
          <a:xfrm>
            <a:off x="5683700" y="39716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ha</a:t>
            </a: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7" name="Google Shape;237;p28"/>
          <p:cNvSpPr txBox="1"/>
          <p:nvPr/>
        </p:nvSpPr>
        <p:spPr>
          <a:xfrm>
            <a:off x="5683700" y="358215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hag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as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/>
          <p:nvPr>
            <p:ph type="title"/>
          </p:nvPr>
        </p:nvSpPr>
        <p:spPr>
          <a:xfrm>
            <a:off x="382775" y="300125"/>
            <a:ext cx="7551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Irregular subjunctive forms [2/2]</a:t>
            </a:r>
            <a:endParaRPr/>
          </a:p>
        </p:txBody>
      </p:sp>
      <p:sp>
        <p:nvSpPr>
          <p:cNvPr id="243" name="Google Shape;243;p29"/>
          <p:cNvSpPr txBox="1"/>
          <p:nvPr>
            <p:ph idx="1" type="body"/>
          </p:nvPr>
        </p:nvSpPr>
        <p:spPr>
          <a:xfrm>
            <a:off x="371550" y="746700"/>
            <a:ext cx="8400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Other key verbs are also irregular.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44" name="Google Shape;244;p29"/>
          <p:cNvSpPr txBox="1"/>
          <p:nvPr/>
        </p:nvSpPr>
        <p:spPr>
          <a:xfrm>
            <a:off x="2121000" y="1439663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ser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29"/>
          <p:cNvSpPr txBox="1"/>
          <p:nvPr/>
        </p:nvSpPr>
        <p:spPr>
          <a:xfrm>
            <a:off x="3886550" y="1416700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ir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6" name="Google Shape;246;p29"/>
          <p:cNvSpPr txBox="1"/>
          <p:nvPr/>
        </p:nvSpPr>
        <p:spPr>
          <a:xfrm>
            <a:off x="2044800" y="2911688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seas</a:t>
            </a:r>
            <a:endParaRPr b="1"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3742800" y="2175675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vaya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2121000" y="2175675"/>
            <a:ext cx="13095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sea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3714275" y="2934638"/>
            <a:ext cx="21366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vay</a:t>
            </a: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as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2056475" y="3653725"/>
            <a:ext cx="14169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sea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3754800" y="3674250"/>
            <a:ext cx="16323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vaya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-152400" y="2190750"/>
            <a:ext cx="2232600" cy="2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‘I’</a:t>
            </a:r>
            <a:br>
              <a:rPr lang="en-GB" sz="2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‘You’</a:t>
            </a:r>
            <a:br>
              <a:rPr lang="en-GB" sz="2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‘S/he’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5387100" y="1433350"/>
            <a:ext cx="30639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haber (hay)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4" name="Google Shape;254;p29"/>
          <p:cNvSpPr txBox="1"/>
          <p:nvPr/>
        </p:nvSpPr>
        <p:spPr>
          <a:xfrm>
            <a:off x="5407700" y="3675025"/>
            <a:ext cx="1632300" cy="6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haya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Google Shape;259;p30"/>
          <p:cNvGraphicFramePr/>
          <p:nvPr/>
        </p:nvGraphicFramePr>
        <p:xfrm>
          <a:off x="314250" y="684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{F29D9995-FAC7-4730-88E7-232B9B7C62D4}</a:tableStyleId>
              </a:tblPr>
              <a:tblGrid>
                <a:gridCol w="5133325"/>
                <a:gridCol w="1403575"/>
                <a:gridCol w="1654600"/>
              </a:tblGrid>
              <a:tr h="8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need to know the infinitive of each verb! E.g. cambi</a:t>
                      </a:r>
                      <a:r>
                        <a:rPr b="1"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</a:t>
                      </a:r>
                      <a:endParaRPr b="1" sz="20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siempre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esencial que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esencial que 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cambi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 Siempre             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ahorr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dinero.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esencial que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evit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la obesidad.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 Siempre              hac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proyectos.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5. Es esencial que no h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aya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desigualdad.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0" name="Google Shape;260;p30"/>
          <p:cNvSpPr txBox="1"/>
          <p:nvPr>
            <p:ph type="title"/>
          </p:nvPr>
        </p:nvSpPr>
        <p:spPr>
          <a:xfrm>
            <a:off x="225850" y="114425"/>
            <a:ext cx="7746600" cy="50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chemeClr val="dk2"/>
                </a:solidFill>
              </a:rPr>
              <a:t>Present indicative or present</a:t>
            </a:r>
            <a:r>
              <a:rPr lang="en-GB" sz="2700">
                <a:solidFill>
                  <a:schemeClr val="dk2"/>
                </a:solidFill>
              </a:rPr>
              <a:t> subjunctive?</a:t>
            </a:r>
            <a:endParaRPr sz="2700">
              <a:solidFill>
                <a:schemeClr val="dk2"/>
              </a:solidFill>
            </a:endParaRPr>
          </a:p>
        </p:txBody>
      </p:sp>
      <p:sp>
        <p:nvSpPr>
          <p:cNvPr id="261" name="Google Shape;261;p30"/>
          <p:cNvSpPr/>
          <p:nvPr/>
        </p:nvSpPr>
        <p:spPr>
          <a:xfrm>
            <a:off x="599400" y="1673388"/>
            <a:ext cx="1960800" cy="2976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0"/>
          <p:cNvSpPr/>
          <p:nvPr/>
        </p:nvSpPr>
        <p:spPr>
          <a:xfrm>
            <a:off x="684650" y="2241600"/>
            <a:ext cx="1960800" cy="2976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0"/>
          <p:cNvSpPr/>
          <p:nvPr/>
        </p:nvSpPr>
        <p:spPr>
          <a:xfrm>
            <a:off x="684650" y="2809800"/>
            <a:ext cx="1960800" cy="2976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0"/>
          <p:cNvSpPr/>
          <p:nvPr/>
        </p:nvSpPr>
        <p:spPr>
          <a:xfrm>
            <a:off x="684650" y="3393425"/>
            <a:ext cx="1960800" cy="2976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0"/>
          <p:cNvSpPr/>
          <p:nvPr/>
        </p:nvSpPr>
        <p:spPr>
          <a:xfrm>
            <a:off x="684650" y="3946175"/>
            <a:ext cx="1960800" cy="2976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6" name="Google Shape;26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8725" y="1559675"/>
            <a:ext cx="545275" cy="5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6625" y="2135525"/>
            <a:ext cx="545275" cy="5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7175" y="2703525"/>
            <a:ext cx="545275" cy="5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6625" y="3275450"/>
            <a:ext cx="545275" cy="5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0200" y="3946175"/>
            <a:ext cx="545275" cy="5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1"/>
          <p:cNvSpPr txBox="1"/>
          <p:nvPr>
            <p:ph type="title"/>
          </p:nvPr>
        </p:nvSpPr>
        <p:spPr>
          <a:xfrm>
            <a:off x="458975" y="370200"/>
            <a:ext cx="7551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Hay que</a:t>
            </a:r>
            <a:r>
              <a:rPr lang="en-GB"/>
              <a:t> (for points of view)</a:t>
            </a:r>
            <a:endParaRPr/>
          </a:p>
        </p:txBody>
      </p:sp>
      <p:sp>
        <p:nvSpPr>
          <p:cNvPr id="276" name="Google Shape;276;p31"/>
          <p:cNvSpPr txBox="1"/>
          <p:nvPr>
            <p:ph idx="1" type="body"/>
          </p:nvPr>
        </p:nvSpPr>
        <p:spPr>
          <a:xfrm>
            <a:off x="391500" y="960400"/>
            <a:ext cx="8685000" cy="71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You have seen that we use</a:t>
            </a:r>
            <a:r>
              <a:rPr lang="en-GB" sz="1800">
                <a:solidFill>
                  <a:srgbClr val="000000"/>
                </a:solidFill>
              </a:rPr>
              <a:t> the </a:t>
            </a:r>
            <a:r>
              <a:rPr b="1" lang="en-GB" sz="1800">
                <a:solidFill>
                  <a:srgbClr val="000000"/>
                </a:solidFill>
              </a:rPr>
              <a:t>subjunctive </a:t>
            </a:r>
            <a:r>
              <a:rPr lang="en-GB" sz="1800">
                <a:solidFill>
                  <a:srgbClr val="000000"/>
                </a:solidFill>
              </a:rPr>
              <a:t>to introduce </a:t>
            </a:r>
            <a:r>
              <a:rPr lang="en-GB" sz="1800" u="sng">
                <a:solidFill>
                  <a:srgbClr val="000000"/>
                </a:solidFill>
              </a:rPr>
              <a:t>points of view.</a:t>
            </a:r>
            <a:r>
              <a:rPr lang="en-GB" sz="1800">
                <a:solidFill>
                  <a:srgbClr val="000000"/>
                </a:solidFill>
              </a:rPr>
              <a:t>  </a:t>
            </a:r>
            <a:br>
              <a:rPr lang="en-GB" sz="1800">
                <a:solidFill>
                  <a:srgbClr val="000000"/>
                </a:solidFill>
              </a:rPr>
            </a:br>
            <a:r>
              <a:rPr lang="en-GB" sz="1800">
                <a:solidFill>
                  <a:srgbClr val="000000"/>
                </a:solidFill>
              </a:rPr>
              <a:t>To advocate or insist that something happens, use: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rgbClr val="000000"/>
                </a:solidFill>
              </a:rPr>
            </a:b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77" name="Google Shape;277;p31"/>
          <p:cNvSpPr txBox="1"/>
          <p:nvPr/>
        </p:nvSpPr>
        <p:spPr>
          <a:xfrm>
            <a:off x="1476600" y="1776200"/>
            <a:ext cx="6190800" cy="615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 + 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adjective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+ que + present subjunctive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8" name="Google Shape;278;p31"/>
          <p:cNvSpPr txBox="1"/>
          <p:nvPr/>
        </p:nvSpPr>
        <p:spPr>
          <a:xfrm>
            <a:off x="391500" y="2557950"/>
            <a:ext cx="81921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Use also 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hay que + infinitive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to say what must happen.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9" name="Google Shape;279;p31"/>
          <p:cNvSpPr txBox="1"/>
          <p:nvPr/>
        </p:nvSpPr>
        <p:spPr>
          <a:xfrm>
            <a:off x="417150" y="3081550"/>
            <a:ext cx="7833300" cy="5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Compare: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0" name="Google Shape;280;p31"/>
          <p:cNvSpPr txBox="1"/>
          <p:nvPr/>
        </p:nvSpPr>
        <p:spPr>
          <a:xfrm>
            <a:off x="503050" y="3543525"/>
            <a:ext cx="8244000" cy="410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Es necesario que </a:t>
            </a:r>
            <a:r>
              <a:rPr i="1" lang="en-GB" sz="1800" u="sng">
                <a:latin typeface="Montserrat"/>
                <a:ea typeface="Montserrat"/>
                <a:cs typeface="Montserrat"/>
                <a:sym typeface="Montserrat"/>
              </a:rPr>
              <a:t>ahorr</a:t>
            </a:r>
            <a:r>
              <a:rPr b="1" i="1" lang="en-GB" sz="1800" u="sng">
                <a:latin typeface="Montserrat"/>
                <a:ea typeface="Montserrat"/>
                <a:cs typeface="Montserrat"/>
                <a:sym typeface="Montserrat"/>
              </a:rPr>
              <a:t>es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energía.  It’s necessary that </a:t>
            </a:r>
            <a:r>
              <a:rPr b="1" i="1" lang="en-GB" sz="1800" u="sng">
                <a:latin typeface="Montserrat"/>
                <a:ea typeface="Montserrat"/>
                <a:cs typeface="Montserrat"/>
                <a:sym typeface="Montserrat"/>
              </a:rPr>
              <a:t>you</a:t>
            </a:r>
            <a:r>
              <a:rPr i="1" lang="en-GB" sz="1800" u="sng">
                <a:latin typeface="Montserrat"/>
                <a:ea typeface="Montserrat"/>
                <a:cs typeface="Montserrat"/>
                <a:sym typeface="Montserrat"/>
              </a:rPr>
              <a:t> save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energy.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1" name="Google Shape;281;p31"/>
          <p:cNvSpPr txBox="1"/>
          <p:nvPr/>
        </p:nvSpPr>
        <p:spPr>
          <a:xfrm>
            <a:off x="503050" y="3954225"/>
            <a:ext cx="8244000" cy="410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Hay que </a:t>
            </a:r>
            <a:r>
              <a:rPr i="1" lang="en-GB" sz="1800" u="sng">
                <a:latin typeface="Montserrat"/>
                <a:ea typeface="Montserrat"/>
                <a:cs typeface="Montserrat"/>
                <a:sym typeface="Montserrat"/>
              </a:rPr>
              <a:t>ahorr</a:t>
            </a:r>
            <a:r>
              <a:rPr b="1" i="1" lang="en-GB" sz="1800" u="sng">
                <a:latin typeface="Montserrat"/>
                <a:ea typeface="Montserrat"/>
                <a:cs typeface="Montserrat"/>
                <a:sym typeface="Montserrat"/>
              </a:rPr>
              <a:t>ar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energía.  It’s necessary  </a:t>
            </a:r>
            <a:r>
              <a:rPr b="1" i="1" lang="en-GB" sz="1800" u="sng">
                <a:latin typeface="Montserrat"/>
                <a:ea typeface="Montserrat"/>
                <a:cs typeface="Montserrat"/>
                <a:sym typeface="Montserrat"/>
              </a:rPr>
              <a:t>to </a:t>
            </a:r>
            <a:r>
              <a:rPr b="1" i="1" lang="en-GB" sz="1800" u="sng">
                <a:latin typeface="Montserrat"/>
                <a:ea typeface="Montserrat"/>
                <a:cs typeface="Montserrat"/>
                <a:sym typeface="Montserrat"/>
              </a:rPr>
              <a:t>save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energy.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2"/>
          <p:cNvSpPr txBox="1"/>
          <p:nvPr>
            <p:ph type="title"/>
          </p:nvPr>
        </p:nvSpPr>
        <p:spPr>
          <a:xfrm>
            <a:off x="458975" y="286125"/>
            <a:ext cx="8352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Identify the sentences that are in the subjunctive.</a:t>
            </a:r>
            <a:endParaRPr sz="2500"/>
          </a:p>
        </p:txBody>
      </p:sp>
      <p:sp>
        <p:nvSpPr>
          <p:cNvPr id="287" name="Google Shape;287;p32"/>
          <p:cNvSpPr txBox="1"/>
          <p:nvPr>
            <p:ph idx="1" type="body"/>
          </p:nvPr>
        </p:nvSpPr>
        <p:spPr>
          <a:xfrm>
            <a:off x="528150" y="1099725"/>
            <a:ext cx="8087700" cy="3202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b="1" lang="en-GB" sz="2300">
                <a:solidFill>
                  <a:srgbClr val="000000"/>
                </a:solidFill>
              </a:rPr>
              <a:t>Es esencial que ahorres los recursos naturales.</a:t>
            </a:r>
            <a:endParaRPr b="1"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b="1" lang="en-GB" sz="2300">
                <a:solidFill>
                  <a:srgbClr val="000000"/>
                </a:solidFill>
              </a:rPr>
              <a:t>Es importante que cambies tu estilo de vida.</a:t>
            </a:r>
            <a:endParaRPr b="1"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Hay que proteger los animales en peligro.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Hay que reciclar más.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Hay que evitar el uso de demasiado plástico.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b="1" lang="en-GB" sz="2300">
                <a:solidFill>
                  <a:srgbClr val="000000"/>
                </a:solidFill>
              </a:rPr>
              <a:t>Es recomendable que trabajes por un proyecto medioambiental.</a:t>
            </a:r>
            <a:endParaRPr b="1" sz="2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3"/>
          <p:cNvSpPr txBox="1"/>
          <p:nvPr>
            <p:ph type="title"/>
          </p:nvPr>
        </p:nvSpPr>
        <p:spPr>
          <a:xfrm>
            <a:off x="528150" y="188775"/>
            <a:ext cx="7995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chemeClr val="dk2"/>
                </a:solidFill>
              </a:rPr>
              <a:t>Jigsaw translation into English.</a:t>
            </a:r>
            <a:endParaRPr sz="2500">
              <a:solidFill>
                <a:schemeClr val="dk2"/>
              </a:solidFill>
            </a:endParaRPr>
          </a:p>
        </p:txBody>
      </p:sp>
      <p:sp>
        <p:nvSpPr>
          <p:cNvPr id="293" name="Google Shape;293;p33"/>
          <p:cNvSpPr txBox="1"/>
          <p:nvPr>
            <p:ph idx="1" type="body"/>
          </p:nvPr>
        </p:nvSpPr>
        <p:spPr>
          <a:xfrm>
            <a:off x="528150" y="1099725"/>
            <a:ext cx="8087700" cy="3202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GB" sz="2300"/>
              <a:t>It is essential that </a:t>
            </a:r>
            <a:r>
              <a:rPr lang="en-GB" sz="2300"/>
              <a:t> </a:t>
            </a:r>
            <a:r>
              <a:rPr b="1" lang="en-GB" sz="2300"/>
              <a:t>ahorres los recursos naturales.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GB" sz="2300"/>
              <a:t>It is important that</a:t>
            </a:r>
            <a:r>
              <a:rPr lang="en-GB" sz="2300"/>
              <a:t> </a:t>
            </a:r>
            <a:r>
              <a:rPr b="1" lang="en-GB" sz="2300"/>
              <a:t>cambies tu estilo de vida.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GB" sz="2300"/>
              <a:t>It’s necessary to protect </a:t>
            </a:r>
            <a:r>
              <a:rPr b="1" lang="en-GB" sz="2300"/>
              <a:t>los animales en peligro.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-GB" sz="2300"/>
              <a:t>Hay que reciclar </a:t>
            </a:r>
            <a:r>
              <a:rPr lang="en-GB" sz="2300"/>
              <a:t>more.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-GB" sz="2300"/>
              <a:t>Hay que evitar el uso de demasiado </a:t>
            </a:r>
            <a:r>
              <a:rPr lang="en-GB" sz="2300"/>
              <a:t>plastic.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-GB" sz="2300"/>
              <a:t>Es recomendable que</a:t>
            </a:r>
            <a:r>
              <a:rPr lang="en-GB" sz="2300"/>
              <a:t> you work</a:t>
            </a:r>
            <a:r>
              <a:rPr b="1" lang="en-GB" sz="2300"/>
              <a:t> por un proyecto medioambiental.</a:t>
            </a:r>
            <a:endParaRPr b="1"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/>
              <a:t>[r] or [rr]</a:t>
            </a:r>
            <a:endParaRPr sz="3200"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AutoNum type="arabicPeriod"/>
            </a:pPr>
            <a:r>
              <a:rPr lang="en-GB" sz="2700">
                <a:solidFill>
                  <a:srgbClr val="000000"/>
                </a:solidFill>
              </a:rPr>
              <a:t>amenaza</a:t>
            </a:r>
            <a:r>
              <a:rPr b="1" lang="en-GB" sz="2700">
                <a:solidFill>
                  <a:srgbClr val="000000"/>
                </a:solidFill>
              </a:rPr>
              <a:t>r</a:t>
            </a:r>
            <a:endParaRPr b="1"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AutoNum type="arabicPeriod"/>
            </a:pPr>
            <a:r>
              <a:rPr lang="en-GB" sz="2700">
                <a:solidFill>
                  <a:srgbClr val="000000"/>
                </a:solidFill>
              </a:rPr>
              <a:t>el hamb</a:t>
            </a:r>
            <a:r>
              <a:rPr b="1" lang="en-GB" sz="2700">
                <a:solidFill>
                  <a:srgbClr val="000000"/>
                </a:solidFill>
              </a:rPr>
              <a:t>r</a:t>
            </a:r>
            <a:r>
              <a:rPr lang="en-GB" sz="2700">
                <a:solidFill>
                  <a:srgbClr val="000000"/>
                </a:solidFill>
              </a:rPr>
              <a:t>e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AutoNum type="arabicPeriod"/>
            </a:pPr>
            <a:r>
              <a:rPr lang="en-GB" sz="2700">
                <a:solidFill>
                  <a:srgbClr val="000000"/>
                </a:solidFill>
              </a:rPr>
              <a:t>pe</a:t>
            </a:r>
            <a:r>
              <a:rPr b="1" lang="en-GB" sz="2700">
                <a:solidFill>
                  <a:srgbClr val="000000"/>
                </a:solidFill>
              </a:rPr>
              <a:t>rr</a:t>
            </a:r>
            <a:r>
              <a:rPr lang="en-GB" sz="2700">
                <a:solidFill>
                  <a:srgbClr val="000000"/>
                </a:solidFill>
              </a:rPr>
              <a:t>o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AutoNum type="arabicPeriod"/>
            </a:pPr>
            <a:r>
              <a:rPr lang="en-GB" sz="2700">
                <a:solidFill>
                  <a:srgbClr val="000000"/>
                </a:solidFill>
              </a:rPr>
              <a:t>aho</a:t>
            </a:r>
            <a:r>
              <a:rPr b="1" lang="en-GB" sz="2700">
                <a:solidFill>
                  <a:srgbClr val="000000"/>
                </a:solidFill>
              </a:rPr>
              <a:t>rr</a:t>
            </a:r>
            <a:r>
              <a:rPr lang="en-GB" sz="2700">
                <a:solidFill>
                  <a:srgbClr val="000000"/>
                </a:solidFill>
              </a:rPr>
              <a:t>a</a:t>
            </a:r>
            <a:r>
              <a:rPr b="1" lang="en-GB" sz="2700">
                <a:solidFill>
                  <a:srgbClr val="000000"/>
                </a:solidFill>
              </a:rPr>
              <a:t>r</a:t>
            </a:r>
            <a:endParaRPr b="1" sz="2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000000"/>
                </a:solidFill>
              </a:rPr>
              <a:t>5.  	el pelig</a:t>
            </a:r>
            <a:r>
              <a:rPr b="1" lang="en-GB" sz="2700">
                <a:solidFill>
                  <a:srgbClr val="000000"/>
                </a:solidFill>
              </a:rPr>
              <a:t>r</a:t>
            </a:r>
            <a:r>
              <a:rPr lang="en-GB" sz="2700">
                <a:solidFill>
                  <a:srgbClr val="000000"/>
                </a:solidFill>
              </a:rPr>
              <a:t>o</a:t>
            </a:r>
            <a:endParaRPr sz="2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"/>
          <p:cNvSpPr txBox="1"/>
          <p:nvPr>
            <p:ph type="title"/>
          </p:nvPr>
        </p:nvSpPr>
        <p:spPr>
          <a:xfrm>
            <a:off x="505175" y="286125"/>
            <a:ext cx="7995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chemeClr val="dk2"/>
                </a:solidFill>
              </a:rPr>
              <a:t>RESPUESTAS</a:t>
            </a:r>
            <a:endParaRPr sz="2500">
              <a:solidFill>
                <a:schemeClr val="dk2"/>
              </a:solidFill>
            </a:endParaRPr>
          </a:p>
        </p:txBody>
      </p:sp>
      <p:sp>
        <p:nvSpPr>
          <p:cNvPr id="299" name="Google Shape;299;p34"/>
          <p:cNvSpPr txBox="1"/>
          <p:nvPr>
            <p:ph idx="1" type="body"/>
          </p:nvPr>
        </p:nvSpPr>
        <p:spPr>
          <a:xfrm>
            <a:off x="458975" y="1043075"/>
            <a:ext cx="8087700" cy="3202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GB" sz="2300"/>
              <a:t>It is essential that</a:t>
            </a:r>
            <a:r>
              <a:rPr b="1" lang="en-GB" sz="2300"/>
              <a:t> you save natural resources.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GB" sz="2300"/>
              <a:t>It is important that </a:t>
            </a:r>
            <a:r>
              <a:rPr b="1" lang="en-GB" sz="2300"/>
              <a:t>you change your lifestyle.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GB" sz="2300"/>
              <a:t>You must protect </a:t>
            </a:r>
            <a:r>
              <a:rPr b="1" lang="en-GB" sz="2300"/>
              <a:t>endangered animals.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-GB" sz="2300"/>
              <a:t>It’s necessary to</a:t>
            </a:r>
            <a:r>
              <a:rPr lang="en-GB" sz="2300"/>
              <a:t> </a:t>
            </a:r>
            <a:r>
              <a:rPr b="1" lang="en-GB" sz="2300"/>
              <a:t>recycle </a:t>
            </a:r>
            <a:r>
              <a:rPr lang="en-GB" sz="2300"/>
              <a:t>more.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-GB" sz="2300"/>
              <a:t>It’s necessary to avoid using too much</a:t>
            </a:r>
            <a:r>
              <a:rPr b="1" lang="en-GB" sz="2300"/>
              <a:t> </a:t>
            </a:r>
            <a:r>
              <a:rPr lang="en-GB" sz="2300"/>
              <a:t>plastic.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-GB" sz="2300"/>
              <a:t>It is advisable that</a:t>
            </a:r>
            <a:r>
              <a:rPr lang="en-GB" sz="2300"/>
              <a:t> you work</a:t>
            </a:r>
            <a:r>
              <a:rPr b="1" lang="en-GB" sz="2300"/>
              <a:t> for an environmental project.</a:t>
            </a:r>
            <a:endParaRPr b="1" sz="23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5"/>
          <p:cNvSpPr txBox="1"/>
          <p:nvPr>
            <p:ph type="title"/>
          </p:nvPr>
        </p:nvSpPr>
        <p:spPr>
          <a:xfrm>
            <a:off x="219875" y="122300"/>
            <a:ext cx="5991300" cy="52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Escribe los verbos en español.</a:t>
            </a:r>
            <a:endParaRPr sz="2500"/>
          </a:p>
        </p:txBody>
      </p:sp>
      <p:graphicFrame>
        <p:nvGraphicFramePr>
          <p:cNvPr id="305" name="Google Shape;305;p35"/>
          <p:cNvGraphicFramePr/>
          <p:nvPr/>
        </p:nvGraphicFramePr>
        <p:xfrm>
          <a:off x="219875" y="61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{F29D9995-FAC7-4730-88E7-232B9B7C62D4}</a:tableStyleId>
              </a:tblPr>
              <a:tblGrid>
                <a:gridCol w="382850"/>
                <a:gridCol w="5940150"/>
              </a:tblGrid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necesario que [</a:t>
                      </a: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save] agua. 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[ahorrar]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importante que [we do]</a:t>
                      </a: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publicity campaigns.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[hacer]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terrible que [there is] tanta desigualdad social.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[hay]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 [create] más oportunidades de trabajo.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[crear]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esencial que [</a:t>
                      </a: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raise] fondos.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[recaudar]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 [buy] productos de comercio justo.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[comparar]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importante que [we consume] menos.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[consumir]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 [change] la ley.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[cambiar]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/>
                        <a:t>9</a:t>
                      </a:r>
                      <a:endParaRPr b="1" sz="1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necesario que [we eat] menos carne.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[comer]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06" name="Google Shape;306;p35"/>
          <p:cNvSpPr/>
          <p:nvPr/>
        </p:nvSpPr>
        <p:spPr>
          <a:xfrm>
            <a:off x="6664875" y="1673575"/>
            <a:ext cx="2277300" cy="1919700"/>
          </a:xfrm>
          <a:prstGeom prst="wedgeRoundRectCallout">
            <a:avLst>
              <a:gd fmla="val -19187" name="adj1"/>
              <a:gd fmla="val 63887" name="adj2"/>
              <a:gd fmla="val 0" name="adj3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Note: for ‘we’ form of the subjunctive, use:</a:t>
            </a:r>
            <a:br>
              <a:rPr lang="en-GB" sz="1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AR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→ 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emos</a:t>
            </a:r>
            <a:br>
              <a:rPr lang="en-GB" sz="1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ER/IR</a:t>
            </a: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 → 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amos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6"/>
          <p:cNvSpPr txBox="1"/>
          <p:nvPr>
            <p:ph type="title"/>
          </p:nvPr>
        </p:nvSpPr>
        <p:spPr>
          <a:xfrm>
            <a:off x="219875" y="122300"/>
            <a:ext cx="5991300" cy="52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Respuestas</a:t>
            </a:r>
            <a:endParaRPr sz="2500"/>
          </a:p>
        </p:txBody>
      </p:sp>
      <p:graphicFrame>
        <p:nvGraphicFramePr>
          <p:cNvPr id="312" name="Google Shape;312;p36"/>
          <p:cNvGraphicFramePr/>
          <p:nvPr/>
        </p:nvGraphicFramePr>
        <p:xfrm>
          <a:off x="219875" y="61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{F29D9995-FAC7-4730-88E7-232B9B7C62D4}</a:tableStyleId>
              </a:tblPr>
              <a:tblGrid>
                <a:gridCol w="382850"/>
                <a:gridCol w="7911300"/>
              </a:tblGrid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necesario que      [we save]       agua. 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[ahorrar]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importante que       [we do]       publicity campaigns.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[hacer]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terrible que     [there is]    tanta desigualdad social.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[hay]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   [create]   más oportunidades de trabajo.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[crear]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esencial que         [we raise]         fondos.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[recaudar]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        [buy]        productos de comercio justo.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[comprar]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importante que        [we consume]        menos.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[consumir]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      [change]      la ley.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[cambiar]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/>
                        <a:t>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necesario que       [we eat]       menos carne. </a:t>
                      </a:r>
                      <a:r>
                        <a:rPr i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[comer]</a:t>
                      </a:r>
                      <a:endParaRPr i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13" name="Google Shape;313;p36"/>
          <p:cNvSpPr txBox="1"/>
          <p:nvPr/>
        </p:nvSpPr>
        <p:spPr>
          <a:xfrm>
            <a:off x="2443425" y="648200"/>
            <a:ext cx="15195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ahorremos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4" name="Google Shape;314;p36"/>
          <p:cNvSpPr txBox="1"/>
          <p:nvPr/>
        </p:nvSpPr>
        <p:spPr>
          <a:xfrm>
            <a:off x="2607700" y="1114750"/>
            <a:ext cx="14301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hagamos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5" name="Google Shape;315;p36"/>
          <p:cNvSpPr txBox="1"/>
          <p:nvPr/>
        </p:nvSpPr>
        <p:spPr>
          <a:xfrm>
            <a:off x="2392075" y="1591275"/>
            <a:ext cx="934200" cy="24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haya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6" name="Google Shape;316;p36"/>
          <p:cNvSpPr txBox="1"/>
          <p:nvPr/>
        </p:nvSpPr>
        <p:spPr>
          <a:xfrm>
            <a:off x="1673500" y="1969850"/>
            <a:ext cx="934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crear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7" name="Google Shape;317;p36"/>
          <p:cNvSpPr txBox="1"/>
          <p:nvPr/>
        </p:nvSpPr>
        <p:spPr>
          <a:xfrm>
            <a:off x="2309925" y="2402400"/>
            <a:ext cx="17865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recaudemos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8" name="Google Shape;318;p36"/>
          <p:cNvSpPr txBox="1"/>
          <p:nvPr/>
        </p:nvSpPr>
        <p:spPr>
          <a:xfrm>
            <a:off x="1622100" y="2834938"/>
            <a:ext cx="120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comprar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9" name="Google Shape;319;p36"/>
          <p:cNvSpPr txBox="1"/>
          <p:nvPr/>
        </p:nvSpPr>
        <p:spPr>
          <a:xfrm>
            <a:off x="2771950" y="3267500"/>
            <a:ext cx="1906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consumamos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0" name="Google Shape;320;p36"/>
          <p:cNvSpPr txBox="1"/>
          <p:nvPr/>
        </p:nvSpPr>
        <p:spPr>
          <a:xfrm>
            <a:off x="1622100" y="3778075"/>
            <a:ext cx="1324500" cy="24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cambiar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1" name="Google Shape;321;p36"/>
          <p:cNvSpPr txBox="1"/>
          <p:nvPr/>
        </p:nvSpPr>
        <p:spPr>
          <a:xfrm>
            <a:off x="2488125" y="4132600"/>
            <a:ext cx="14301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comamos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7"/>
          <p:cNvSpPr txBox="1"/>
          <p:nvPr>
            <p:ph type="title"/>
          </p:nvPr>
        </p:nvSpPr>
        <p:spPr>
          <a:xfrm>
            <a:off x="76200" y="76200"/>
            <a:ext cx="6548700" cy="66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Respuestas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27" name="Google Shape;327;p37"/>
          <p:cNvSpPr txBox="1"/>
          <p:nvPr>
            <p:ph type="title"/>
          </p:nvPr>
        </p:nvSpPr>
        <p:spPr>
          <a:xfrm>
            <a:off x="110250" y="660600"/>
            <a:ext cx="8091900" cy="375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Use </a:t>
            </a:r>
            <a:r>
              <a:rPr i="1" lang="en-GB" sz="2400">
                <a:solidFill>
                  <a:srgbClr val="000000"/>
                </a:solidFill>
              </a:rPr>
              <a:t>hay que</a:t>
            </a:r>
            <a:r>
              <a:rPr lang="en-GB" sz="2400">
                <a:solidFill>
                  <a:srgbClr val="000000"/>
                </a:solidFill>
              </a:rPr>
              <a:t> plus ……………………………………….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Use …………………... + infinitive to mean it is necessary to do something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Translate into English: ‘Hay que proteger los animales en peligro.’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After the structure ‘Es + adjective + que’ use the ……………………………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Translate into Spanish: ‘it’s important that you help the environment’ (ayudar = to help)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28" name="Google Shape;328;p37"/>
          <p:cNvSpPr txBox="1"/>
          <p:nvPr/>
        </p:nvSpPr>
        <p:spPr>
          <a:xfrm>
            <a:off x="3624075" y="523600"/>
            <a:ext cx="2648700" cy="40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the infinitive</a:t>
            </a:r>
            <a:endParaRPr b="1"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9" name="Google Shape;329;p37"/>
          <p:cNvSpPr txBox="1"/>
          <p:nvPr/>
        </p:nvSpPr>
        <p:spPr>
          <a:xfrm>
            <a:off x="1231975" y="1108550"/>
            <a:ext cx="1848000" cy="40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hay que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0" name="Google Shape;330;p37"/>
          <p:cNvSpPr txBox="1"/>
          <p:nvPr/>
        </p:nvSpPr>
        <p:spPr>
          <a:xfrm>
            <a:off x="574900" y="2296225"/>
            <a:ext cx="6601500" cy="40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It is necessary to protect endangered animals.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1" name="Google Shape;331;p37"/>
          <p:cNvSpPr txBox="1"/>
          <p:nvPr/>
        </p:nvSpPr>
        <p:spPr>
          <a:xfrm>
            <a:off x="595450" y="3121000"/>
            <a:ext cx="2874600" cy="40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subjunctive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2" name="Google Shape;332;p37"/>
          <p:cNvSpPr txBox="1"/>
          <p:nvPr/>
        </p:nvSpPr>
        <p:spPr>
          <a:xfrm>
            <a:off x="533850" y="3983400"/>
            <a:ext cx="7668300" cy="40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 importante que ayudes al medio ambiente.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530600" y="616700"/>
            <a:ext cx="19959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la desigualdad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3448200" y="616700"/>
            <a:ext cx="19959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	el paro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6420000" y="616700"/>
            <a:ext cx="19959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el hambre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557700" y="2064500"/>
            <a:ext cx="19959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a salud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448200" y="2064500"/>
            <a:ext cx="19959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os sin techo</a:t>
            </a:r>
            <a:endParaRPr sz="700"/>
          </a:p>
        </p:txBody>
      </p:sp>
      <p:sp>
        <p:nvSpPr>
          <p:cNvPr id="100" name="Google Shape;100;p17"/>
          <p:cNvSpPr txBox="1"/>
          <p:nvPr/>
        </p:nvSpPr>
        <p:spPr>
          <a:xfrm>
            <a:off x="6420000" y="2064500"/>
            <a:ext cx="19959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n peligro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557700" y="3512300"/>
            <a:ext cx="1995900" cy="8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l proyecto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3288450" y="3512300"/>
            <a:ext cx="2474100" cy="1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el </a:t>
            </a: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medio ambiente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211000" y="3512300"/>
            <a:ext cx="2474100" cy="1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la contaminación 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228900" y="215275"/>
            <a:ext cx="3010200" cy="65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El vocabulario</a:t>
            </a:r>
            <a:endParaRPr sz="2900"/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952500" y="918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{F29D9995-FAC7-4730-88E7-232B9B7C62D4}</a:tableStyleId>
              </a:tblPr>
              <a:tblGrid>
                <a:gridCol w="3464525"/>
                <a:gridCol w="34645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 proyecto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project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 </a:t>
                      </a: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escasez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scarcity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cambiar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change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evitar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avoid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ahorrar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save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amenazar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threaten</a:t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superlative</a:t>
            </a:r>
            <a:endParaRPr/>
          </a:p>
        </p:txBody>
      </p:sp>
      <p:sp>
        <p:nvSpPr>
          <p:cNvPr id="115" name="Google Shape;115;p19"/>
          <p:cNvSpPr txBox="1"/>
          <p:nvPr>
            <p:ph idx="2" type="body"/>
          </p:nvPr>
        </p:nvSpPr>
        <p:spPr>
          <a:xfrm>
            <a:off x="459000" y="819325"/>
            <a:ext cx="7720200" cy="96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When we mean ‘the </a:t>
            </a:r>
            <a:r>
              <a:rPr b="1" lang="en-GB" sz="2000">
                <a:solidFill>
                  <a:srgbClr val="000000"/>
                </a:solidFill>
              </a:rPr>
              <a:t>least / most</a:t>
            </a:r>
            <a:r>
              <a:rPr lang="en-GB" sz="2000">
                <a:solidFill>
                  <a:srgbClr val="000000"/>
                </a:solidFill>
              </a:rPr>
              <a:t> ...’, we use the superlative.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In Spanish, we structure the superlative like this.</a:t>
            </a:r>
            <a:br>
              <a:rPr lang="en-GB" sz="2000">
                <a:solidFill>
                  <a:srgbClr val="000000"/>
                </a:solidFill>
              </a:rPr>
            </a:br>
            <a:r>
              <a:rPr lang="en-GB" sz="2000">
                <a:solidFill>
                  <a:srgbClr val="000000"/>
                </a:solidFill>
              </a:rPr>
              <a:t>The adjective usually goes after the noun and agrees with it: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458975" y="2166450"/>
            <a:ext cx="2248500" cy="8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el (los)</a:t>
            </a:r>
            <a:br>
              <a:rPr lang="en-GB" sz="2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la (las)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4142400" y="2075400"/>
            <a:ext cx="1191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más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menos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6023625" y="2011450"/>
            <a:ext cx="29286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dificil/es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serio/a/os/as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(adjective)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9"/>
          <p:cNvSpPr/>
          <p:nvPr/>
        </p:nvSpPr>
        <p:spPr>
          <a:xfrm>
            <a:off x="1560925" y="2194775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/>
          <p:nvPr/>
        </p:nvSpPr>
        <p:spPr>
          <a:xfrm>
            <a:off x="5378325" y="2125775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565425" y="3239100"/>
            <a:ext cx="2248500" cy="5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the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1560925" y="3144900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4180500" y="3182450"/>
            <a:ext cx="1191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most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least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/>
          <p:nvPr/>
        </p:nvSpPr>
        <p:spPr>
          <a:xfrm>
            <a:off x="5378325" y="3330150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6029850" y="3233425"/>
            <a:ext cx="1805100" cy="9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difficult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serious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2130025" y="2103725"/>
            <a:ext cx="18051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problema(s)</a:t>
            </a:r>
            <a:br>
              <a:rPr b="1" lang="en-GB" sz="20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idea(s)</a:t>
            </a:r>
            <a:br>
              <a:rPr b="1" lang="en-GB" sz="20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(noun)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2170150" y="3330150"/>
            <a:ext cx="1838100" cy="71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problem(s)</a:t>
            </a:r>
            <a:br>
              <a:rPr b="1" lang="en-GB" sz="21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idea(s)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superlative</a:t>
            </a:r>
            <a:endParaRPr/>
          </a:p>
        </p:txBody>
      </p:sp>
      <p:sp>
        <p:nvSpPr>
          <p:cNvPr id="133" name="Google Shape;133;p20"/>
          <p:cNvSpPr txBox="1"/>
          <p:nvPr>
            <p:ph idx="2" type="body"/>
          </p:nvPr>
        </p:nvSpPr>
        <p:spPr>
          <a:xfrm>
            <a:off x="459000" y="819325"/>
            <a:ext cx="7495500" cy="96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Some superlatives are formed differently and the adjectives go in front of the noun: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458975" y="1784725"/>
            <a:ext cx="2248500" cy="5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el/la/los/as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2707475" y="1667900"/>
            <a:ext cx="1133400" cy="13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mejor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peor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mayor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menor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2138375" y="1822838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0"/>
          <p:cNvSpPr/>
          <p:nvPr/>
        </p:nvSpPr>
        <p:spPr>
          <a:xfrm>
            <a:off x="3840900" y="1822838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4572000" y="1667900"/>
            <a:ext cx="19989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problema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solución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amigo/a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(noun)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864100" y="3453450"/>
            <a:ext cx="2248500" cy="5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the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1992125" y="3390138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2780013" y="3212925"/>
            <a:ext cx="15732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best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worst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greatest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smallest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4002900" y="3390138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0"/>
          <p:cNvSpPr txBox="1"/>
          <p:nvPr/>
        </p:nvSpPr>
        <p:spPr>
          <a:xfrm>
            <a:off x="4572025" y="3390150"/>
            <a:ext cx="1573200" cy="10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problem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solution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friend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superlative</a:t>
            </a:r>
            <a:endParaRPr/>
          </a:p>
        </p:txBody>
      </p:sp>
      <p:sp>
        <p:nvSpPr>
          <p:cNvPr id="149" name="Google Shape;149;p21"/>
          <p:cNvSpPr txBox="1"/>
          <p:nvPr>
            <p:ph idx="2" type="body"/>
          </p:nvPr>
        </p:nvSpPr>
        <p:spPr>
          <a:xfrm>
            <a:off x="459000" y="819325"/>
            <a:ext cx="7720200" cy="96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In Spanish, to mean </a:t>
            </a:r>
            <a:r>
              <a:rPr b="1" lang="en-GB" sz="2000">
                <a:solidFill>
                  <a:srgbClr val="000000"/>
                </a:solidFill>
              </a:rPr>
              <a:t>‘the best/worst </a:t>
            </a:r>
            <a:r>
              <a:rPr b="1" lang="en-GB" sz="2000" u="sng">
                <a:solidFill>
                  <a:srgbClr val="000000"/>
                </a:solidFill>
              </a:rPr>
              <a:t>thing’</a:t>
            </a:r>
            <a:r>
              <a:rPr b="1" lang="en-GB" sz="2000">
                <a:solidFill>
                  <a:srgbClr val="000000"/>
                </a:solidFill>
              </a:rPr>
              <a:t>, meaning a ‘general idea’, </a:t>
            </a:r>
            <a:r>
              <a:rPr lang="en-GB" sz="2000">
                <a:solidFill>
                  <a:srgbClr val="000000"/>
                </a:solidFill>
              </a:rPr>
              <a:t>use the article ‘lo’: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458975" y="1784725"/>
            <a:ext cx="2248500" cy="5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 u="sng">
                <a:latin typeface="Montserrat"/>
                <a:ea typeface="Montserrat"/>
                <a:cs typeface="Montserrat"/>
                <a:sym typeface="Montserrat"/>
              </a:rPr>
              <a:t>Lo</a:t>
            </a:r>
            <a:endParaRPr b="1" sz="2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2707475" y="1667900"/>
            <a:ext cx="1133400" cy="13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mejor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peor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1723200" y="1784713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 txBox="1"/>
          <p:nvPr>
            <p:ph idx="1" type="subTitle"/>
          </p:nvPr>
        </p:nvSpPr>
        <p:spPr>
          <a:xfrm>
            <a:off x="459000" y="3018550"/>
            <a:ext cx="1264200" cy="109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00"/>
                </a:solidFill>
              </a:rPr>
              <a:t>The</a:t>
            </a:r>
            <a:r>
              <a:rPr lang="en-GB" sz="2200">
                <a:solidFill>
                  <a:srgbClr val="000000"/>
                </a:solidFill>
              </a:rPr>
              <a:t>				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154" name="Google Shape;154;p21"/>
          <p:cNvSpPr txBox="1"/>
          <p:nvPr>
            <p:ph idx="3" type="subTitle"/>
          </p:nvPr>
        </p:nvSpPr>
        <p:spPr>
          <a:xfrm>
            <a:off x="5114475" y="3018550"/>
            <a:ext cx="1264200" cy="10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00"/>
                </a:solidFill>
              </a:rPr>
              <a:t>thing</a:t>
            </a:r>
            <a:endParaRPr b="1" sz="2200">
              <a:solidFill>
                <a:srgbClr val="000000"/>
              </a:solidFill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2779774" y="2815725"/>
            <a:ext cx="9888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best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worst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1"/>
          <p:cNvSpPr/>
          <p:nvPr/>
        </p:nvSpPr>
        <p:spPr>
          <a:xfrm>
            <a:off x="1723200" y="2942313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type="title"/>
          </p:nvPr>
        </p:nvSpPr>
        <p:spPr>
          <a:xfrm>
            <a:off x="458975" y="242200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superlative</a:t>
            </a:r>
            <a:endParaRPr/>
          </a:p>
        </p:txBody>
      </p:sp>
      <p:sp>
        <p:nvSpPr>
          <p:cNvPr id="162" name="Google Shape;162;p22"/>
          <p:cNvSpPr txBox="1"/>
          <p:nvPr>
            <p:ph idx="2" type="body"/>
          </p:nvPr>
        </p:nvSpPr>
        <p:spPr>
          <a:xfrm>
            <a:off x="459000" y="690625"/>
            <a:ext cx="7903800" cy="109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In Spanish, when we say </a:t>
            </a:r>
            <a:r>
              <a:rPr b="1" lang="en-GB" sz="2000">
                <a:solidFill>
                  <a:srgbClr val="000000"/>
                </a:solidFill>
              </a:rPr>
              <a:t>‘the most/least (worrying/interesting/shocking/serious) </a:t>
            </a:r>
            <a:r>
              <a:rPr b="1" lang="en-GB" sz="2000" u="sng">
                <a:solidFill>
                  <a:srgbClr val="000000"/>
                </a:solidFill>
              </a:rPr>
              <a:t>thing’</a:t>
            </a:r>
            <a:r>
              <a:rPr b="1" lang="en-GB" sz="2000">
                <a:solidFill>
                  <a:srgbClr val="000000"/>
                </a:solidFill>
              </a:rPr>
              <a:t>, </a:t>
            </a:r>
            <a:r>
              <a:rPr lang="en-GB" sz="2000">
                <a:solidFill>
                  <a:srgbClr val="000000"/>
                </a:solidFill>
              </a:rPr>
              <a:t>we need the article ‘LO’: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458975" y="1784725"/>
            <a:ext cx="2248500" cy="5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 u="sng">
                <a:latin typeface="Montserrat"/>
                <a:ea typeface="Montserrat"/>
                <a:cs typeface="Montserrat"/>
                <a:sym typeface="Montserrat"/>
              </a:rPr>
              <a:t>Lo</a:t>
            </a:r>
            <a:endParaRPr b="1" sz="2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2661900" y="1784725"/>
            <a:ext cx="1133400" cy="13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más 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menos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2"/>
          <p:cNvSpPr/>
          <p:nvPr/>
        </p:nvSpPr>
        <p:spPr>
          <a:xfrm>
            <a:off x="1723200" y="1784713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2"/>
          <p:cNvSpPr txBox="1"/>
          <p:nvPr>
            <p:ph idx="1" type="subTitle"/>
          </p:nvPr>
        </p:nvSpPr>
        <p:spPr>
          <a:xfrm>
            <a:off x="459000" y="3018550"/>
            <a:ext cx="1264200" cy="10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00"/>
                </a:solidFill>
              </a:rPr>
              <a:t>The</a:t>
            </a:r>
            <a:r>
              <a:rPr lang="en-GB" sz="2200">
                <a:solidFill>
                  <a:srgbClr val="000000"/>
                </a:solidFill>
              </a:rPr>
              <a:t>				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167" name="Google Shape;167;p22"/>
          <p:cNvSpPr txBox="1"/>
          <p:nvPr>
            <p:ph idx="3" type="subTitle"/>
          </p:nvPr>
        </p:nvSpPr>
        <p:spPr>
          <a:xfrm>
            <a:off x="6952450" y="2942350"/>
            <a:ext cx="1264200" cy="10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00"/>
                </a:solidFill>
              </a:rPr>
              <a:t>thing</a:t>
            </a:r>
            <a:endParaRPr b="1" sz="2200">
              <a:solidFill>
                <a:srgbClr val="000000"/>
              </a:solidFill>
            </a:endParaRPr>
          </a:p>
        </p:txBody>
      </p:sp>
      <p:sp>
        <p:nvSpPr>
          <p:cNvPr id="168" name="Google Shape;168;p22"/>
          <p:cNvSpPr txBox="1"/>
          <p:nvPr/>
        </p:nvSpPr>
        <p:spPr>
          <a:xfrm>
            <a:off x="2765099" y="2881175"/>
            <a:ext cx="9888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most least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22"/>
          <p:cNvSpPr txBox="1"/>
          <p:nvPr/>
        </p:nvSpPr>
        <p:spPr>
          <a:xfrm>
            <a:off x="4622375" y="1448425"/>
            <a:ext cx="2248500" cy="13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preocupante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interesante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chocante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serio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2"/>
          <p:cNvSpPr/>
          <p:nvPr/>
        </p:nvSpPr>
        <p:spPr>
          <a:xfrm>
            <a:off x="1723200" y="3018538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4053275" y="3018538"/>
            <a:ext cx="569100" cy="632400"/>
          </a:xfrm>
          <a:prstGeom prst="mathPlus">
            <a:avLst>
              <a:gd fmla="val 23520" name="adj1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2"/>
          <p:cNvSpPr txBox="1"/>
          <p:nvPr/>
        </p:nvSpPr>
        <p:spPr>
          <a:xfrm>
            <a:off x="4622375" y="2883850"/>
            <a:ext cx="2248500" cy="13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worrying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interesting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shocking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serious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p23"/>
          <p:cNvGraphicFramePr/>
          <p:nvPr/>
        </p:nvGraphicFramePr>
        <p:xfrm>
          <a:off x="529750" y="116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{F29D9995-FAC7-4730-88E7-232B9B7C62D4}</a:tableStyleId>
              </a:tblPr>
              <a:tblGrid>
                <a:gridCol w="407825"/>
                <a:gridCol w="3472425"/>
                <a:gridCol w="3830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The greatest threat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 The smallest threat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 The most difficult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 The least difficult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 The most important thing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 The most important 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 The most dangerous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 The least dangerous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5. 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The least worrying problem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 The most worrying problem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6. 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 The best solution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The worst solution</a:t>
                      </a:r>
                      <a:endParaRPr sz="1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8" name="Google Shape;178;p23"/>
          <p:cNvSpPr txBox="1"/>
          <p:nvPr/>
        </p:nvSpPr>
        <p:spPr>
          <a:xfrm>
            <a:off x="380475" y="85625"/>
            <a:ext cx="71022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latin typeface="Montserrat"/>
                <a:ea typeface="Montserrat"/>
                <a:cs typeface="Montserrat"/>
                <a:sym typeface="Montserrat"/>
              </a:rPr>
              <a:t>Listen to the superlatives that I say and write down the letter of the correct translation in English.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