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7791291-9369-4EA3-B194-E48C7EF9F6BC}">
  <a:tblStyle styleId="{17791291-9369-4EA3-B194-E48C7EF9F6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c94393a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c94393a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d766586c1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d766586c1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2434a97f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2434a97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2434a97fe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2434a97fe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2434a97fe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2434a97fe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</a:t>
            </a:r>
            <a:r>
              <a:rPr lang="en-GB" sz="7000">
                <a:solidFill>
                  <a:srgbClr val="4B3241"/>
                </a:solidFill>
              </a:rPr>
              <a:t>3</a:t>
            </a:r>
            <a:r>
              <a:rPr lang="en-GB" sz="7000">
                <a:solidFill>
                  <a:srgbClr val="4B3241"/>
                </a:solidFill>
              </a:rPr>
              <a:t>: How search results are ranked</a:t>
            </a:r>
            <a:r>
              <a:rPr lang="en-GB" sz="7000">
                <a:solidFill>
                  <a:srgbClr val="4B3241"/>
                </a:solidFill>
              </a:rPr>
              <a:t> 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Computing systems and networks - Communication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Jane Adamson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4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917950" y="890050"/>
            <a:ext cx="107481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Create your own web page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814250" y="2419550"/>
            <a:ext cx="10089000" cy="209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00"/>
                </a:solidFill>
              </a:rPr>
              <a:t>Create your own web page</a:t>
            </a:r>
            <a:endParaRPr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00"/>
                </a:solidFill>
              </a:rPr>
              <a:t>On a piece of paper,  you are going to create your own web page around the theme of animals.</a:t>
            </a:r>
            <a:endParaRPr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00"/>
                </a:solidFill>
              </a:rPr>
              <a:t>Your web page should include:</a:t>
            </a:r>
            <a:endParaRPr sz="2600">
              <a:solidFill>
                <a:srgbClr val="000000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2600"/>
              <a:buFont typeface="Montserrat"/>
              <a:buChar char="●"/>
            </a:pPr>
            <a:r>
              <a:rPr lang="en-GB" sz="2600">
                <a:solidFill>
                  <a:srgbClr val="000000"/>
                </a:solidFill>
              </a:rPr>
              <a:t>A web address (URL)</a:t>
            </a:r>
            <a:endParaRPr sz="2600">
              <a:solidFill>
                <a:srgbClr val="000000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2600"/>
              <a:buFont typeface="Montserrat"/>
              <a:buChar char="●"/>
            </a:pPr>
            <a:r>
              <a:rPr lang="en-GB" sz="2600">
                <a:solidFill>
                  <a:srgbClr val="000000"/>
                </a:solidFill>
              </a:rPr>
              <a:t>A heading</a:t>
            </a:r>
            <a:endParaRPr sz="2600">
              <a:solidFill>
                <a:srgbClr val="000000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2600"/>
              <a:buFont typeface="Montserrat"/>
              <a:buChar char="●"/>
            </a:pPr>
            <a:r>
              <a:rPr lang="en-GB" sz="2600">
                <a:solidFill>
                  <a:srgbClr val="000000"/>
                </a:solidFill>
              </a:rPr>
              <a:t>Subheadings</a:t>
            </a:r>
            <a:endParaRPr sz="2600">
              <a:solidFill>
                <a:srgbClr val="000000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2600"/>
              <a:buFont typeface="Montserrat"/>
              <a:buChar char="●"/>
            </a:pPr>
            <a:r>
              <a:rPr lang="en-GB" sz="2600">
                <a:solidFill>
                  <a:srgbClr val="000000"/>
                </a:solidFill>
              </a:rPr>
              <a:t>Paragraphs of information</a:t>
            </a:r>
            <a:endParaRPr sz="2600">
              <a:solidFill>
                <a:srgbClr val="000000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2600"/>
              <a:buFont typeface="Montserrat"/>
              <a:buChar char="●"/>
            </a:pPr>
            <a:r>
              <a:rPr lang="en-GB" sz="2600">
                <a:solidFill>
                  <a:srgbClr val="000000"/>
                </a:solidFill>
              </a:rPr>
              <a:t>Some pictures or diagrams</a:t>
            </a:r>
            <a:endParaRPr sz="2600">
              <a:solidFill>
                <a:srgbClr val="000000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●"/>
            </a:pPr>
            <a:r>
              <a:rPr lang="en-GB" sz="2600">
                <a:solidFill>
                  <a:srgbClr val="000000"/>
                </a:solidFill>
              </a:rPr>
              <a:t>Links to other websites</a:t>
            </a:r>
            <a:endParaRPr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00"/>
                </a:solidFill>
              </a:rPr>
              <a:t>Try to include as much content as you can. </a:t>
            </a:r>
            <a:endParaRPr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000000"/>
                </a:solidFill>
              </a:rPr>
              <a:t>Please the next slide for the template.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2600"/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3325" y="2876300"/>
            <a:ext cx="4604276" cy="52808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/>
        </p:nvSpPr>
        <p:spPr>
          <a:xfrm>
            <a:off x="10610975" y="7959400"/>
            <a:ext cx="22278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Pixabay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917950" y="890050"/>
            <a:ext cx="147333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Task 1: </a:t>
            </a:r>
            <a:r>
              <a:rPr lang="en-GB">
                <a:solidFill>
                  <a:srgbClr val="434343"/>
                </a:solidFill>
              </a:rPr>
              <a:t>Create your own web page (template)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6"/>
          <p:cNvSpPr txBox="1"/>
          <p:nvPr/>
        </p:nvSpPr>
        <p:spPr>
          <a:xfrm>
            <a:off x="6813600" y="9006900"/>
            <a:ext cx="4012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Pixabay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1" name="Google Shape;101;p16"/>
          <p:cNvGrpSpPr/>
          <p:nvPr/>
        </p:nvGrpSpPr>
        <p:grpSpPr>
          <a:xfrm>
            <a:off x="5323395" y="1729632"/>
            <a:ext cx="5478159" cy="7277272"/>
            <a:chOff x="1950875" y="178325"/>
            <a:chExt cx="3004200" cy="4123100"/>
          </a:xfrm>
        </p:grpSpPr>
        <p:sp>
          <p:nvSpPr>
            <p:cNvPr id="102" name="Google Shape;102;p16"/>
            <p:cNvSpPr/>
            <p:nvPr/>
          </p:nvSpPr>
          <p:spPr>
            <a:xfrm>
              <a:off x="1950875" y="227400"/>
              <a:ext cx="3004200" cy="4074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6"/>
            <p:cNvSpPr txBox="1"/>
            <p:nvPr/>
          </p:nvSpPr>
          <p:spPr>
            <a:xfrm>
              <a:off x="1954075" y="178325"/>
              <a:ext cx="28812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latin typeface="Montserrat"/>
                  <a:ea typeface="Montserrat"/>
                  <a:cs typeface="Montserrat"/>
                  <a:sym typeface="Montserrat"/>
                </a:rPr>
                <a:t>URL: e.g. www.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" name="Google Shape;104;p16"/>
            <p:cNvSpPr txBox="1"/>
            <p:nvPr/>
          </p:nvSpPr>
          <p:spPr>
            <a:xfrm>
              <a:off x="2758775" y="354250"/>
              <a:ext cx="1388400" cy="44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 u="sng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" name="Google Shape;105;p16"/>
            <p:cNvSpPr txBox="1"/>
            <p:nvPr/>
          </p:nvSpPr>
          <p:spPr>
            <a:xfrm>
              <a:off x="2106475" y="610800"/>
              <a:ext cx="27288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" name="Google Shape;106;p16"/>
            <p:cNvSpPr txBox="1"/>
            <p:nvPr/>
          </p:nvSpPr>
          <p:spPr>
            <a:xfrm>
              <a:off x="2106475" y="892075"/>
              <a:ext cx="2728800" cy="7302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" name="Google Shape;107;p16"/>
            <p:cNvSpPr txBox="1"/>
            <p:nvPr/>
          </p:nvSpPr>
          <p:spPr>
            <a:xfrm>
              <a:off x="2106475" y="1669425"/>
              <a:ext cx="1388400" cy="7302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6"/>
            <p:cNvSpPr txBox="1"/>
            <p:nvPr/>
          </p:nvSpPr>
          <p:spPr>
            <a:xfrm>
              <a:off x="2097475" y="3954325"/>
              <a:ext cx="27468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latin typeface="Montserrat"/>
                  <a:ea typeface="Montserrat"/>
                  <a:cs typeface="Montserrat"/>
                  <a:sym typeface="Montserrat"/>
                </a:rPr>
                <a:t>Link:</a:t>
              </a:r>
              <a:endParaRPr b="1" sz="18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" name="Google Shape;109;p16"/>
            <p:cNvSpPr txBox="1"/>
            <p:nvPr/>
          </p:nvSpPr>
          <p:spPr>
            <a:xfrm>
              <a:off x="2106475" y="3224125"/>
              <a:ext cx="2728800" cy="7302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/>
            </a:p>
          </p:txBody>
        </p:sp>
        <p:sp>
          <p:nvSpPr>
            <p:cNvPr id="110" name="Google Shape;110;p16"/>
            <p:cNvSpPr txBox="1"/>
            <p:nvPr/>
          </p:nvSpPr>
          <p:spPr>
            <a:xfrm>
              <a:off x="2106475" y="2446775"/>
              <a:ext cx="2728800" cy="7302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/>
            </a:p>
          </p:txBody>
        </p:sp>
      </p:grpSp>
      <p:sp>
        <p:nvSpPr>
          <p:cNvPr id="111" name="Google Shape;111;p16"/>
          <p:cNvSpPr txBox="1"/>
          <p:nvPr/>
        </p:nvSpPr>
        <p:spPr>
          <a:xfrm>
            <a:off x="1061450" y="1855350"/>
            <a:ext cx="32808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Web page address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11783036" y="1666625"/>
            <a:ext cx="32808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Web page heading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1061450" y="3041644"/>
            <a:ext cx="23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Subheadings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5323404" y="1842876"/>
            <a:ext cx="4360200" cy="315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7263169" y="2139664"/>
            <a:ext cx="1861800" cy="315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5607050" y="2560700"/>
            <a:ext cx="3099600" cy="315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1061450" y="4936152"/>
            <a:ext cx="25875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Paragraphs of information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5563014" y="2963439"/>
            <a:ext cx="4998900" cy="1237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11783036" y="5270271"/>
            <a:ext cx="36231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Pictures or diagrams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8280889" y="4350970"/>
            <a:ext cx="2374200" cy="1329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1" name="Google Shape;121;p16"/>
          <p:cNvCxnSpPr>
            <a:endCxn id="114" idx="1"/>
          </p:cNvCxnSpPr>
          <p:nvPr/>
        </p:nvCxnSpPr>
        <p:spPr>
          <a:xfrm flipH="1" rot="10800000">
            <a:off x="3707004" y="2000676"/>
            <a:ext cx="1616400" cy="1110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22" name="Google Shape;122;p16"/>
          <p:cNvCxnSpPr>
            <a:stCxn id="112" idx="1"/>
            <a:endCxn id="115" idx="3"/>
          </p:cNvCxnSpPr>
          <p:nvPr/>
        </p:nvCxnSpPr>
        <p:spPr>
          <a:xfrm flipH="1">
            <a:off x="9125036" y="2000675"/>
            <a:ext cx="2658000" cy="2967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23" name="Google Shape;123;p16"/>
          <p:cNvCxnSpPr>
            <a:endCxn id="116" idx="1"/>
          </p:cNvCxnSpPr>
          <p:nvPr/>
        </p:nvCxnSpPr>
        <p:spPr>
          <a:xfrm flipH="1" rot="10800000">
            <a:off x="2757950" y="2718500"/>
            <a:ext cx="2849100" cy="5496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24" name="Google Shape;124;p16"/>
          <p:cNvCxnSpPr>
            <a:stCxn id="117" idx="3"/>
            <a:endCxn id="118" idx="1"/>
          </p:cNvCxnSpPr>
          <p:nvPr/>
        </p:nvCxnSpPr>
        <p:spPr>
          <a:xfrm flipH="1" rot="10800000">
            <a:off x="3648950" y="3582102"/>
            <a:ext cx="1914000" cy="16881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25" name="Google Shape;125;p16"/>
          <p:cNvCxnSpPr>
            <a:stCxn id="119" idx="1"/>
            <a:endCxn id="120" idx="3"/>
          </p:cNvCxnSpPr>
          <p:nvPr/>
        </p:nvCxnSpPr>
        <p:spPr>
          <a:xfrm rot="10800000">
            <a:off x="10655036" y="5015421"/>
            <a:ext cx="1128000" cy="5889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126" name="Google Shape;126;p16"/>
          <p:cNvSpPr/>
          <p:nvPr/>
        </p:nvSpPr>
        <p:spPr>
          <a:xfrm>
            <a:off x="5596271" y="8421856"/>
            <a:ext cx="910800" cy="399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1061450" y="7655611"/>
            <a:ext cx="11274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Links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8" name="Google Shape;128;p16"/>
          <p:cNvCxnSpPr>
            <a:stCxn id="127" idx="3"/>
            <a:endCxn id="126" idx="1"/>
          </p:cNvCxnSpPr>
          <p:nvPr/>
        </p:nvCxnSpPr>
        <p:spPr>
          <a:xfrm>
            <a:off x="2188850" y="7989661"/>
            <a:ext cx="3407400" cy="6318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29" name="Google Shape;129;p16"/>
          <p:cNvCxnSpPr>
            <a:stCxn id="117" idx="3"/>
            <a:endCxn id="107" idx="1"/>
          </p:cNvCxnSpPr>
          <p:nvPr/>
        </p:nvCxnSpPr>
        <p:spPr>
          <a:xfrm flipH="1" rot="10800000">
            <a:off x="3648950" y="5005902"/>
            <a:ext cx="1958100" cy="2643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30" name="Google Shape;130;p16"/>
          <p:cNvCxnSpPr>
            <a:stCxn id="117" idx="3"/>
            <a:endCxn id="110" idx="1"/>
          </p:cNvCxnSpPr>
          <p:nvPr/>
        </p:nvCxnSpPr>
        <p:spPr>
          <a:xfrm>
            <a:off x="3648950" y="5270202"/>
            <a:ext cx="1958100" cy="11076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31" name="Google Shape;131;p16"/>
          <p:cNvCxnSpPr>
            <a:stCxn id="117" idx="3"/>
            <a:endCxn id="109" idx="1"/>
          </p:cNvCxnSpPr>
          <p:nvPr/>
        </p:nvCxnSpPr>
        <p:spPr>
          <a:xfrm>
            <a:off x="3648950" y="5270202"/>
            <a:ext cx="1958100" cy="24798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pic>
        <p:nvPicPr>
          <p:cNvPr id="132" name="Google Shape;13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5519" y="4396725"/>
            <a:ext cx="2064968" cy="123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/>
          <p:nvPr>
            <p:ph type="title"/>
          </p:nvPr>
        </p:nvSpPr>
        <p:spPr>
          <a:xfrm>
            <a:off x="917950" y="890050"/>
            <a:ext cx="10500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</a:t>
            </a:r>
            <a:r>
              <a:rPr lang="en-GB">
                <a:solidFill>
                  <a:schemeClr val="dk2"/>
                </a:solidFill>
              </a:rPr>
              <a:t> 2 - Rank your paper web page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39" name="Google Shape;139;p17"/>
          <p:cNvSpPr txBox="1"/>
          <p:nvPr>
            <p:ph idx="1" type="body"/>
          </p:nvPr>
        </p:nvSpPr>
        <p:spPr>
          <a:xfrm>
            <a:off x="808800" y="3130575"/>
            <a:ext cx="9644400" cy="213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Select a keyword for your search on your website.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000000"/>
                </a:solidFill>
              </a:rPr>
              <a:t>Complete the second column in the table ‘Your website before changes’ 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00000"/>
                </a:solidFill>
              </a:rPr>
              <a:t>Score your web page based on the following criteria:</a:t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Receive 1 point for each time the search term appears in the paragraphs of text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Receive 5 points for each time the keyword appears in the subheadings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Receive 10 points if the search term appears in the heading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Receive 20 points if the search term appears in the URL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000"/>
          </a:p>
        </p:txBody>
      </p:sp>
      <p:graphicFrame>
        <p:nvGraphicFramePr>
          <p:cNvPr id="140" name="Google Shape;140;p17"/>
          <p:cNvGraphicFramePr/>
          <p:nvPr/>
        </p:nvGraphicFramePr>
        <p:xfrm>
          <a:off x="10942450" y="32208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{17791291-9369-4EA3-B194-E48C7EF9F6BC}</a:tableStyleId>
              </a:tblPr>
              <a:tblGrid>
                <a:gridCol w="2034225"/>
                <a:gridCol w="2034225"/>
                <a:gridCol w="2034225"/>
              </a:tblGrid>
              <a:tr h="986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Your Website </a:t>
                      </a: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before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changes  (Points)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Keyword in paragraph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Keyword in subheading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Keyword in heading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Keyword in URL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>
            <p:ph type="title"/>
          </p:nvPr>
        </p:nvSpPr>
        <p:spPr>
          <a:xfrm>
            <a:off x="917950" y="890050"/>
            <a:ext cx="104235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(cont) - Rank your paper web page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6" name="Google Shape;146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47" name="Google Shape;147;p18"/>
          <p:cNvSpPr txBox="1"/>
          <p:nvPr>
            <p:ph idx="1" type="body"/>
          </p:nvPr>
        </p:nvSpPr>
        <p:spPr>
          <a:xfrm>
            <a:off x="814250" y="2876300"/>
            <a:ext cx="9639000" cy="42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000000"/>
                </a:solidFill>
              </a:rPr>
              <a:t>Now make changes to your website to improve its ranking.  </a:t>
            </a:r>
            <a:endParaRPr sz="2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000000"/>
                </a:solidFill>
              </a:rPr>
              <a:t>Use the scoring criteria for your improved website after the changes.</a:t>
            </a:r>
            <a:endParaRPr sz="2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000000"/>
                </a:solidFill>
              </a:rPr>
              <a:t>Complete the third column</a:t>
            </a:r>
            <a:r>
              <a:rPr lang="en-GB" sz="2500">
                <a:solidFill>
                  <a:srgbClr val="000000"/>
                </a:solidFill>
              </a:rPr>
              <a:t> in the table. </a:t>
            </a:r>
            <a:endParaRPr sz="2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000000"/>
                </a:solidFill>
              </a:rPr>
              <a:t>What did you do to increase its ranking?</a:t>
            </a:r>
            <a:endParaRPr sz="2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000000"/>
                </a:solidFill>
              </a:rPr>
              <a:t>Scoring criteria:</a:t>
            </a:r>
            <a:endParaRPr b="1"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</a:rPr>
              <a:t>Receive 1 point for each time the search term appears in the paragraphs of text.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</a:rPr>
              <a:t>Receive 5 points for each time the keyword appears in the subheadings.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</a:rPr>
              <a:t>Receive 10 points if the search term appears in the heading.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</a:rPr>
              <a:t>Receive 20 points if the search term appears in the URL.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000"/>
          </a:p>
        </p:txBody>
      </p:sp>
      <p:graphicFrame>
        <p:nvGraphicFramePr>
          <p:cNvPr id="148" name="Google Shape;148;p18"/>
          <p:cNvGraphicFramePr/>
          <p:nvPr/>
        </p:nvGraphicFramePr>
        <p:xfrm>
          <a:off x="10942525" y="2876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{17791291-9369-4EA3-B194-E48C7EF9F6BC}</a:tableStyleId>
              </a:tblPr>
              <a:tblGrid>
                <a:gridCol w="2034225"/>
                <a:gridCol w="2034225"/>
                <a:gridCol w="2034225"/>
              </a:tblGrid>
              <a:tr h="986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Your Website </a:t>
                      </a: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before</a:t>
                      </a: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changes  (Points)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Your Website </a:t>
                      </a: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after</a:t>
                      </a: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changes  (Points)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Keyword in paragraph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Keyword in subheading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Keyword in heading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Keyword in URL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