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3" r:id="rId4"/>
    <p:sldMasterId id="2147483674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dc655b94a_2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g8dc655b94a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d58b7600a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g8d58b7600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5" name="Google Shape;65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2" name="Google Shape;82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2" name="Google Shape;92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7" name="Google Shape;97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5" name="Google Shape;115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6" name="Google Shape;116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3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  <p:sp>
        <p:nvSpPr>
          <p:cNvPr id="120" name="Google Shape;120;p24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 point">
    <p:bg>
      <p:bgPr>
        <a:solidFill>
          <a:schemeClr val="dk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25" name="Google Shape;125;p26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/>
            </a:lvl9pPr>
          </a:lstStyle>
          <a:p/>
        </p:txBody>
      </p:sp>
      <p:pic>
        <p:nvPicPr>
          <p:cNvPr id="126" name="Google Shape;126;p2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6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2">
  <p:cSld name="Main point_1">
    <p:bg>
      <p:bgPr>
        <a:solidFill>
          <a:schemeClr val="accent2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7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30" name="Google Shape;130;p27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/>
            </a:lvl9pPr>
          </a:lstStyle>
          <a:p/>
        </p:txBody>
      </p:sp>
      <p:pic>
        <p:nvPicPr>
          <p:cNvPr id="131" name="Google Shape;131;p27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7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4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8"/>
          <p:cNvSpPr txBox="1"/>
          <p:nvPr>
            <p:ph type="title"/>
          </p:nvPr>
        </p:nvSpPr>
        <p:spPr>
          <a:xfrm>
            <a:off x="352200" y="1244225"/>
            <a:ext cx="8439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rPr lang="en-GB" sz="3300">
                <a:solidFill>
                  <a:schemeClr val="dk2"/>
                </a:solidFill>
              </a:rPr>
              <a:t>Unit 2: Multiplication and Division</a:t>
            </a:r>
            <a:endParaRPr sz="33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rPr b="0" lang="en-GB" sz="33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Interpreting remainders</a:t>
            </a:r>
            <a:endParaRPr sz="33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t/>
            </a:r>
            <a:endParaRPr sz="33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rPr lang="en-GB" sz="3300">
                <a:solidFill>
                  <a:schemeClr val="dk2"/>
                </a:solidFill>
              </a:rPr>
              <a:t>Independent Task</a:t>
            </a:r>
            <a:endParaRPr sz="3300">
              <a:solidFill>
                <a:schemeClr val="dk2"/>
              </a:solidFill>
            </a:endParaRPr>
          </a:p>
        </p:txBody>
      </p:sp>
      <p:sp>
        <p:nvSpPr>
          <p:cNvPr id="138" name="Google Shape;138;p28"/>
          <p:cNvSpPr txBox="1"/>
          <p:nvPr>
            <p:ph idx="4294967295" type="subTitle"/>
          </p:nvPr>
        </p:nvSpPr>
        <p:spPr>
          <a:xfrm>
            <a:off x="353825" y="382513"/>
            <a:ext cx="1914300" cy="3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GB"/>
              <a:t>Mathematics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GB"/>
              <a:t>Lesson 20 of 20</a:t>
            </a:r>
            <a:endParaRPr/>
          </a:p>
        </p:txBody>
      </p:sp>
      <p:sp>
        <p:nvSpPr>
          <p:cNvPr id="139" name="Google Shape;139;p28"/>
          <p:cNvSpPr txBox="1"/>
          <p:nvPr>
            <p:ph idx="4294967295" type="subTitle"/>
          </p:nvPr>
        </p:nvSpPr>
        <p:spPr>
          <a:xfrm>
            <a:off x="353825" y="4338025"/>
            <a:ext cx="2034300" cy="3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GB"/>
              <a:t>Mr Whitehead</a:t>
            </a:r>
            <a:endParaRPr/>
          </a:p>
        </p:txBody>
      </p:sp>
      <p:sp>
        <p:nvSpPr>
          <p:cNvPr id="140" name="Google Shape;140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8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sz="8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9"/>
          <p:cNvSpPr txBox="1"/>
          <p:nvPr/>
        </p:nvSpPr>
        <p:spPr>
          <a:xfrm>
            <a:off x="121700" y="3390713"/>
            <a:ext cx="90222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>
                <a:latin typeface="Montserrat"/>
                <a:ea typeface="Montserrat"/>
                <a:cs typeface="Montserrat"/>
                <a:sym typeface="Montserrat"/>
              </a:rPr>
              <a:t>Question 3</a:t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Montserrat"/>
                <a:ea typeface="Montserrat"/>
                <a:cs typeface="Montserrat"/>
                <a:sym typeface="Montserrat"/>
              </a:rPr>
              <a:t>A factory makes packs of sweets.  Each pack contains 7 sweets. They have 764 sweets. How many full packs of sweets can they make?  How many more sweets would be needed for one more pack?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6" name="Google Shape;146;p29"/>
          <p:cNvSpPr/>
          <p:nvPr/>
        </p:nvSpPr>
        <p:spPr>
          <a:xfrm>
            <a:off x="29625" y="1524000"/>
            <a:ext cx="9084600" cy="12615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Question 1</a:t>
            </a:r>
            <a:endParaRPr b="1" sz="1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Montserrat"/>
                <a:ea typeface="Montserrat"/>
                <a:cs typeface="Montserrat"/>
                <a:sym typeface="Montserrat"/>
              </a:rPr>
              <a:t>The Oak Travel Cruise ship chef has bought 843 eggs. The eggs come in boxes which each hold 6 eggs. How many boxes will he need to hold all of the eggs?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7" name="Google Shape;147;p29"/>
          <p:cNvSpPr txBox="1"/>
          <p:nvPr/>
        </p:nvSpPr>
        <p:spPr>
          <a:xfrm>
            <a:off x="121700" y="2290200"/>
            <a:ext cx="88050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Question 2</a:t>
            </a:r>
            <a:endParaRPr b="1" sz="15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Montserrat"/>
                <a:ea typeface="Montserrat"/>
                <a:cs typeface="Montserrat"/>
                <a:sym typeface="Montserrat"/>
              </a:rPr>
              <a:t>Laura has lots of savings and has decided to give them to charity.  She has saved £2494 and she would like to give equal amounts to her favourite eight charities.  How much money will each charity receive?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29"/>
          <p:cNvSpPr txBox="1"/>
          <p:nvPr/>
        </p:nvSpPr>
        <p:spPr>
          <a:xfrm>
            <a:off x="152400" y="152400"/>
            <a:ext cx="86598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500"/>
              <a:buFont typeface="Montserrat"/>
              <a:buAutoNum type="arabicParenR"/>
            </a:pPr>
            <a:r>
              <a:rPr lang="en-GB" sz="1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Draw a bar model</a:t>
            </a:r>
            <a:endParaRPr sz="1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500"/>
              <a:buFont typeface="Montserrat"/>
              <a:buAutoNum type="arabicParenR"/>
            </a:pPr>
            <a:r>
              <a:rPr lang="en-GB" sz="1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Estimate a quotient size</a:t>
            </a:r>
            <a:endParaRPr sz="1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500"/>
              <a:buFont typeface="Montserrat"/>
              <a:buAutoNum type="arabicParenR"/>
            </a:pPr>
            <a:r>
              <a:rPr lang="en-GB" sz="1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Calculate</a:t>
            </a:r>
            <a:endParaRPr sz="1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500"/>
              <a:buFont typeface="Montserrat"/>
              <a:buAutoNum type="arabicParenR"/>
            </a:pPr>
            <a:r>
              <a:rPr lang="en-GB" sz="1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How have you interpreted the remainder?</a:t>
            </a:r>
            <a:endParaRPr sz="1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