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D53E5AC-36AF-438C-8D5B-FF215F600A9A}">
  <a:tblStyle styleId="{FD53E5AC-36AF-438C-8D5B-FF215F600A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6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114df8b5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114df8b5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c114df8b5_2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c114df8b5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c114df8b5_2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c114df8b5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e5ebaf6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e5ebaf6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c9bb81de9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c9bb81de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22193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Discussing accommodation and associated problems [2 / 3]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Demonstrative articles</a:t>
            </a:r>
            <a:endParaRPr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James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86" name="Google Shape;86;p15"/>
          <p:cNvSpPr/>
          <p:nvPr/>
        </p:nvSpPr>
        <p:spPr>
          <a:xfrm>
            <a:off x="5761276" y="3980232"/>
            <a:ext cx="6293400" cy="52032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7297600" y="1765950"/>
            <a:ext cx="36150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[ei]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6251500" y="7128900"/>
            <a:ext cx="5707200" cy="20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</a:t>
            </a:r>
            <a:r>
              <a:rPr lang="en-GB" sz="8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endParaRPr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104950" y="5745250"/>
            <a:ext cx="38874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r>
              <a:rPr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3134525" y="2876300"/>
            <a:ext cx="45300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 [to be]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2823600" y="5064375"/>
            <a:ext cx="49491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unfortunately]</a:t>
            </a: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0575" y="4743150"/>
            <a:ext cx="232410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3100" y="3223400"/>
            <a:ext cx="31242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00" name="Google Shape;100;p16"/>
          <p:cNvSpPr/>
          <p:nvPr/>
        </p:nvSpPr>
        <p:spPr>
          <a:xfrm>
            <a:off x="5629063" y="3770782"/>
            <a:ext cx="6293400" cy="52032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7336500" y="1387700"/>
            <a:ext cx="36150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[au</a:t>
            </a: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5931125" y="7128900"/>
            <a:ext cx="5337000" cy="20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</a:t>
            </a: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0" y="5361150"/>
            <a:ext cx="48906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</a:t>
            </a:r>
            <a:r>
              <a:rPr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2157225" y="812600"/>
            <a:ext cx="45300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</a:t>
            </a:r>
            <a:r>
              <a:rPr lang="en-GB" sz="6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12660950" y="4748025"/>
            <a:ext cx="40263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gen</a:t>
            </a:r>
            <a:r>
              <a:rPr lang="en-GB" sz="6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</a:t>
            </a:r>
            <a:endParaRPr sz="6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[exact(ly)]</a:t>
            </a:r>
            <a:endParaRPr sz="5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9425" y="4611900"/>
            <a:ext cx="32004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6251" y="2590500"/>
            <a:ext cx="320040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73876" y="1878200"/>
            <a:ext cx="320040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215151" y="6878475"/>
            <a:ext cx="36195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p17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{FD53E5AC-36AF-438C-8D5B-FF215F600A9A}</a:tableStyleId>
              </a:tblPr>
              <a:tblGrid>
                <a:gridCol w="7984650"/>
                <a:gridCol w="651940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möchte lieber … übernachten.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would prefer to stay...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möchte am liebsten … 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übernachten.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would most like to stay...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dieser Jugendherberge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this youth hostel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diesem Gasthaus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this guest house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 gibt ...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there is/are ...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ie Aussicht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view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 Spielzimmer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games/play room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 Freibad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open-air swimming pool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schön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lovely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bequem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comfortable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845400" y="1938900"/>
            <a:ext cx="16452000" cy="7509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 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		</a:t>
            </a:r>
            <a:endParaRPr sz="4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24" name="Google Shape;124;p18"/>
          <p:cNvSpPr txBox="1"/>
          <p:nvPr>
            <p:ph type="title"/>
          </p:nvPr>
        </p:nvSpPr>
        <p:spPr>
          <a:xfrm>
            <a:off x="458975" y="445025"/>
            <a:ext cx="13068000" cy="814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Demonstrative articles -  Summary</a:t>
            </a:r>
            <a:endParaRPr sz="4800">
              <a:solidFill>
                <a:schemeClr val="dk2"/>
              </a:solidFill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1013850" y="6790375"/>
            <a:ext cx="14671200" cy="1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677700" y="1481700"/>
            <a:ext cx="171846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Demonstrative articles in German can be translated as “this” or “these”.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They follow the same pattern as the definite article (der, die, das).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948300" y="3657600"/>
            <a:ext cx="26334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6045450" y="3630300"/>
            <a:ext cx="55488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948300" y="4827900"/>
            <a:ext cx="30138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5961450" y="4800600"/>
            <a:ext cx="4776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917950" y="6126125"/>
            <a:ext cx="49638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5962500" y="6072750"/>
            <a:ext cx="5715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917950" y="7467600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685800" y="5751150"/>
            <a:ext cx="15327300" cy="29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Examples in sentences: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AutoNum type="arabicPeriod"/>
            </a:pP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Dieser Campingplatz</a:t>
            </a:r>
            <a:r>
              <a:rPr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ist fantastisch. = This campsite is fantastic.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Diese Jugendherberge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ist sehr billig. = This youth hostel is very cheap.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b="1" lang="en-GB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Dieses Gasthaus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ist teuer. = This guest house is expensive.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möchte in </a:t>
            </a:r>
            <a:r>
              <a:rPr b="1" lang="en-GB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diesem Hotel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übernachten. = I would like to stay in this hotel. </a:t>
            </a:r>
            <a:endParaRPr sz="30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5" name="Google Shape;135;p18"/>
          <p:cNvGraphicFramePr/>
          <p:nvPr/>
        </p:nvGraphicFramePr>
        <p:xfrm>
          <a:off x="845400" y="2948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{FD53E5AC-36AF-438C-8D5B-FF215F600A9A}</a:tableStyleId>
              </a:tblPr>
              <a:tblGrid>
                <a:gridCol w="2956925"/>
                <a:gridCol w="3021800"/>
                <a:gridCol w="3165025"/>
                <a:gridCol w="3165025"/>
                <a:gridCol w="3165025"/>
              </a:tblGrid>
              <a:tr h="8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endParaRPr b="1" sz="36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endParaRPr b="1" sz="36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</a:t>
                      </a:r>
                      <a:endParaRPr b="1" sz="3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</a:t>
                      </a:r>
                      <a:endParaRPr b="1" sz="36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nominative</a:t>
                      </a:r>
                      <a:endParaRPr b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dieser</a:t>
                      </a:r>
                      <a:endParaRPr b="1" sz="36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</a:t>
                      </a:r>
                      <a:endParaRPr b="1" sz="36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dieses</a:t>
                      </a:r>
                      <a:endParaRPr b="1" sz="3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</a:t>
                      </a:r>
                      <a:endParaRPr b="1" sz="36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dative</a:t>
                      </a:r>
                      <a:endParaRPr b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diesem</a:t>
                      </a:r>
                      <a:endParaRPr b="1" sz="36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dieser</a:t>
                      </a:r>
                      <a:endParaRPr b="1" sz="36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diesem</a:t>
                      </a:r>
                      <a:endParaRPr b="1" sz="3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diesen</a:t>
                      </a:r>
                      <a:endParaRPr b="1" sz="36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6" name="Google Shape;13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06575" y="984668"/>
            <a:ext cx="1734250" cy="13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idx="4294967295" type="title"/>
          </p:nvPr>
        </p:nvSpPr>
        <p:spPr>
          <a:xfrm>
            <a:off x="917950" y="895100"/>
            <a:ext cx="16452000" cy="89238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Discussing accommodation </a:t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A demonstrative article in German means = </a:t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I would prefer to stay... =</a:t>
            </a:r>
            <a:endParaRPr sz="4800">
              <a:solidFill>
                <a:schemeClr val="dk2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In this youth hostel =  </a:t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There is a games room and an open-air swimming pool. =</a:t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chemeClr val="dk2"/>
              </a:solidFill>
            </a:endParaRPr>
          </a:p>
        </p:txBody>
      </p:sp>
      <p:cxnSp>
        <p:nvCxnSpPr>
          <p:cNvPr id="142" name="Google Shape;142;p19"/>
          <p:cNvCxnSpPr/>
          <p:nvPr/>
        </p:nvCxnSpPr>
        <p:spPr>
          <a:xfrm>
            <a:off x="2024825" y="3521225"/>
            <a:ext cx="7005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19"/>
          <p:cNvCxnSpPr/>
          <p:nvPr/>
        </p:nvCxnSpPr>
        <p:spPr>
          <a:xfrm>
            <a:off x="2024825" y="5136438"/>
            <a:ext cx="5585100" cy="141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19"/>
          <p:cNvCxnSpPr/>
          <p:nvPr/>
        </p:nvCxnSpPr>
        <p:spPr>
          <a:xfrm flipH="1" rot="10800000">
            <a:off x="8820000" y="5748800"/>
            <a:ext cx="6400500" cy="231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19"/>
          <p:cNvCxnSpPr/>
          <p:nvPr/>
        </p:nvCxnSpPr>
        <p:spPr>
          <a:xfrm flipH="1" rot="10800000">
            <a:off x="2024825" y="8285375"/>
            <a:ext cx="13568700" cy="28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19"/>
          <p:cNvSpPr txBox="1"/>
          <p:nvPr/>
        </p:nvSpPr>
        <p:spPr>
          <a:xfrm>
            <a:off x="2024825" y="2666825"/>
            <a:ext cx="62382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this or these.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2024825" y="4307788"/>
            <a:ext cx="87438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Ich möchte lieber …</a:t>
            </a: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übernachten.</a:t>
            </a:r>
            <a:endParaRPr b="1" sz="3600" u="sng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8820000" y="5333150"/>
            <a:ext cx="87438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in dieser Jugendherberge</a:t>
            </a:r>
            <a:endParaRPr b="1" sz="3600" u="sng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2024825" y="7766375"/>
            <a:ext cx="107058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Es gibt ein Spielzimmer und ein Freibad.</a:t>
            </a:r>
            <a:endParaRPr b="1" sz="3600" u="sng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