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bb5708fc5_2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8bb5708fc5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6812d268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6812d268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6812d268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6812d268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6812d268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6812d268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6812d2685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6812d2685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76" name="Google Shape;76;p19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 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79" name="Google Shape;79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1_Title and body 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82" name="Google Shape;82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idx="4294967295" type="ctrTitle"/>
          </p:nvPr>
        </p:nvSpPr>
        <p:spPr>
          <a:xfrm>
            <a:off x="458975" y="1996650"/>
            <a:ext cx="82260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b="1" lang="en-GB" sz="2800">
                <a:solidFill>
                  <a:srgbClr val="4B3241"/>
                </a:solidFill>
              </a:rPr>
              <a:t>Integer Addition and Subtraction</a:t>
            </a:r>
            <a:r>
              <a:rPr b="1" lang="en-GB" sz="2800">
                <a:solidFill>
                  <a:srgbClr val="4B3241"/>
                </a:solidFill>
              </a:rPr>
              <a:t>:</a:t>
            </a:r>
            <a:br>
              <a:rPr lang="en-GB" sz="2800">
                <a:solidFill>
                  <a:srgbClr val="4B3241"/>
                </a:solidFill>
              </a:rPr>
            </a:br>
            <a:r>
              <a:rPr lang="en-GB" sz="2800">
                <a:solidFill>
                  <a:srgbClr val="4B3241"/>
                </a:solidFill>
              </a:rPr>
              <a:t>Rounding to estimate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800">
                <a:solidFill>
                  <a:srgbClr val="4B3241"/>
                </a:solidFill>
              </a:rPr>
              <a:t>Mathematics 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2" name="Google Shape;122;p2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100">
                <a:solidFill>
                  <a:srgbClr val="4B3241"/>
                </a:solidFill>
              </a:rPr>
              <a:t>Ms Jeremy</a:t>
            </a:r>
            <a:endParaRPr sz="21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13" y="2157425"/>
            <a:ext cx="8931975" cy="14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/>
          <p:cNvSpPr/>
          <p:nvPr/>
        </p:nvSpPr>
        <p:spPr>
          <a:xfrm>
            <a:off x="246825" y="2063850"/>
            <a:ext cx="1476600" cy="5079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183 625</a:t>
            </a:r>
            <a:endParaRPr b="1"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8"/>
          <p:cNvSpPr/>
          <p:nvPr/>
        </p:nvSpPr>
        <p:spPr>
          <a:xfrm>
            <a:off x="106025" y="703338"/>
            <a:ext cx="4159200" cy="11934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round 183 625 to: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i) the nearest 10 000?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ii) the nearest 1000?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0" name="Google Shape;130;p28"/>
          <p:cNvGrpSpPr/>
          <p:nvPr/>
        </p:nvGrpSpPr>
        <p:grpSpPr>
          <a:xfrm>
            <a:off x="73926" y="-37802"/>
            <a:ext cx="457484" cy="574021"/>
            <a:chOff x="3258050" y="2365375"/>
            <a:chExt cx="1121284" cy="1975297"/>
          </a:xfrm>
        </p:grpSpPr>
        <p:pic>
          <p:nvPicPr>
            <p:cNvPr id="131" name="Google Shape;131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32" name="Google Shape;132;p28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28"/>
          <p:cNvSpPr txBox="1"/>
          <p:nvPr/>
        </p:nvSpPr>
        <p:spPr>
          <a:xfrm>
            <a:off x="531388" y="47275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8"/>
          <p:cNvSpPr txBox="1"/>
          <p:nvPr/>
        </p:nvSpPr>
        <p:spPr>
          <a:xfrm>
            <a:off x="5330400" y="4727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5" name="Google Shape;135;p28"/>
          <p:cNvGrpSpPr/>
          <p:nvPr/>
        </p:nvGrpSpPr>
        <p:grpSpPr>
          <a:xfrm>
            <a:off x="4714750" y="47267"/>
            <a:ext cx="453204" cy="592924"/>
            <a:chOff x="6586700" y="4935125"/>
            <a:chExt cx="730975" cy="1080008"/>
          </a:xfrm>
        </p:grpSpPr>
        <p:pic>
          <p:nvPicPr>
            <p:cNvPr id="136" name="Google Shape;136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37" name="Google Shape;137;p28"/>
            <p:cNvPicPr preferRelativeResize="0"/>
            <p:nvPr/>
          </p:nvPicPr>
          <p:blipFill rotWithShape="1">
            <a:blip r:embed="rId7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28"/>
          <p:cNvSpPr/>
          <p:nvPr/>
        </p:nvSpPr>
        <p:spPr>
          <a:xfrm>
            <a:off x="246825" y="3510125"/>
            <a:ext cx="8519400" cy="9336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183 625 is approximately </a:t>
            </a:r>
            <a:r>
              <a:rPr b="1" lang="en-GB" sz="2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180 000 (n.m. 10 000)</a:t>
            </a:r>
            <a:endParaRPr b="1" sz="2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183 625 is approximately </a:t>
            </a:r>
            <a:r>
              <a:rPr b="1" lang="en-GB" sz="2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184 000 (n.m. 1000)</a:t>
            </a:r>
            <a:endParaRPr b="1" sz="2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/>
          <p:nvPr/>
        </p:nvSpPr>
        <p:spPr>
          <a:xfrm>
            <a:off x="106025" y="669563"/>
            <a:ext cx="6738000" cy="1116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</a:t>
            </a: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rounding to the nearest 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10 000 and 1000 to estimate an answer?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9"/>
          <p:cNvSpPr/>
          <p:nvPr/>
        </p:nvSpPr>
        <p:spPr>
          <a:xfrm>
            <a:off x="6694325" y="1745225"/>
            <a:ext cx="149700" cy="1257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5" name="Google Shape;145;p29"/>
          <p:cNvCxnSpPr>
            <a:stCxn id="146" idx="2"/>
          </p:cNvCxnSpPr>
          <p:nvPr/>
        </p:nvCxnSpPr>
        <p:spPr>
          <a:xfrm flipH="1">
            <a:off x="2288475" y="3002525"/>
            <a:ext cx="2061300" cy="3345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Google Shape;147;p29"/>
          <p:cNvCxnSpPr/>
          <p:nvPr/>
        </p:nvCxnSpPr>
        <p:spPr>
          <a:xfrm>
            <a:off x="4480775" y="3009275"/>
            <a:ext cx="1978200" cy="3063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48" name="Google Shape;148;p29"/>
          <p:cNvGrpSpPr/>
          <p:nvPr/>
        </p:nvGrpSpPr>
        <p:grpSpPr>
          <a:xfrm>
            <a:off x="73926" y="-37802"/>
            <a:ext cx="457484" cy="574021"/>
            <a:chOff x="3258050" y="2365375"/>
            <a:chExt cx="1121284" cy="1975297"/>
          </a:xfrm>
        </p:grpSpPr>
        <p:pic>
          <p:nvPicPr>
            <p:cNvPr id="149" name="Google Shape;149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50" name="Google Shape;150;p29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29"/>
          <p:cNvSpPr txBox="1"/>
          <p:nvPr/>
        </p:nvSpPr>
        <p:spPr>
          <a:xfrm>
            <a:off x="531388" y="47275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5255550" y="4727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3" name="Google Shape;153;p29"/>
          <p:cNvGrpSpPr/>
          <p:nvPr/>
        </p:nvGrpSpPr>
        <p:grpSpPr>
          <a:xfrm>
            <a:off x="4736125" y="-47258"/>
            <a:ext cx="453204" cy="592924"/>
            <a:chOff x="6586700" y="4935125"/>
            <a:chExt cx="730975" cy="1080008"/>
          </a:xfrm>
        </p:grpSpPr>
        <p:pic>
          <p:nvPicPr>
            <p:cNvPr id="154" name="Google Shape;154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55" name="Google Shape;155;p29"/>
            <p:cNvPicPr preferRelativeResize="0"/>
            <p:nvPr/>
          </p:nvPicPr>
          <p:blipFill rotWithShape="1">
            <a:blip r:embed="rId6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6" name="Google Shape;156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06649" y="1815824"/>
            <a:ext cx="4930705" cy="11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/>
          <p:nvPr/>
        </p:nvSpPr>
        <p:spPr>
          <a:xfrm>
            <a:off x="2007775" y="1873550"/>
            <a:ext cx="149700" cy="1257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9"/>
          <p:cNvSpPr/>
          <p:nvPr/>
        </p:nvSpPr>
        <p:spPr>
          <a:xfrm>
            <a:off x="106025" y="3502800"/>
            <a:ext cx="3540600" cy="8643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580 000 + 230 000 = </a:t>
            </a:r>
            <a:r>
              <a:rPr b="1" lang="en-GB" sz="2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810 000</a:t>
            </a:r>
            <a:endParaRPr b="1" sz="26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9"/>
          <p:cNvSpPr/>
          <p:nvPr/>
        </p:nvSpPr>
        <p:spPr>
          <a:xfrm>
            <a:off x="5392050" y="3452025"/>
            <a:ext cx="3540600" cy="8643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582 000 + 234 000</a:t>
            </a:r>
            <a:r>
              <a:rPr b="1" lang="en-GB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b="1" lang="en-GB" sz="2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816 000</a:t>
            </a:r>
            <a:endParaRPr b="1" sz="26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200" y="1317925"/>
            <a:ext cx="8169851" cy="31967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30"/>
          <p:cNvGrpSpPr/>
          <p:nvPr/>
        </p:nvGrpSpPr>
        <p:grpSpPr>
          <a:xfrm>
            <a:off x="73926" y="-37802"/>
            <a:ext cx="457484" cy="574021"/>
            <a:chOff x="3258050" y="2365375"/>
            <a:chExt cx="1121284" cy="1975297"/>
          </a:xfrm>
        </p:grpSpPr>
        <p:pic>
          <p:nvPicPr>
            <p:cNvPr id="166" name="Google Shape;166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67" name="Google Shape;167;p30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30"/>
          <p:cNvSpPr txBox="1"/>
          <p:nvPr/>
        </p:nvSpPr>
        <p:spPr>
          <a:xfrm>
            <a:off x="531388" y="47275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5255550" y="4727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0" name="Google Shape;170;p30"/>
          <p:cNvGrpSpPr/>
          <p:nvPr/>
        </p:nvGrpSpPr>
        <p:grpSpPr>
          <a:xfrm>
            <a:off x="4736125" y="-47258"/>
            <a:ext cx="453204" cy="592924"/>
            <a:chOff x="6586700" y="4935125"/>
            <a:chExt cx="730975" cy="1080008"/>
          </a:xfrm>
        </p:grpSpPr>
        <p:pic>
          <p:nvPicPr>
            <p:cNvPr id="171" name="Google Shape;171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72" name="Google Shape;172;p30"/>
            <p:cNvPicPr preferRelativeResize="0"/>
            <p:nvPr/>
          </p:nvPicPr>
          <p:blipFill rotWithShape="1">
            <a:blip r:embed="rId7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3" name="Google Shape;173;p30"/>
          <p:cNvSpPr txBox="1"/>
          <p:nvPr/>
        </p:nvSpPr>
        <p:spPr>
          <a:xfrm>
            <a:off x="331750" y="485500"/>
            <a:ext cx="82233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What is the total approximate population of Cambridge and Edinburgh?</a:t>
            </a:r>
            <a:endParaRPr b="1" sz="23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/>
          <p:nvPr/>
        </p:nvSpPr>
        <p:spPr>
          <a:xfrm>
            <a:off x="856799" y="506050"/>
            <a:ext cx="64674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800">
              <a:solidFill>
                <a:srgbClr val="65BE4B"/>
              </a:solidFill>
            </a:endParaRPr>
          </a:p>
        </p:txBody>
      </p:sp>
      <p:grpSp>
        <p:nvGrpSpPr>
          <p:cNvPr id="179" name="Google Shape;179;p31"/>
          <p:cNvGrpSpPr/>
          <p:nvPr/>
        </p:nvGrpSpPr>
        <p:grpSpPr>
          <a:xfrm>
            <a:off x="62813" y="44635"/>
            <a:ext cx="457484" cy="574021"/>
            <a:chOff x="3258050" y="2365375"/>
            <a:chExt cx="1121284" cy="1975297"/>
          </a:xfrm>
        </p:grpSpPr>
        <p:pic>
          <p:nvPicPr>
            <p:cNvPr id="180" name="Google Shape;180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81" name="Google Shape;181;p31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31"/>
          <p:cNvSpPr txBox="1"/>
          <p:nvPr/>
        </p:nvSpPr>
        <p:spPr>
          <a:xfrm>
            <a:off x="617400" y="133150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3" name="Google Shape;183;p31"/>
          <p:cNvGrpSpPr/>
          <p:nvPr/>
        </p:nvGrpSpPr>
        <p:grpSpPr>
          <a:xfrm>
            <a:off x="4823112" y="-4145"/>
            <a:ext cx="453204" cy="592924"/>
            <a:chOff x="6586700" y="4935125"/>
            <a:chExt cx="730975" cy="1080008"/>
          </a:xfrm>
        </p:grpSpPr>
        <p:pic>
          <p:nvPicPr>
            <p:cNvPr id="184" name="Google Shape;184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85" name="Google Shape;185;p31"/>
            <p:cNvPicPr preferRelativeResize="0"/>
            <p:nvPr/>
          </p:nvPicPr>
          <p:blipFill rotWithShape="1">
            <a:blip r:embed="rId6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p31"/>
          <p:cNvSpPr txBox="1"/>
          <p:nvPr/>
        </p:nvSpPr>
        <p:spPr>
          <a:xfrm>
            <a:off x="5041700" y="19702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144900" y="963100"/>
            <a:ext cx="8854200" cy="3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rounding (n.m. 10 000 and 1000 ) to estimate the answers to the following: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563 219 + 144 832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623 914 + 182 453 =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791 201 + 128 522 =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612 733 + 335 029 =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AutoNum type="arabicPeriod"/>
            </a:pPr>
            <a:r>
              <a:rPr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Would you be more likely to round to the nearest 10 000 or 1000 when estimating? Why?</a:t>
            </a:r>
            <a:endParaRPr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