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10287000" cx="18288000"/>
  <p:notesSz cx="6858000" cy="9144000"/>
  <p:embeddedFontLst>
    <p:embeddedFont>
      <p:font typeface="Montserrat SemiBold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Montserrat Medium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Medium-bold.fntdata"/><Relationship Id="rId25" Type="http://schemas.openxmlformats.org/officeDocument/2006/relationships/font" Target="fonts/MontserratMedium-regular.fntdata"/><Relationship Id="rId28" Type="http://schemas.openxmlformats.org/officeDocument/2006/relationships/font" Target="fonts/MontserratMedium-boldItalic.fntdata"/><Relationship Id="rId27" Type="http://schemas.openxmlformats.org/officeDocument/2006/relationships/font" Target="fonts/MontserratMedium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ontserratSemiBold-regular.fntdata"/><Relationship Id="rId16" Type="http://schemas.openxmlformats.org/officeDocument/2006/relationships/slide" Target="slides/slide12.xml"/><Relationship Id="rId19" Type="http://schemas.openxmlformats.org/officeDocument/2006/relationships/font" Target="fonts/MontserratSemiBold-italic.fntdata"/><Relationship Id="rId1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c97aa063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c97aa063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349fb42c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349fb42c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acd18b945_9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acd18b945_9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349fb42c9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349fb42c9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bd6480bcf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bd6480bc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349fb42c9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349fb42c9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can be anything that you have in your home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b540b1fca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8b540b1fc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c98a81dc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c98a81dc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eb1342e7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eb1342e7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eb1342e7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eb1342e7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eb1342e7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eb1342e7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ctrTitle"/>
          </p:nvPr>
        </p:nvSpPr>
        <p:spPr>
          <a:xfrm>
            <a:off x="91800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Comparing and matching items based on the size and properties: 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4 of 4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Numeracy: Measurement - Building Understanding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James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Challenge: Sorting the recycling </a:t>
            </a:r>
            <a:endParaRPr/>
          </a:p>
        </p:txBody>
      </p:sp>
      <p:sp>
        <p:nvSpPr>
          <p:cNvPr id="166" name="Google Shape;166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7" name="Google Shape;167;p23"/>
          <p:cNvSpPr txBox="1"/>
          <p:nvPr>
            <p:ph idx="1" type="subTitle"/>
          </p:nvPr>
        </p:nvSpPr>
        <p:spPr>
          <a:xfrm>
            <a:off x="917950" y="2495300"/>
            <a:ext cx="6256800" cy="9066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Instructions:</a:t>
            </a:r>
            <a:endParaRPr/>
          </a:p>
        </p:txBody>
      </p:sp>
      <p:sp>
        <p:nvSpPr>
          <p:cNvPr id="168" name="Google Shape;168;p23"/>
          <p:cNvSpPr txBox="1"/>
          <p:nvPr>
            <p:ph idx="3" type="body"/>
          </p:nvPr>
        </p:nvSpPr>
        <p:spPr>
          <a:xfrm>
            <a:off x="917950" y="3835350"/>
            <a:ext cx="9906600" cy="401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When organising the recycling, can you sort the big and small items into two piles?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Can you put the big items at the bottom of the recycling and place the smaller ones around them when filling your containers?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/>
              <a:t>Can you respond to the adjectives ‘big’ and ‘small’ to place items in the correct piles?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Measurement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4" name="Google Shape;174;p24"/>
          <p:cNvSpPr txBox="1"/>
          <p:nvPr>
            <p:ph idx="4294967295" type="body"/>
          </p:nvPr>
        </p:nvSpPr>
        <p:spPr>
          <a:xfrm>
            <a:off x="906400" y="17910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Lesson 4:  Comparing and matching items based on the size and properties</a:t>
            </a:r>
            <a:endParaRPr sz="3500"/>
          </a:p>
        </p:txBody>
      </p:sp>
      <p:sp>
        <p:nvSpPr>
          <p:cNvPr id="175" name="Google Shape;175;p24"/>
          <p:cNvSpPr txBox="1"/>
          <p:nvPr>
            <p:ph idx="1" type="subTitle"/>
          </p:nvPr>
        </p:nvSpPr>
        <p:spPr>
          <a:xfrm>
            <a:off x="917950" y="3154650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Make it easier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24"/>
          <p:cNvSpPr txBox="1"/>
          <p:nvPr>
            <p:ph idx="2" type="body"/>
          </p:nvPr>
        </p:nvSpPr>
        <p:spPr>
          <a:xfrm>
            <a:off x="917950" y="4147050"/>
            <a:ext cx="5170800" cy="4691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Try comparing and sorting items with very obvious size differences to reinforce the terms ‘bigger’ and ‘smaller’.</a:t>
            </a:r>
            <a:endParaRPr/>
          </a:p>
        </p:txBody>
      </p:sp>
      <p:sp>
        <p:nvSpPr>
          <p:cNvPr id="177" name="Google Shape;177;p24"/>
          <p:cNvSpPr txBox="1"/>
          <p:nvPr>
            <p:ph idx="3" type="subTitle"/>
          </p:nvPr>
        </p:nvSpPr>
        <p:spPr>
          <a:xfrm>
            <a:off x="6558600" y="3154650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Make it harder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24"/>
          <p:cNvSpPr txBox="1"/>
          <p:nvPr>
            <p:ph idx="4" type="body"/>
          </p:nvPr>
        </p:nvSpPr>
        <p:spPr>
          <a:xfrm>
            <a:off x="6558600" y="4147050"/>
            <a:ext cx="5170800" cy="4691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Try comparing and sorting items which are closer in size.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Begin to include more measurement language to compare the size of items.</a:t>
            </a:r>
            <a:endParaRPr/>
          </a:p>
        </p:txBody>
      </p:sp>
      <p:sp>
        <p:nvSpPr>
          <p:cNvPr id="179" name="Google Shape;179;p24"/>
          <p:cNvSpPr txBox="1"/>
          <p:nvPr>
            <p:ph idx="5" type="subTitle"/>
          </p:nvPr>
        </p:nvSpPr>
        <p:spPr>
          <a:xfrm>
            <a:off x="12199250" y="3154650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More ideas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4"/>
          <p:cNvSpPr txBox="1"/>
          <p:nvPr>
            <p:ph idx="6" type="body"/>
          </p:nvPr>
        </p:nvSpPr>
        <p:spPr>
          <a:xfrm>
            <a:off x="12199250" y="4147050"/>
            <a:ext cx="5170800" cy="4691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Help to organise kitchen cupboards - can you place the bigger items on the bottom?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Can you stack items appropriately? Make sure that smaller items go at the top of the stack.</a:t>
            </a:r>
            <a:endParaRPr/>
          </a:p>
        </p:txBody>
      </p:sp>
      <p:sp>
        <p:nvSpPr>
          <p:cNvPr id="181" name="Google Shape;181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/>
          <p:nvPr>
            <p:ph type="title"/>
          </p:nvPr>
        </p:nvSpPr>
        <p:spPr>
          <a:xfrm>
            <a:off x="980500" y="1118650"/>
            <a:ext cx="16894500" cy="819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6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Share your work with Oak National</a:t>
            </a:r>
            <a:endParaRPr b="1" i="0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2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If you'd like to, please ask your parent or carer to share your work on </a:t>
            </a:r>
            <a:r>
              <a:rPr b="1"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Instagram</a:t>
            </a:r>
            <a:r>
              <a:rPr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Facebook</a:t>
            </a:r>
            <a:r>
              <a:rPr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 or </a:t>
            </a:r>
            <a:r>
              <a:rPr b="1"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Twitter</a:t>
            </a:r>
            <a:r>
              <a:rPr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 tagging </a:t>
            </a:r>
            <a:r>
              <a:rPr b="1"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@OakNational</a:t>
            </a:r>
            <a:r>
              <a:rPr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#LearnwithOak</a:t>
            </a:r>
            <a:endParaRPr b="1" i="0" sz="35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/>
        </p:nvSpPr>
        <p:spPr>
          <a:xfrm>
            <a:off x="3419950" y="435800"/>
            <a:ext cx="11613000" cy="111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Lesson Structure</a:t>
            </a:r>
            <a:endParaRPr b="1" sz="4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3419950" y="2248625"/>
            <a:ext cx="11613000" cy="111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Welcome!</a:t>
            </a:r>
            <a:endParaRPr b="1" sz="4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3419950" y="4061450"/>
            <a:ext cx="11613000" cy="111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Get your resources</a:t>
            </a:r>
            <a:endParaRPr b="1" sz="5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3419950" y="5874275"/>
            <a:ext cx="11613000" cy="1111200"/>
          </a:xfrm>
          <a:prstGeom prst="rect">
            <a:avLst/>
          </a:prstGeom>
          <a:solidFill>
            <a:srgbClr val="008237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Model</a:t>
            </a:r>
            <a:endParaRPr b="1" sz="4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3419950" y="7687100"/>
            <a:ext cx="11613000" cy="111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Activity</a:t>
            </a:r>
            <a:endParaRPr b="1" sz="4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1" name="Google Shape;91;p15"/>
          <p:cNvCxnSpPr>
            <a:stCxn id="86" idx="2"/>
            <a:endCxn id="87" idx="0"/>
          </p:cNvCxnSpPr>
          <p:nvPr/>
        </p:nvCxnSpPr>
        <p:spPr>
          <a:xfrm>
            <a:off x="9226450" y="1547000"/>
            <a:ext cx="0" cy="7017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2" name="Google Shape;92;p15"/>
          <p:cNvCxnSpPr>
            <a:stCxn id="87" idx="2"/>
            <a:endCxn id="88" idx="0"/>
          </p:cNvCxnSpPr>
          <p:nvPr/>
        </p:nvCxnSpPr>
        <p:spPr>
          <a:xfrm>
            <a:off x="9226450" y="3359825"/>
            <a:ext cx="0" cy="7017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" name="Google Shape;93;p15"/>
          <p:cNvCxnSpPr>
            <a:stCxn id="88" idx="2"/>
            <a:endCxn id="89" idx="0"/>
          </p:cNvCxnSpPr>
          <p:nvPr/>
        </p:nvCxnSpPr>
        <p:spPr>
          <a:xfrm>
            <a:off x="9226450" y="5172650"/>
            <a:ext cx="0" cy="7017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" name="Google Shape;94;p15"/>
          <p:cNvCxnSpPr>
            <a:stCxn id="89" idx="2"/>
            <a:endCxn id="90" idx="0"/>
          </p:cNvCxnSpPr>
          <p:nvPr/>
        </p:nvCxnSpPr>
        <p:spPr>
          <a:xfrm>
            <a:off x="9226450" y="6985475"/>
            <a:ext cx="0" cy="7017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5" name="Google Shape;95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1" name="Google Shape;101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am I learning today?</a:t>
            </a:r>
            <a:endParaRPr/>
          </a:p>
        </p:txBody>
      </p:sp>
      <p:sp>
        <p:nvSpPr>
          <p:cNvPr id="102" name="Google Shape;102;p16"/>
          <p:cNvSpPr txBox="1"/>
          <p:nvPr>
            <p:ph idx="1" type="subTitle"/>
          </p:nvPr>
        </p:nvSpPr>
        <p:spPr>
          <a:xfrm>
            <a:off x="917950" y="1818450"/>
            <a:ext cx="6256800" cy="9066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Objectives</a:t>
            </a:r>
            <a:endParaRPr/>
          </a:p>
        </p:txBody>
      </p:sp>
      <p:sp>
        <p:nvSpPr>
          <p:cNvPr id="103" name="Google Shape;103;p16"/>
          <p:cNvSpPr txBox="1"/>
          <p:nvPr>
            <p:ph idx="3" type="body"/>
          </p:nvPr>
        </p:nvSpPr>
        <p:spPr>
          <a:xfrm>
            <a:off x="917950" y="3006750"/>
            <a:ext cx="16452000" cy="188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/>
              <a:t>To sort and organise items based on their size.</a:t>
            </a:r>
            <a:endParaRPr/>
          </a:p>
        </p:txBody>
      </p:sp>
      <p:sp>
        <p:nvSpPr>
          <p:cNvPr id="104" name="Google Shape;104;p16"/>
          <p:cNvSpPr txBox="1"/>
          <p:nvPr>
            <p:ph idx="4" type="subTitle"/>
          </p:nvPr>
        </p:nvSpPr>
        <p:spPr>
          <a:xfrm>
            <a:off x="917950" y="4212325"/>
            <a:ext cx="6256800" cy="9066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Vocabulary</a:t>
            </a:r>
            <a:endParaRPr/>
          </a:p>
        </p:txBody>
      </p:sp>
      <p:sp>
        <p:nvSpPr>
          <p:cNvPr id="105" name="Google Shape;105;p16"/>
          <p:cNvSpPr txBox="1"/>
          <p:nvPr/>
        </p:nvSpPr>
        <p:spPr>
          <a:xfrm>
            <a:off x="1530800" y="5176850"/>
            <a:ext cx="6888600" cy="30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ig		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			</a:t>
            </a:r>
            <a:r>
              <a:rPr lang="en-GB" sz="8000">
                <a:latin typeface="Montserrat"/>
                <a:ea typeface="Montserrat"/>
                <a:cs typeface="Montserrat"/>
                <a:sym typeface="Montserrat"/>
              </a:rPr>
              <a:t>bigger</a:t>
            </a:r>
            <a:endParaRPr sz="8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small				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smaller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For this lesson, you will need: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1" name="Google Shape;111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11501" y="2199450"/>
            <a:ext cx="4133325" cy="413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 txBox="1"/>
          <p:nvPr/>
        </p:nvSpPr>
        <p:spPr>
          <a:xfrm>
            <a:off x="1023925" y="2876300"/>
            <a:ext cx="5755800" cy="49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SzPts val="4000"/>
              <a:buFont typeface="Montserrat"/>
              <a:buChar char="●"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Recycling materials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SzPts val="4000"/>
              <a:buFont typeface="Montserrat"/>
              <a:buChar char="●"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Space to organise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title"/>
          </p:nvPr>
        </p:nvSpPr>
        <p:spPr>
          <a:xfrm>
            <a:off x="1835900" y="1785600"/>
            <a:ext cx="15804000" cy="32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Let’s get ready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9" name="Google Shape;119;p18"/>
          <p:cNvSpPr txBox="1"/>
          <p:nvPr>
            <p:ph idx="1" type="body"/>
          </p:nvPr>
        </p:nvSpPr>
        <p:spPr>
          <a:xfrm>
            <a:off x="917950" y="2876300"/>
            <a:ext cx="1204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660400" lvl="0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Find a quiet space to work away from distractions</a:t>
            </a:r>
            <a:endParaRPr/>
          </a:p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Ensure that your learner is comfortable</a:t>
            </a:r>
            <a:endParaRPr/>
          </a:p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Make sure your resources are nearby</a:t>
            </a:r>
            <a:endParaRPr/>
          </a:p>
          <a:p>
            <a:pPr indent="0" lvl="0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20" name="Google Shape;120;p18"/>
          <p:cNvSpPr txBox="1"/>
          <p:nvPr>
            <p:ph idx="12" type="sldNum"/>
          </p:nvPr>
        </p:nvSpPr>
        <p:spPr>
          <a:xfrm>
            <a:off x="1835882" y="19173300"/>
            <a:ext cx="288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755950" y="1047650"/>
            <a:ext cx="9889500" cy="79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Which is the big bottle?</a:t>
            </a:r>
            <a:endParaRPr/>
          </a:p>
        </p:txBody>
      </p:sp>
      <p:sp>
        <p:nvSpPr>
          <p:cNvPr id="126" name="Google Shape;126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7" name="Google Shape;127;p19"/>
          <p:cNvSpPr txBox="1"/>
          <p:nvPr/>
        </p:nvSpPr>
        <p:spPr>
          <a:xfrm>
            <a:off x="425700" y="8517200"/>
            <a:ext cx="90423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Pixabay </a:t>
            </a:r>
            <a:endParaRPr sz="1900"/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14700" y="473700"/>
            <a:ext cx="4182400" cy="836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1150" y="3728975"/>
            <a:ext cx="2554774" cy="5109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08675" y="4811975"/>
            <a:ext cx="3776026" cy="370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type="title"/>
          </p:nvPr>
        </p:nvSpPr>
        <p:spPr>
          <a:xfrm>
            <a:off x="755950" y="1047650"/>
            <a:ext cx="9889500" cy="79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Which is the bigger box?</a:t>
            </a:r>
            <a:endParaRPr/>
          </a:p>
        </p:txBody>
      </p:sp>
      <p:sp>
        <p:nvSpPr>
          <p:cNvPr id="136" name="Google Shape;136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7" name="Google Shape;137;p20"/>
          <p:cNvSpPr txBox="1"/>
          <p:nvPr/>
        </p:nvSpPr>
        <p:spPr>
          <a:xfrm>
            <a:off x="425700" y="8517200"/>
            <a:ext cx="90423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Pixabay </a:t>
            </a:r>
            <a:endParaRPr sz="1900"/>
          </a:p>
        </p:txBody>
      </p:sp>
      <p:pic>
        <p:nvPicPr>
          <p:cNvPr id="138" name="Google Shape;13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1549" y="2020454"/>
            <a:ext cx="8168390" cy="631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950" y="5262875"/>
            <a:ext cx="7130374" cy="307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50275" y="4453550"/>
            <a:ext cx="3776026" cy="370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>
            <p:ph type="title"/>
          </p:nvPr>
        </p:nvSpPr>
        <p:spPr>
          <a:xfrm>
            <a:off x="755950" y="1047650"/>
            <a:ext cx="9889500" cy="79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Which is the small carton?</a:t>
            </a:r>
            <a:endParaRPr/>
          </a:p>
        </p:txBody>
      </p:sp>
      <p:sp>
        <p:nvSpPr>
          <p:cNvPr id="146" name="Google Shape;146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7" name="Google Shape;147;p21"/>
          <p:cNvSpPr txBox="1"/>
          <p:nvPr/>
        </p:nvSpPr>
        <p:spPr>
          <a:xfrm>
            <a:off x="425700" y="8517200"/>
            <a:ext cx="90423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Pixabay </a:t>
            </a:r>
            <a:endParaRPr sz="1900"/>
          </a:p>
        </p:txBody>
      </p:sp>
      <p:pic>
        <p:nvPicPr>
          <p:cNvPr id="148" name="Google Shape;14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9700" y="4292950"/>
            <a:ext cx="2894275" cy="42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95375" y="445450"/>
            <a:ext cx="4035875" cy="80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25300" y="4811975"/>
            <a:ext cx="3776026" cy="370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/>
          <p:nvPr>
            <p:ph type="title"/>
          </p:nvPr>
        </p:nvSpPr>
        <p:spPr>
          <a:xfrm>
            <a:off x="755950" y="1047650"/>
            <a:ext cx="9889500" cy="79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Which is the smaller tin?</a:t>
            </a:r>
            <a:endParaRPr/>
          </a:p>
        </p:txBody>
      </p:sp>
      <p:sp>
        <p:nvSpPr>
          <p:cNvPr id="156" name="Google Shape;156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7" name="Google Shape;157;p22"/>
          <p:cNvSpPr txBox="1"/>
          <p:nvPr/>
        </p:nvSpPr>
        <p:spPr>
          <a:xfrm>
            <a:off x="425700" y="8517200"/>
            <a:ext cx="90423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Pixabay </a:t>
            </a:r>
            <a:endParaRPr sz="1900"/>
          </a:p>
        </p:txBody>
      </p:sp>
      <p:pic>
        <p:nvPicPr>
          <p:cNvPr id="158" name="Google Shape;15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4439" y="4811979"/>
            <a:ext cx="2564710" cy="348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11975" y="4701838"/>
            <a:ext cx="3776026" cy="370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18600" y="2199450"/>
            <a:ext cx="4368281" cy="609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