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E86039-40F0-4121-ABDA-5BA1527C970B}">
  <a:tblStyle styleId="{58E86039-40F0-4121-ABDA-5BA1527C97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eb8acfd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eb8acfd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ea6280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ea6280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b18d529e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b18d529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cb18d529e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cb18d529e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eb8acfda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eb8acfda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917950" y="2876300"/>
            <a:ext cx="121347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</a:rPr>
              <a:t>Talking about gap years [2 / 3]</a:t>
            </a:r>
            <a:endParaRPr sz="5000"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rgbClr val="4B3241"/>
                </a:solidFill>
              </a:rPr>
              <a:t>future tense</a:t>
            </a:r>
            <a:endParaRPr sz="5000"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rgbClr val="4B3241"/>
                </a:solidFill>
              </a:rPr>
              <a:t>puedo and si puedo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Spanish </a:t>
            </a:r>
            <a:endParaRPr b="1" sz="3500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B3241"/>
                </a:solidFill>
              </a:rPr>
              <a:t>Señora Stanley</a:t>
            </a:r>
            <a:endParaRPr sz="35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7" name="Google Shape;157;p28"/>
          <p:cNvSpPr/>
          <p:nvPr/>
        </p:nvSpPr>
        <p:spPr>
          <a:xfrm>
            <a:off x="5673301" y="3240595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5858305" y="0"/>
            <a:ext cx="8470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[Z] 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[zo] [za]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6167050" y="40278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zon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12897150" y="6412800"/>
            <a:ext cx="4382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[one time/once]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2094825" y="1325425"/>
            <a:ext cx="34164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1541075" y="4677963"/>
            <a:ext cx="34164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cabe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12897150" y="1158225"/>
            <a:ext cx="34164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pato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13068900" y="5151750"/>
            <a:ext cx="34164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 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1996600" y="2539425"/>
            <a:ext cx="3176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[voice]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2122900" y="5901125"/>
            <a:ext cx="29241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[head]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7655525" y="6185400"/>
            <a:ext cx="34164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latin typeface="Montserrat"/>
                <a:ea typeface="Montserrat"/>
                <a:cs typeface="Montserrat"/>
                <a:sym typeface="Montserrat"/>
              </a:rPr>
              <a:t>[zone]</a:t>
            </a:r>
            <a:endParaRPr sz="4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13380150" y="2245100"/>
            <a:ext cx="3416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[shoe]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dk2"/>
                </a:solidFill>
              </a:rPr>
              <a:t>La fonética</a:t>
            </a:r>
            <a:br>
              <a:rPr lang="en-GB" sz="3600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077450" y="0"/>
            <a:ext cx="5390400" cy="24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[ce] [ci]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9891650" y="-95425"/>
            <a:ext cx="5390400" cy="24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797050" y="2611350"/>
            <a:ext cx="17214900" cy="5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_ _udad Guayana (Venezuela)			5 Asun _ _ón (Paraguay)							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Belo Hori _ _ nte (Brásil)						6 Pan de A _ _car (Uruguay)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Tegu _ _galpa (Honduras)				   7 La Pa _ (Bolivia)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_ _ popan (México)								8 Mendo _ _ (Agentina)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1102400" y="2611350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3754850" y="3775775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zo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647600" y="5019000"/>
            <a:ext cx="2080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1273450" y="6202350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11331000" y="2611350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12380150" y="3797425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11407200" y="5019000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1902725" y="6202350"/>
            <a:ext cx="1126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0"/>
          <p:cNvGraphicFramePr/>
          <p:nvPr/>
        </p:nvGraphicFramePr>
        <p:xfrm>
          <a:off x="835350" y="24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{58E86039-40F0-4121-ABDA-5BA1527C970B}</a:tableStyleId>
              </a:tblPr>
              <a:tblGrid>
                <a:gridCol w="5703950"/>
                <a:gridCol w="9105475"/>
              </a:tblGrid>
              <a:tr h="64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apoyar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support, supporting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orfanato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orphanage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construir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build, building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mochilero, la mochilera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backpacker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aprovechar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advantage of, taking advantage of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trabajar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work, working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enseñar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teach, teaching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fly, flying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retraso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delay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aprender a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learn how to, learning how to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año sabático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gap year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566338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547488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future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547538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future tense is used to say what </a:t>
            </a:r>
            <a:r>
              <a:rPr b="1" lang="en-GB" sz="3500"/>
              <a:t>will</a:t>
            </a:r>
            <a:r>
              <a:rPr lang="en-GB" sz="3500"/>
              <a:t> happen:</a:t>
            </a:r>
            <a:endParaRPr sz="2800"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461313" y="2338225"/>
            <a:ext cx="71052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Aprenderé</a:t>
            </a:r>
            <a:r>
              <a:rPr lang="en-GB" sz="3500"/>
              <a:t> alemán</a:t>
            </a:r>
            <a:r>
              <a:rPr lang="en-GB" sz="3500"/>
              <a:t>.</a:t>
            </a:r>
            <a:endParaRPr b="1" sz="2800"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41850" y="3354575"/>
            <a:ext cx="15138000" cy="9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To form the future add a new ending to the </a:t>
            </a:r>
            <a:r>
              <a:rPr b="1" lang="en-GB" sz="3500"/>
              <a:t>infinitive: </a:t>
            </a:r>
            <a:r>
              <a:rPr lang="en-GB" sz="3500"/>
              <a:t> </a:t>
            </a:r>
            <a:endParaRPr b="1" sz="2800"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566338" y="4501113"/>
            <a:ext cx="2375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construir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9323913" y="4469688"/>
            <a:ext cx="5423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 </a:t>
            </a:r>
            <a:r>
              <a:rPr b="1" lang="en-GB" sz="3500"/>
              <a:t>I</a:t>
            </a:r>
            <a:r>
              <a:rPr b="1" lang="en-GB" sz="3500"/>
              <a:t> will </a:t>
            </a:r>
            <a:r>
              <a:rPr lang="en-GB" sz="3500"/>
              <a:t>build.</a:t>
            </a:r>
            <a:endParaRPr sz="2800"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6173113" y="4469688"/>
            <a:ext cx="3200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construir</a:t>
            </a:r>
            <a:r>
              <a:rPr b="1" lang="en-GB" sz="3500"/>
              <a:t>é</a:t>
            </a:r>
            <a:r>
              <a:rPr b="1" lang="en-GB" sz="3500"/>
              <a:t> </a:t>
            </a:r>
            <a:endParaRPr b="1" sz="2800"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7566513" y="2338213"/>
            <a:ext cx="71052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</a:t>
            </a:r>
            <a:r>
              <a:rPr lang="en-GB" sz="3500"/>
              <a:t> </a:t>
            </a:r>
            <a:r>
              <a:rPr b="1" lang="en-GB" sz="3500"/>
              <a:t>will learn</a:t>
            </a:r>
            <a:r>
              <a:rPr lang="en-GB" sz="3500"/>
              <a:t> German</a:t>
            </a:r>
            <a:r>
              <a:rPr lang="en-GB" sz="3500"/>
              <a:t>.</a:t>
            </a:r>
            <a:endParaRPr b="1" sz="2800"/>
          </a:p>
        </p:txBody>
      </p:sp>
      <p:sp>
        <p:nvSpPr>
          <p:cNvPr id="203" name="Google Shape;203;p31"/>
          <p:cNvSpPr/>
          <p:nvPr/>
        </p:nvSpPr>
        <p:spPr>
          <a:xfrm>
            <a:off x="2942038" y="4411038"/>
            <a:ext cx="2232900" cy="734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348500" y="6243775"/>
            <a:ext cx="2646600" cy="281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verb groups use the same set of endings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6156675" y="5806225"/>
            <a:ext cx="2754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		  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6156675" y="6642775"/>
            <a:ext cx="2754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ás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6156675" y="7467838"/>
            <a:ext cx="2754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á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9128475" y="5806225"/>
            <a:ext cx="3387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emos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9128475" y="6642775"/>
            <a:ext cx="2754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éis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9128475" y="7467850"/>
            <a:ext cx="2754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án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Some verbs have an </a:t>
            </a:r>
            <a:r>
              <a:rPr lang="en-GB" u="sng">
                <a:solidFill>
                  <a:schemeClr val="dk2"/>
                </a:solidFill>
              </a:rPr>
              <a:t>irregular stem</a:t>
            </a:r>
            <a:r>
              <a:rPr lang="en-GB">
                <a:solidFill>
                  <a:schemeClr val="dk2"/>
                </a:solidFill>
              </a:rPr>
              <a:t> in the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future tense.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765550" y="3390650"/>
            <a:ext cx="16452000" cy="441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poner:		</a:t>
            </a:r>
            <a:r>
              <a:rPr b="1" lang="en-GB"/>
              <a:t>Pondr</a:t>
            </a:r>
            <a:r>
              <a:rPr lang="en-GB"/>
              <a:t>é la mesa.    				I will lay the table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h</a:t>
            </a:r>
            <a:r>
              <a:rPr lang="en-GB"/>
              <a:t>acer:		</a:t>
            </a:r>
            <a:r>
              <a:rPr b="1" lang="en-GB"/>
              <a:t>Har</a:t>
            </a:r>
            <a:r>
              <a:rPr lang="en-GB"/>
              <a:t>é mucho trabajo.			I will do lots of work.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/>
              <a:t>aber: 		</a:t>
            </a:r>
            <a:r>
              <a:rPr b="1" lang="en-GB"/>
              <a:t>Sabr</a:t>
            </a:r>
            <a:r>
              <a:rPr lang="en-GB"/>
              <a:t>é hablar otro idioma.	I will know how to speak another language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poder:		</a:t>
            </a:r>
            <a:r>
              <a:rPr b="1" lang="en-GB"/>
              <a:t>Podr</a:t>
            </a:r>
            <a:r>
              <a:rPr lang="en-GB"/>
              <a:t>é viajar a Arequipa.		I will be able to travel to Arequipa.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Tener:		</a:t>
            </a:r>
            <a:r>
              <a:rPr b="1" lang="en-GB"/>
              <a:t>Tendr</a:t>
            </a:r>
            <a:r>
              <a:rPr lang="en-GB"/>
              <a:t>é muchos amigos.		I will have lots of friends.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13597650" y="1866050"/>
            <a:ext cx="3124800" cy="281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All verb groups use the same set of endings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p33"/>
          <p:cNvSpPr txBox="1"/>
          <p:nvPr>
            <p:ph type="title"/>
          </p:nvPr>
        </p:nvSpPr>
        <p:spPr>
          <a:xfrm>
            <a:off x="1699350" y="890050"/>
            <a:ext cx="14241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can + infinitive  				       </a:t>
            </a:r>
            <a:r>
              <a:rPr lang="en-GB" u="sng">
                <a:solidFill>
                  <a:schemeClr val="dk2"/>
                </a:solidFill>
              </a:rPr>
              <a:t>If</a:t>
            </a:r>
            <a:r>
              <a:rPr lang="en-GB">
                <a:solidFill>
                  <a:schemeClr val="dk2"/>
                </a:solidFill>
              </a:rPr>
              <a:t> I can +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2796700" y="2394850"/>
            <a:ext cx="230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Puedo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936800" y="3545250"/>
            <a:ext cx="68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Puedo </a:t>
            </a:r>
            <a:r>
              <a:rPr b="1" lang="en-GB" sz="3500"/>
              <a:t>ir</a:t>
            </a:r>
            <a:r>
              <a:rPr lang="en-GB" sz="3500"/>
              <a:t> a Venezuela.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6" name="Google Shape;226;p33"/>
          <p:cNvSpPr txBox="1"/>
          <p:nvPr>
            <p:ph idx="1" type="body"/>
          </p:nvPr>
        </p:nvSpPr>
        <p:spPr>
          <a:xfrm>
            <a:off x="936800" y="4374600"/>
            <a:ext cx="587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am able </a:t>
            </a:r>
            <a:r>
              <a:rPr b="1" lang="en-GB" sz="3500"/>
              <a:t>to go </a:t>
            </a:r>
            <a:r>
              <a:rPr lang="en-GB" sz="3500"/>
              <a:t>to Venezuela / I can go to Venezuela.</a:t>
            </a:r>
            <a:endParaRPr sz="2800"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8572350" y="354525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Si puedo, </a:t>
            </a:r>
            <a:r>
              <a:rPr b="1" lang="en-GB" sz="3500"/>
              <a:t>iré </a:t>
            </a:r>
            <a:r>
              <a:rPr lang="en-GB" sz="3500"/>
              <a:t>a Venezuela.</a:t>
            </a:r>
            <a:endParaRPr sz="2800"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8494975" y="437460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If I can, </a:t>
            </a:r>
            <a:r>
              <a:rPr b="1" lang="en-GB" sz="3500"/>
              <a:t>I will go </a:t>
            </a:r>
            <a:r>
              <a:rPr lang="en-GB" sz="3500"/>
              <a:t>to Venezuela.</a:t>
            </a:r>
            <a:endParaRPr sz="2800"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10150000" y="2394850"/>
            <a:ext cx="230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Si p</a:t>
            </a:r>
            <a:r>
              <a:rPr b="1" lang="en-GB" sz="3500"/>
              <a:t>uedo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/>
          </a:p>
        </p:txBody>
      </p:sp>
      <p:cxnSp>
        <p:nvCxnSpPr>
          <p:cNvPr id="230" name="Google Shape;230;p33"/>
          <p:cNvCxnSpPr/>
          <p:nvPr/>
        </p:nvCxnSpPr>
        <p:spPr>
          <a:xfrm>
            <a:off x="7547600" y="1041300"/>
            <a:ext cx="42000" cy="820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533400" y="11402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puedo / si puedo and future tense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Puedo means  </a:t>
            </a:r>
            <a:r>
              <a:rPr lang="en-GB" sz="4800" u="sng"/>
              <a:t>I can</a:t>
            </a:r>
            <a:r>
              <a:rPr lang="en-GB" sz="4800"/>
              <a:t> and is followed by an ______      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Si puedo means ____________ and is followed by the future tense.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Future tense endings are added to the _______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The future tense ending for I is ___</a:t>
            </a:r>
            <a:endParaRPr sz="4800"/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I will be able to is __________</a:t>
            </a:r>
            <a:br>
              <a:rPr lang="en-GB" sz="4800"/>
            </a:br>
            <a:r>
              <a:rPr lang="en-GB" sz="4800"/>
              <a:t> </a:t>
            </a:r>
            <a:br>
              <a:rPr lang="en-GB" sz="4800"/>
            </a:br>
            <a:r>
              <a:rPr lang="en-GB" sz="4800"/>
              <a:t>  </a:t>
            </a:r>
            <a:endParaRPr i="1" sz="6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</p:txBody>
      </p:sp>
      <p:sp>
        <p:nvSpPr>
          <p:cNvPr id="236" name="Google Shape;236;p34"/>
          <p:cNvSpPr txBox="1"/>
          <p:nvPr/>
        </p:nvSpPr>
        <p:spPr>
          <a:xfrm>
            <a:off x="14721400" y="2606500"/>
            <a:ext cx="264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6949000" y="3597100"/>
            <a:ext cx="264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if I can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13921300" y="5083000"/>
            <a:ext cx="264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7495650" y="6894750"/>
            <a:ext cx="264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podré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11598000" y="6132750"/>
            <a:ext cx="264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