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Lst>
  <p:sldSz cy="10287000" cx="18288000"/>
  <p:notesSz cx="6858000" cy="9144000"/>
  <p:embeddedFontLst>
    <p:embeddedFont>
      <p:font typeface="Montserrat SemiBold"/>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4976583-B4B1-4B26-9C4E-30C7FEEBCAA9}">
  <a:tblStyle styleId="{44976583-B4B1-4B26-9C4E-30C7FEEBCAA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MontserratSemiBold-boldItalic.fntdata"/><Relationship Id="rId10" Type="http://schemas.openxmlformats.org/officeDocument/2006/relationships/font" Target="fonts/MontserratSemiBold-italic.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MontserratSemiBold-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9f2c2cd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9f2c2c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9f2c2cd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9f2c2cd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6000">
                <a:solidFill>
                  <a:srgbClr val="4B3241"/>
                </a:solidFill>
              </a:rPr>
              <a:t>Length and Perimeter</a:t>
            </a:r>
            <a:endParaRPr sz="6000">
              <a:solidFill>
                <a:srgbClr val="4B3241"/>
              </a:solidFill>
            </a:endParaRPr>
          </a:p>
          <a:p>
            <a:pPr indent="0" lvl="0" marL="0" marR="0" rtl="0" algn="l">
              <a:lnSpc>
                <a:spcPct val="115000"/>
              </a:lnSpc>
              <a:spcBef>
                <a:spcPts val="0"/>
              </a:spcBef>
              <a:spcAft>
                <a:spcPts val="0"/>
              </a:spcAft>
              <a:buNone/>
            </a:pPr>
            <a:r>
              <a:rPr lang="en-GB" sz="6000">
                <a:solidFill>
                  <a:srgbClr val="4B3241"/>
                </a:solidFill>
              </a:rPr>
              <a:t>Applying problem solving strategies to length</a:t>
            </a:r>
            <a:endParaRPr sz="6000">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Mathematics</a:t>
            </a:r>
            <a:endParaRPr sz="3600">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2800">
                <a:solidFill>
                  <a:srgbClr val="4B3241"/>
                </a:solidFill>
              </a:rPr>
              <a:t>Miss Hill</a:t>
            </a:r>
            <a:endParaRPr sz="2800">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2" type="sldNum"/>
          </p:nvPr>
        </p:nvSpPr>
        <p:spPr>
          <a:xfrm>
            <a:off x="917941" y="93357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8" name="Google Shape;88;p15"/>
          <p:cNvSpPr txBox="1"/>
          <p:nvPr/>
        </p:nvSpPr>
        <p:spPr>
          <a:xfrm>
            <a:off x="851050" y="0"/>
            <a:ext cx="12547500" cy="127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4000" u="sng">
                <a:latin typeface="Montserrat"/>
                <a:ea typeface="Montserrat"/>
                <a:cs typeface="Montserrat"/>
                <a:sym typeface="Montserrat"/>
              </a:rPr>
              <a:t>Solve the Problem</a:t>
            </a:r>
            <a:endParaRPr sz="4000" u="sng">
              <a:latin typeface="Montserrat"/>
              <a:ea typeface="Montserrat"/>
              <a:cs typeface="Montserrat"/>
              <a:sym typeface="Montserrat"/>
            </a:endParaRPr>
          </a:p>
        </p:txBody>
      </p:sp>
      <p:sp>
        <p:nvSpPr>
          <p:cNvPr id="89" name="Google Shape;89;p15"/>
          <p:cNvSpPr txBox="1"/>
          <p:nvPr/>
        </p:nvSpPr>
        <p:spPr>
          <a:xfrm>
            <a:off x="197575" y="1108200"/>
            <a:ext cx="17036400" cy="467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2800">
                <a:latin typeface="Montserrat"/>
                <a:ea typeface="Montserrat"/>
                <a:cs typeface="Montserrat"/>
                <a:sym typeface="Montserrat"/>
              </a:rPr>
              <a:t>A group of five children on holiday in the Lake District have found a short walking route around the edge of the farm they are staying on. The route goes past five oak trees and two of the children (Edgar and Celia) think that the trees are all “about the same distance apart”. The other three children disagree. To settle the argument they each measured the distance between two trees as they walked around the farm.</a:t>
            </a:r>
            <a:endParaRPr sz="2800">
              <a:latin typeface="Montserrat"/>
              <a:ea typeface="Montserrat"/>
              <a:cs typeface="Montserrat"/>
              <a:sym typeface="Montserrat"/>
            </a:endParaRPr>
          </a:p>
          <a:p>
            <a:pPr indent="0" lvl="0" marL="0" rtl="0" algn="l">
              <a:lnSpc>
                <a:spcPct val="115000"/>
              </a:lnSpc>
              <a:spcBef>
                <a:spcPts val="0"/>
              </a:spcBef>
              <a:spcAft>
                <a:spcPts val="0"/>
              </a:spcAft>
              <a:buNone/>
            </a:pPr>
            <a:r>
              <a:rPr b="1" lang="en-GB" sz="2800">
                <a:latin typeface="Montserrat"/>
                <a:ea typeface="Montserrat"/>
                <a:cs typeface="Montserrat"/>
                <a:sym typeface="Montserrat"/>
              </a:rPr>
              <a:t>Solve the clues to find the distance measured by each child so that you can decide who is correct.</a:t>
            </a:r>
            <a:endParaRPr b="1" sz="2800">
              <a:latin typeface="Montserrat"/>
              <a:ea typeface="Montserrat"/>
              <a:cs typeface="Montserrat"/>
              <a:sym typeface="Montserrat"/>
            </a:endParaRPr>
          </a:p>
        </p:txBody>
      </p:sp>
      <p:graphicFrame>
        <p:nvGraphicFramePr>
          <p:cNvPr id="90" name="Google Shape;90;p15"/>
          <p:cNvGraphicFramePr/>
          <p:nvPr/>
        </p:nvGraphicFramePr>
        <p:xfrm>
          <a:off x="851050" y="5406125"/>
          <a:ext cx="3000000" cy="3000000"/>
        </p:xfrm>
        <a:graphic>
          <a:graphicData uri="http://schemas.openxmlformats.org/drawingml/2006/table">
            <a:tbl>
              <a:tblPr>
                <a:noFill/>
                <a:tableStyleId>{44976583-B4B1-4B26-9C4E-30C7FEEBCAA9}</a:tableStyleId>
              </a:tblPr>
              <a:tblGrid>
                <a:gridCol w="8191500"/>
                <a:gridCol w="8191500"/>
              </a:tblGrid>
              <a:tr h="381000">
                <a:tc>
                  <a:txBody>
                    <a:bodyPr/>
                    <a:lstStyle/>
                    <a:p>
                      <a:pPr indent="0" lvl="0" marL="0" rtl="0" algn="l">
                        <a:spcBef>
                          <a:spcPts val="0"/>
                        </a:spcBef>
                        <a:spcAft>
                          <a:spcPts val="0"/>
                        </a:spcAft>
                        <a:buNone/>
                      </a:pPr>
                      <a:r>
                        <a:rPr lang="en-GB" sz="2800">
                          <a:latin typeface="Montserrat"/>
                          <a:ea typeface="Montserrat"/>
                          <a:cs typeface="Montserrat"/>
                          <a:sym typeface="Montserrat"/>
                        </a:rPr>
                        <a:t>Arya</a:t>
                      </a:r>
                      <a:endParaRPr sz="2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2800">
                          <a:latin typeface="Montserrat"/>
                          <a:ea typeface="Montserrat"/>
                          <a:cs typeface="Montserrat"/>
                          <a:sym typeface="Montserrat"/>
                        </a:rPr>
                        <a:t>Arya measured half of the distance that Edgar measured </a:t>
                      </a:r>
                      <a:endParaRPr sz="2800">
                        <a:latin typeface="Montserrat"/>
                        <a:ea typeface="Montserrat"/>
                        <a:cs typeface="Montserrat"/>
                        <a:sym typeface="Montserrat"/>
                      </a:endParaRPr>
                    </a:p>
                  </a:txBody>
                  <a:tcPr marT="91425" marB="91425" marR="91425" marL="91425"/>
                </a:tc>
              </a:tr>
              <a:tr h="381000">
                <a:tc>
                  <a:txBody>
                    <a:bodyPr/>
                    <a:lstStyle/>
                    <a:p>
                      <a:pPr indent="0" lvl="0" marL="0" rtl="0" algn="l">
                        <a:spcBef>
                          <a:spcPts val="0"/>
                        </a:spcBef>
                        <a:spcAft>
                          <a:spcPts val="0"/>
                        </a:spcAft>
                        <a:buNone/>
                      </a:pPr>
                      <a:r>
                        <a:rPr lang="en-GB" sz="2800">
                          <a:latin typeface="Montserrat"/>
                          <a:ea typeface="Montserrat"/>
                          <a:cs typeface="Montserrat"/>
                          <a:sym typeface="Montserrat"/>
                        </a:rPr>
                        <a:t>Bhavin</a:t>
                      </a:r>
                      <a:endParaRPr sz="2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2800">
                          <a:latin typeface="Montserrat"/>
                          <a:ea typeface="Montserrat"/>
                          <a:cs typeface="Montserrat"/>
                          <a:sym typeface="Montserrat"/>
                        </a:rPr>
                        <a:t>Bhavin measured 190m further than Arya </a:t>
                      </a:r>
                      <a:endParaRPr sz="2800">
                        <a:latin typeface="Montserrat"/>
                        <a:ea typeface="Montserrat"/>
                        <a:cs typeface="Montserrat"/>
                        <a:sym typeface="Montserrat"/>
                      </a:endParaRPr>
                    </a:p>
                  </a:txBody>
                  <a:tcPr marT="91425" marB="91425" marR="91425" marL="91425"/>
                </a:tc>
              </a:tr>
              <a:tr h="381000">
                <a:tc>
                  <a:txBody>
                    <a:bodyPr/>
                    <a:lstStyle/>
                    <a:p>
                      <a:pPr indent="0" lvl="0" marL="0" rtl="0" algn="l">
                        <a:spcBef>
                          <a:spcPts val="0"/>
                        </a:spcBef>
                        <a:spcAft>
                          <a:spcPts val="0"/>
                        </a:spcAft>
                        <a:buNone/>
                      </a:pPr>
                      <a:r>
                        <a:rPr lang="en-GB" sz="2800">
                          <a:latin typeface="Montserrat"/>
                          <a:ea typeface="Montserrat"/>
                          <a:cs typeface="Montserrat"/>
                          <a:sym typeface="Montserrat"/>
                        </a:rPr>
                        <a:t>Celia</a:t>
                      </a:r>
                      <a:endParaRPr sz="2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2800">
                          <a:latin typeface="Montserrat"/>
                          <a:ea typeface="Montserrat"/>
                          <a:cs typeface="Montserrat"/>
                          <a:sym typeface="Montserrat"/>
                        </a:rPr>
                        <a:t>Celia walked 208m less than Bhavin</a:t>
                      </a:r>
                      <a:endParaRPr sz="2800">
                        <a:latin typeface="Montserrat"/>
                        <a:ea typeface="Montserrat"/>
                        <a:cs typeface="Montserrat"/>
                        <a:sym typeface="Montserrat"/>
                      </a:endParaRPr>
                    </a:p>
                  </a:txBody>
                  <a:tcPr marT="91425" marB="91425" marR="91425" marL="91425"/>
                </a:tc>
              </a:tr>
              <a:tr h="381000">
                <a:tc>
                  <a:txBody>
                    <a:bodyPr/>
                    <a:lstStyle/>
                    <a:p>
                      <a:pPr indent="0" lvl="0" marL="0" rtl="0" algn="l">
                        <a:spcBef>
                          <a:spcPts val="0"/>
                        </a:spcBef>
                        <a:spcAft>
                          <a:spcPts val="0"/>
                        </a:spcAft>
                        <a:buNone/>
                      </a:pPr>
                      <a:r>
                        <a:rPr lang="en-GB" sz="2800">
                          <a:latin typeface="Montserrat"/>
                          <a:ea typeface="Montserrat"/>
                          <a:cs typeface="Montserrat"/>
                          <a:sym typeface="Montserrat"/>
                        </a:rPr>
                        <a:t>Denise</a:t>
                      </a:r>
                      <a:endParaRPr sz="2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2800">
                          <a:latin typeface="Montserrat"/>
                          <a:ea typeface="Montserrat"/>
                          <a:cs typeface="Montserrat"/>
                          <a:sym typeface="Montserrat"/>
                        </a:rPr>
                        <a:t>Denise walked 76m less than Edgar </a:t>
                      </a:r>
                      <a:endParaRPr sz="2800">
                        <a:latin typeface="Montserrat"/>
                        <a:ea typeface="Montserrat"/>
                        <a:cs typeface="Montserrat"/>
                        <a:sym typeface="Montserrat"/>
                      </a:endParaRPr>
                    </a:p>
                  </a:txBody>
                  <a:tcPr marT="91425" marB="91425" marR="91425" marL="91425"/>
                </a:tc>
              </a:tr>
              <a:tr h="381000">
                <a:tc>
                  <a:txBody>
                    <a:bodyPr/>
                    <a:lstStyle/>
                    <a:p>
                      <a:pPr indent="0" lvl="0" marL="0" rtl="0" algn="l">
                        <a:spcBef>
                          <a:spcPts val="0"/>
                        </a:spcBef>
                        <a:spcAft>
                          <a:spcPts val="0"/>
                        </a:spcAft>
                        <a:buNone/>
                      </a:pPr>
                      <a:r>
                        <a:rPr lang="en-GB" sz="2800">
                          <a:latin typeface="Montserrat"/>
                          <a:ea typeface="Montserrat"/>
                          <a:cs typeface="Montserrat"/>
                          <a:sym typeface="Montserrat"/>
                        </a:rPr>
                        <a:t>Edgar</a:t>
                      </a:r>
                      <a:endParaRPr sz="2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2800">
                          <a:latin typeface="Montserrat"/>
                          <a:ea typeface="Montserrat"/>
                          <a:cs typeface="Montserrat"/>
                          <a:sym typeface="Montserrat"/>
                        </a:rPr>
                        <a:t>Edgar walked twice as far as Ayra </a:t>
                      </a:r>
                      <a:endParaRPr sz="2800">
                        <a:latin typeface="Montserrat"/>
                        <a:ea typeface="Montserrat"/>
                        <a:cs typeface="Montserrat"/>
                        <a:sym typeface="Montserrat"/>
                      </a:endParaRPr>
                    </a:p>
                  </a:txBody>
                  <a:tcPr marT="91425" marB="91425" marR="91425" marL="91425"/>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