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198536-A606-4197-B772-A2791083B650}">
  <a:tblStyle styleId="{C2198536-A606-4197-B772-A2791083B6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3d8f98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3d8f98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09b2d889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09b2d889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9a7046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9a7046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850cff9a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b850cff9a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c37f0dcac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c37f0dcac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4893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work experience [1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preterite tense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using phrases which need preterite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7027700" y="33661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[ui</a:t>
            </a: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170225" y="890050"/>
            <a:ext cx="1453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GB" sz="48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vowel u </a:t>
            </a:r>
            <a:r>
              <a:rPr b="1" lang="en-GB" sz="48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merges</a:t>
            </a:r>
            <a:r>
              <a:rPr lang="en-GB" sz="48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with [a], [e] and [o] to make a single syllable. The same thing happens with [i] </a:t>
            </a:r>
            <a:endParaRPr sz="4800"/>
          </a:p>
        </p:txBody>
      </p:sp>
      <p:sp>
        <p:nvSpPr>
          <p:cNvPr id="88" name="Google Shape;88;p15"/>
          <p:cNvSpPr txBox="1"/>
          <p:nvPr/>
        </p:nvSpPr>
        <p:spPr>
          <a:xfrm>
            <a:off x="1170225" y="5687800"/>
            <a:ext cx="10287000" cy="27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ui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dar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¡c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ui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dado!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destr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ui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1457225" y="3169450"/>
            <a:ext cx="5722200" cy="4304700"/>
          </a:xfrm>
          <a:prstGeom prst="wedgeEllipseCallout">
            <a:avLst>
              <a:gd fmla="val -63114" name="adj1"/>
              <a:gd fmla="val 45152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Because the [u] is ‘gliding’ into the next vowel, it sounds like a [w]!</a:t>
            </a:r>
            <a:endParaRPr b="1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6744300" y="138770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[ui]</a:t>
            </a:r>
            <a:endParaRPr b="1"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727575" y="890050"/>
            <a:ext cx="48168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ui</a:t>
            </a: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dar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152825" y="4819250"/>
            <a:ext cx="48168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¡</a:t>
            </a: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ui</a:t>
            </a: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dado!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1544300" y="838650"/>
            <a:ext cx="48168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destr</a:t>
            </a: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ui</a:t>
            </a: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1544300" y="4987325"/>
            <a:ext cx="48168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ui</a:t>
            </a: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tre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317175" y="6180050"/>
            <a:ext cx="48168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dismin</a:t>
            </a: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ui</a:t>
            </a: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317175" y="7307475"/>
            <a:ext cx="48168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[to decrease]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{C2198536-A606-4197-B772-A2791083B650}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prácticas laborales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ork experience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aler la pena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be worth it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archivar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file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equipo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 team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opa elegante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mart clothes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jefe, la jefa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boss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aleducado, maleducada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rude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empezar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start, starting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terminar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finish, finishing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llevar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wear, wearing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13201200" cy="3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preterite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917950" y="1775050"/>
            <a:ext cx="16716900" cy="23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  preterite is a past tense. It is used to talk about actions in the past that are completed. The past action had a </a:t>
            </a:r>
            <a:r>
              <a:rPr b="1" lang="en-GB" sz="3500"/>
              <a:t>definite beginning</a:t>
            </a:r>
            <a:r>
              <a:rPr lang="en-GB" sz="3500"/>
              <a:t> and </a:t>
            </a:r>
            <a:r>
              <a:rPr b="1" lang="en-GB" sz="3500"/>
              <a:t>definite end.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13" name="Google Shape;113;p18"/>
          <p:cNvSpPr txBox="1"/>
          <p:nvPr/>
        </p:nvSpPr>
        <p:spPr>
          <a:xfrm>
            <a:off x="9089575" y="4340050"/>
            <a:ext cx="7075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Yesterday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I sold clothes.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273625" y="4340050"/>
            <a:ext cx="7075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Ayer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vendí ropa.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9089575" y="5787850"/>
            <a:ext cx="7075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Last week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I cooked.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273625" y="5864100"/>
            <a:ext cx="7075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La semana pasada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cociné.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9089575" y="7235650"/>
            <a:ext cx="7075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On the first day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I answered the phone.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273625" y="7170300"/>
            <a:ext cx="7075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El primer día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respondí al teléfono.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9"/>
          <p:cNvGraphicFramePr/>
          <p:nvPr/>
        </p:nvGraphicFramePr>
        <p:xfrm>
          <a:off x="510363" y="195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{C2198536-A606-4197-B772-A2791083B650}</a:tableStyleId>
              </a:tblPr>
              <a:tblGrid>
                <a:gridCol w="843850"/>
                <a:gridCol w="5818600"/>
                <a:gridCol w="2641025"/>
                <a:gridCol w="3118125"/>
                <a:gridCol w="3920875"/>
              </a:tblGrid>
              <a:tr h="83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preterite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 preterite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meaning 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165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último día.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1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semana pasada.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4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Todos los días.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6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Cuando tenía 15 años.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4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año pasado.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493400" y="446975"/>
            <a:ext cx="17248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800">
                <a:latin typeface="Montserrat"/>
                <a:ea typeface="Montserrat"/>
                <a:cs typeface="Montserrat"/>
                <a:sym typeface="Montserrat"/>
              </a:rPr>
              <a:t>Preterite - regular I and we forms </a:t>
            </a:r>
            <a:endParaRPr b="1" sz="5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9" name="Google Shape;129;p20"/>
          <p:cNvGraphicFramePr/>
          <p:nvPr/>
        </p:nvGraphicFramePr>
        <p:xfrm>
          <a:off x="992250" y="249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{C2198536-A606-4197-B772-A2791083B650}</a:tableStyleId>
              </a:tblPr>
              <a:tblGrid>
                <a:gridCol w="3078975"/>
                <a:gridCol w="2517075"/>
                <a:gridCol w="3136550"/>
              </a:tblGrid>
              <a:tr h="6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/>
                        <a:t> </a:t>
                      </a:r>
                      <a:endParaRPr sz="4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/>
                        <a:t>-AR verbs</a:t>
                      </a:r>
                      <a:endParaRPr sz="3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/>
                        <a:t>-ER/ IR verbs</a:t>
                      </a:r>
                      <a:endParaRPr sz="3600"/>
                    </a:p>
                  </a:txBody>
                  <a:tcPr marT="91425" marB="91425" marR="91425" marL="91425"/>
                </a:tc>
              </a:tr>
              <a:tr h="78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/>
                        <a:t>I</a:t>
                      </a:r>
                      <a:endParaRPr sz="4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800"/>
                        <a:t>é</a:t>
                      </a:r>
                      <a:endParaRPr b="1" sz="4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800"/>
                        <a:t>í</a:t>
                      </a:r>
                      <a:endParaRPr b="1" sz="4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/>
                        <a:t>we</a:t>
                      </a:r>
                      <a:endParaRPr sz="4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800"/>
                        <a:t>amos</a:t>
                      </a:r>
                      <a:endParaRPr b="1" sz="4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800"/>
                        <a:t>imos</a:t>
                      </a:r>
                      <a:endParaRPr b="1" sz="4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0" name="Google Shape;130;p20"/>
          <p:cNvSpPr txBox="1"/>
          <p:nvPr/>
        </p:nvSpPr>
        <p:spPr>
          <a:xfrm>
            <a:off x="783775" y="1487625"/>
            <a:ext cx="13035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Remove the ending and add: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289750" y="6360475"/>
            <a:ext cx="156555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ayud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Un día ayud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al jefe.  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One day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helped the boss.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0024200" y="3113700"/>
            <a:ext cx="7828500" cy="3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Useful irregular preterite forms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hacer 	hice (I did)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ir 				fui (I went)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ser			fue (it was)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ustar 	me gustó (I liked it)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594000" y="3118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PRETERITE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The preterite is a _________ tense.   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The ending -é or -í is the ending for ____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The ending -amos or -imos is the ending for ___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The preterite is used to talk about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actions in the past.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Time _______       are a useful way of knowing that </a:t>
            </a:r>
            <a:endParaRPr sz="48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You need to use preterite. For example: ayer, la semana pasada, el último día.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6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/>
          </a:p>
        </p:txBody>
      </p:sp>
      <p:sp>
        <p:nvSpPr>
          <p:cNvPr id="138" name="Google Shape;138;p21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6659166" y="6952559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6605545" y="3858675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7321375" y="1694550"/>
            <a:ext cx="1900200" cy="85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past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3003425" y="2199450"/>
            <a:ext cx="863400" cy="103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 I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5437700" y="3180500"/>
            <a:ext cx="1608300" cy="85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we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2416575" y="4400238"/>
            <a:ext cx="4242600" cy="85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 completed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243650" y="6005900"/>
            <a:ext cx="3058200" cy="85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 phrases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