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6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Quicksand"/>
      <p:regular r:id="rId34"/>
      <p:bold r:id="rId35"/>
    </p:embeddedFont>
    <p:embeddedFont>
      <p:font typeface="Quicksand Light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51B562-28EF-439A-94DB-2192254AE194}">
  <a:tblStyle styleId="{B551B562-28EF-439A-94DB-2192254AE1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7.xml"/><Relationship Id="rId35" Type="http://schemas.openxmlformats.org/officeDocument/2006/relationships/font" Target="fonts/Quicksand-bold.fntdata"/><Relationship Id="rId12" Type="http://schemas.openxmlformats.org/officeDocument/2006/relationships/slide" Target="slides/slide6.xml"/><Relationship Id="rId34" Type="http://schemas.openxmlformats.org/officeDocument/2006/relationships/font" Target="fonts/Quicksand-regular.fntdata"/><Relationship Id="rId15" Type="http://schemas.openxmlformats.org/officeDocument/2006/relationships/slide" Target="slides/slide9.xml"/><Relationship Id="rId37" Type="http://schemas.openxmlformats.org/officeDocument/2006/relationships/font" Target="fonts/QuicksandLight-bold.fntdata"/><Relationship Id="rId14" Type="http://schemas.openxmlformats.org/officeDocument/2006/relationships/slide" Target="slides/slide8.xml"/><Relationship Id="rId36" Type="http://schemas.openxmlformats.org/officeDocument/2006/relationships/font" Target="fonts/QuicksandLight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27c7a596e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27c7a596e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27c7a596e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27c7a596e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27c7a596e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27c7a596e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27c7a596e_0_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27c7a596e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27c7a596e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27c7a596e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4bc0b931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4bc0b931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27c7a596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27c7a596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27c7a596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27c7a596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27c7a596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27c7a596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27c7a596e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27c7a596e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27c7a596e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27c7a596e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27c7a596e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27c7a596e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27c7a596e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927c7a596e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621800" y="2035450"/>
            <a:ext cx="17042400" cy="6194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2" type="body"/>
          </p:nvPr>
        </p:nvSpPr>
        <p:spPr>
          <a:xfrm>
            <a:off x="621800" y="8235198"/>
            <a:ext cx="170424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7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621800" y="2035450"/>
            <a:ext cx="17042400" cy="7623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type="title"/>
          </p:nvPr>
        </p:nvSpPr>
        <p:spPr>
          <a:xfrm>
            <a:off x="621800" y="639200"/>
            <a:ext cx="17042400" cy="141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9"/>
          <p:cNvSpPr txBox="1"/>
          <p:nvPr>
            <p:ph idx="2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0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oaknat.uk/comp-another-wa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ncce.io/rep2-6-emoji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6: Always Another Way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Data Representation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16" name="Google Shape;116;p21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17" name="Google Shape;117;p21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Dharini Krishnamoorthy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1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/>
        </p:nvSpPr>
        <p:spPr>
          <a:xfrm>
            <a:off x="621900" y="432475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2: 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Compression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683550" y="1955846"/>
            <a:ext cx="169209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Part 2: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Compression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97" name="Google Shape;197;p30"/>
          <p:cNvGraphicFramePr/>
          <p:nvPr/>
        </p:nvGraphicFramePr>
        <p:xfrm>
          <a:off x="823163" y="281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{B551B562-28EF-439A-94DB-2192254AE194}</a:tableStyleId>
              </a:tblPr>
              <a:tblGrid>
                <a:gridCol w="7849550"/>
                <a:gridCol w="8993375"/>
              </a:tblGrid>
              <a:tr h="1195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Instructions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Locate the image file kingfisher.bmp. What is the actual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size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the file, in megabytes (MB)?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 a file manager to locate the image file.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Right-click on the file and view its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Properties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see its size.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Write your answer here: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71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Open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image file  kingfisher.bmp in GIMP.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2286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 the menus: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File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▷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 Use the keyboard shortcut: Ctrl ⊕ 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823175" y="895715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/>
        </p:nvSpPr>
        <p:spPr>
          <a:xfrm>
            <a:off x="621900" y="432475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2: 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Compression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683550" y="1955846"/>
            <a:ext cx="169209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Part 2: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Exporting image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05" name="Google Shape;205;p31"/>
          <p:cNvGraphicFramePr/>
          <p:nvPr/>
        </p:nvGraphicFramePr>
        <p:xfrm>
          <a:off x="753350" y="281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{B551B562-28EF-439A-94DB-2192254AE194}</a:tableStyleId>
              </a:tblPr>
              <a:tblGrid>
                <a:gridCol w="7541250"/>
                <a:gridCol w="9240025"/>
              </a:tblGrid>
              <a:tr h="1195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Instructions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Export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image to a new file format, as kingfisher.80.jpg.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2286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 the menus: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File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▷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Export As...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 Use the keyboard shortcut: Ctrl ⊕ Shift ⊕ 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Then, specify the file name for the new image file.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Export Image as JPEG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dialogue, set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Quality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80 and click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Export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button.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6" name="Google Shape;206;p31"/>
          <p:cNvSpPr txBox="1"/>
          <p:nvPr>
            <p:ph idx="12" type="sldNum"/>
          </p:nvPr>
        </p:nvSpPr>
        <p:spPr>
          <a:xfrm>
            <a:off x="823175" y="9153725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/>
        </p:nvSpPr>
        <p:spPr>
          <a:xfrm>
            <a:off x="621900" y="432475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2: 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Compression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683550" y="1826496"/>
            <a:ext cx="169209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Part 2: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Compression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13" name="Google Shape;213;p32"/>
          <p:cNvGraphicFramePr/>
          <p:nvPr/>
        </p:nvGraphicFramePr>
        <p:xfrm>
          <a:off x="846125" y="268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{B551B562-28EF-439A-94DB-2192254AE194}</a:tableStyleId>
              </a:tblPr>
              <a:tblGrid>
                <a:gridCol w="7974025"/>
                <a:gridCol w="9269400"/>
              </a:tblGrid>
              <a:tr h="758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Instructions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16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Locate the new image file kingfisher.80.jpg. What is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size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the new image file, in megabytes (MB)?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 a file manager to locate the new image file. Right-click on the file and view its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Properties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see its size.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Write your answer here: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2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new image file has the same resolution and the same colour depth as the original image. How can you explain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substantial difference in size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between the two files?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Write your answer here: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4" name="Google Shape;214;p32"/>
          <p:cNvSpPr txBox="1"/>
          <p:nvPr>
            <p:ph idx="12" type="sldNum"/>
          </p:nvPr>
        </p:nvSpPr>
        <p:spPr>
          <a:xfrm>
            <a:off x="846125" y="9385125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/>
        </p:nvSpPr>
        <p:spPr>
          <a:xfrm>
            <a:off x="621900" y="432475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2: 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Compression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33"/>
          <p:cNvSpPr txBox="1"/>
          <p:nvPr/>
        </p:nvSpPr>
        <p:spPr>
          <a:xfrm>
            <a:off x="683550" y="1955846"/>
            <a:ext cx="169209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Part 2: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Exporting image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1" name="Google Shape;221;p33"/>
          <p:cNvGraphicFramePr/>
          <p:nvPr/>
        </p:nvGraphicFramePr>
        <p:xfrm>
          <a:off x="823163" y="281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{B551B562-28EF-439A-94DB-2192254AE194}</a:tableStyleId>
              </a:tblPr>
              <a:tblGrid>
                <a:gridCol w="7996975"/>
                <a:gridCol w="9162300"/>
              </a:tblGrid>
              <a:tr h="1195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Instructions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Export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image to a new file format, as kingfisher.20.jpg.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2286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 the menus: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File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▷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Export As...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 Use the keyboard shortcut: Ctrl ⊕ Shift ⊕ 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Then, specify the file name for the new image file.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Export Image as JPEG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dialogue, set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Quality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20 and click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Export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button.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2" name="Google Shape;222;p33"/>
          <p:cNvSpPr txBox="1"/>
          <p:nvPr>
            <p:ph idx="12" type="sldNum"/>
          </p:nvPr>
        </p:nvSpPr>
        <p:spPr>
          <a:xfrm>
            <a:off x="823175" y="871195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/>
        </p:nvSpPr>
        <p:spPr>
          <a:xfrm>
            <a:off x="621900" y="432475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2: 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Compression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34"/>
          <p:cNvSpPr txBox="1"/>
          <p:nvPr/>
        </p:nvSpPr>
        <p:spPr>
          <a:xfrm>
            <a:off x="683550" y="1826496"/>
            <a:ext cx="169209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Part 2: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Compression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9" name="Google Shape;229;p34"/>
          <p:cNvGraphicFramePr/>
          <p:nvPr/>
        </p:nvGraphicFramePr>
        <p:xfrm>
          <a:off x="519400" y="2574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{B551B562-28EF-439A-94DB-2192254AE194}</a:tableStyleId>
              </a:tblPr>
              <a:tblGrid>
                <a:gridCol w="6658000"/>
                <a:gridCol w="10488700"/>
              </a:tblGrid>
              <a:tr h="77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Instructions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81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Locate the new image file kingfisher.20.jpg.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size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the new image file, in megabytes (MB)?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 a file manager to locate the new image file. Right-click on the file and view its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Properties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see its size.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Write your answer here: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81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Zoom in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on the image to see how the low level of quality that you selected while exporting has affected the way in which details are rendered.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Make sure that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Toolbox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been activated.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 the menus: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Windows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▷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Toolbox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Then, select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Zoom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tool. Click on any part of the image to zoom in. Control-click on the image to zoom out.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0" name="Google Shape;230;p34"/>
          <p:cNvSpPr txBox="1"/>
          <p:nvPr>
            <p:ph idx="12" type="sldNum"/>
          </p:nvPr>
        </p:nvSpPr>
        <p:spPr>
          <a:xfrm>
            <a:off x="788725" y="927125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6" name="Google Shape;236;p35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7" name="Google Shape;237;p35">
            <a:hlinkClick r:id="rId3"/>
          </p:cNvPr>
          <p:cNvSpPr/>
          <p:nvPr/>
        </p:nvSpPr>
        <p:spPr>
          <a:xfrm>
            <a:off x="5305500" y="3776250"/>
            <a:ext cx="7677000" cy="2734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5628750" y="4099950"/>
            <a:ext cx="7030500" cy="2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Click here to download additional assets for this lesson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917950" y="890050"/>
            <a:ext cx="16056900" cy="99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Vector Image Manipulation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968250" y="2308325"/>
            <a:ext cx="16351500" cy="8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00"/>
                </a:solidFill>
              </a:rPr>
              <a:t>Mix up an emoji </a:t>
            </a:r>
            <a:r>
              <a:rPr lang="en-GB" sz="3000">
                <a:solidFill>
                  <a:srgbClr val="000000"/>
                </a:solidFill>
              </a:rPr>
              <a:t>(in your browser)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</a:rPr>
              <a:t>.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2000"/>
              </a:spcAft>
              <a:buNone/>
            </a:pPr>
            <a:r>
              <a:t/>
            </a:r>
            <a:endParaRPr sz="3000"/>
          </a:p>
        </p:txBody>
      </p:sp>
      <p:graphicFrame>
        <p:nvGraphicFramePr>
          <p:cNvPr id="127" name="Google Shape;127;p22"/>
          <p:cNvGraphicFramePr/>
          <p:nvPr/>
        </p:nvGraphicFramePr>
        <p:xfrm>
          <a:off x="917950" y="377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{B551B562-28EF-439A-94DB-2192254AE194}</a:tableStyleId>
              </a:tblPr>
              <a:tblGrid>
                <a:gridCol w="9832350"/>
                <a:gridCol w="6550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Instructions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 a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browser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(such as Firefox or Chrome) to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open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vector image</a:t>
                      </a:r>
                      <a:r>
                        <a:rPr lang="en-GB" sz="2800"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3"/>
                        </a:rPr>
                        <a:t>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emoji.svg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should see an emoji in your browser window.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Note: This is an image file, which your browser has requested from a remote computer and has rendered for you.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keyboard shortcut Ctrl ⊕ O should open the file selection menu, no matter which browser you are using.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Select the name of the file that you will be opening.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917950" y="890050"/>
            <a:ext cx="16056900" cy="99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Vector Image Manipulation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3" name="Google Shape;133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968250" y="2308325"/>
            <a:ext cx="16351500" cy="8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00"/>
                </a:solidFill>
              </a:rPr>
              <a:t>Mix up an emoji </a:t>
            </a:r>
            <a:r>
              <a:rPr lang="en-GB" sz="3000">
                <a:solidFill>
                  <a:srgbClr val="000000"/>
                </a:solidFill>
              </a:rPr>
              <a:t>(in your browser)</a:t>
            </a:r>
            <a:r>
              <a:rPr lang="en-GB" sz="3000">
                <a:solidFill>
                  <a:srgbClr val="FFFFFF"/>
                </a:solidFill>
              </a:rPr>
              <a:t>.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2000"/>
              </a:spcAft>
              <a:buNone/>
            </a:pPr>
            <a:r>
              <a:t/>
            </a:r>
            <a:endParaRPr sz="3000"/>
          </a:p>
        </p:txBody>
      </p:sp>
      <p:graphicFrame>
        <p:nvGraphicFramePr>
          <p:cNvPr id="135" name="Google Shape;135;p23"/>
          <p:cNvGraphicFramePr/>
          <p:nvPr/>
        </p:nvGraphicFramePr>
        <p:xfrm>
          <a:off x="952500" y="3374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{B551B562-28EF-439A-94DB-2192254AE194}</a:tableStyleId>
              </a:tblPr>
              <a:tblGrid>
                <a:gridCol w="6198025"/>
                <a:gridCol w="10169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Instructions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Activate your browser’s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developer tools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will allow you to inspect the individual geometrical shapes that make up the emoji and modify their attributes.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keyboard shortcut Ctrl ⊕ Shift ⊕ I       should activate the developer tools, no matter which browser you are using.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Alternative: In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Firefox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 Click on the sandwich menu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Web developer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▷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Toggle tools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Chrome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Click on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menu 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 tools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▷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Developer tools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4900" y="6105825"/>
            <a:ext cx="539950" cy="5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64383" y="7430950"/>
            <a:ext cx="539950" cy="5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537650" y="2012500"/>
            <a:ext cx="10678200" cy="51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&lt;circle  cx="24"   cy="21.5" r="20"&gt;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&lt;ellipse cx="24"   cy="5.5"  rx="6"   ry="1.5"/&gt;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&lt;ellipse cx="24"   cy="45.5" rx="16"  ry="1.5"/&gt;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&lt;circle  cx="24"   cy="21.5" r="20"/&gt;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&lt;ellipse cx="36"   cy="26.5" rx="2.5" ry="1.5"/&gt;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&lt;ellipse cx="12"   cy="26.5" rx="2.5" ry="1.5"/&gt;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&lt;circle  cx="13.5" cy="20.5" r="1"/&gt;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&lt;circle  cx="34.5" cy="20.5" r="1"/&gt;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&lt;path    d="M24,38.5c5.6,0,10.3-4, ... /&gt;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&lt;path    d="M24,33.5c-3.2,0-6.1, .../&gt;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1: Vector image manipulation</a:t>
            </a:r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432475" y="7116800"/>
            <a:ext cx="103575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This is what you will see in the browser window : a textual description of the image, specifying the coordinates and sizes of the shapes.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5850" y="2447200"/>
            <a:ext cx="3596500" cy="403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10937275" y="6612000"/>
            <a:ext cx="54906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Credit: Emoji Smileys image:Wikimedia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11210725" y="7205400"/>
            <a:ext cx="6816000" cy="16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 browser reads the description and renders the image. This is what you will see in the browser: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4"/>
          <p:cNvSpPr txBox="1"/>
          <p:nvPr>
            <p:ph idx="12" type="sldNum"/>
          </p:nvPr>
        </p:nvSpPr>
        <p:spPr>
          <a:xfrm>
            <a:off x="537650" y="927255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902675" y="511375"/>
            <a:ext cx="16056900" cy="99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Vector Image Manipulation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4" name="Google Shape;154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755375" y="1600425"/>
            <a:ext cx="16351500" cy="8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00"/>
                </a:solidFill>
              </a:rPr>
              <a:t>Mix up an emoji </a:t>
            </a:r>
            <a:r>
              <a:rPr lang="en-GB" sz="3000">
                <a:solidFill>
                  <a:srgbClr val="000000"/>
                </a:solidFill>
              </a:rPr>
              <a:t>(in your browser)</a:t>
            </a:r>
            <a:r>
              <a:rPr lang="en-GB" sz="3000">
                <a:solidFill>
                  <a:srgbClr val="FFFFFF"/>
                </a:solidFill>
              </a:rPr>
              <a:t>.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graphicFrame>
        <p:nvGraphicFramePr>
          <p:cNvPr id="156" name="Google Shape;156;p25"/>
          <p:cNvGraphicFramePr/>
          <p:nvPr/>
        </p:nvGraphicFramePr>
        <p:xfrm>
          <a:off x="800250" y="236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{B551B562-28EF-439A-94DB-2192254AE194}</a:tableStyleId>
              </a:tblPr>
              <a:tblGrid>
                <a:gridCol w="4701900"/>
                <a:gridCol w="11867800"/>
              </a:tblGrid>
              <a:tr h="835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Instructions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7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Inspector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window (Firefox) or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Elements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window (Chrome),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select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individual shapes (circles, ellipses, paths) and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modify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their attributes.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Click on the code for a shape to select it.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Double-click on any of the attributes in the code to modify it: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064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2800"/>
                        <a:buFont typeface="Montserrat"/>
                        <a:buChar char="●"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(cx,cy) is the centre of a circle or ellipse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06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Montserrat"/>
                        <a:buChar char="●"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 is the radius of a circle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06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Montserrat"/>
                        <a:buChar char="●"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rx and ry are the radii of an ellipse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example, select a circle and change cx="24" to cx="28" or r="20" to r="30". You can delete a shape by clicking on its code (selecting it) and then pressing the Delete key.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7" name="Google Shape;157;p25"/>
          <p:cNvSpPr txBox="1"/>
          <p:nvPr/>
        </p:nvSpPr>
        <p:spPr>
          <a:xfrm>
            <a:off x="800250" y="8270600"/>
            <a:ext cx="169557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Undo (Ctrl ⊕ Z) and redo (Ctrl ⊕ Y).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902675" y="511375"/>
            <a:ext cx="16056900" cy="99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Vector Image Manipulation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968250" y="1397600"/>
            <a:ext cx="16351500" cy="8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00"/>
                </a:solidFill>
              </a:rPr>
              <a:t>Mix up an emoji </a:t>
            </a:r>
            <a:r>
              <a:rPr lang="en-GB" sz="3000">
                <a:solidFill>
                  <a:srgbClr val="000000"/>
                </a:solidFill>
              </a:rPr>
              <a:t>(in your browser)</a:t>
            </a:r>
            <a:r>
              <a:rPr lang="en-GB" sz="3000">
                <a:solidFill>
                  <a:srgbClr val="FFFFFF"/>
                </a:solidFill>
              </a:rPr>
              <a:t>.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graphicFrame>
        <p:nvGraphicFramePr>
          <p:cNvPr id="165" name="Google Shape;165;p26"/>
          <p:cNvGraphicFramePr/>
          <p:nvPr/>
        </p:nvGraphicFramePr>
        <p:xfrm>
          <a:off x="96825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{B551B562-28EF-439A-94DB-2192254AE194}</a:tableStyleId>
              </a:tblPr>
              <a:tblGrid>
                <a:gridCol w="4768425"/>
                <a:gridCol w="12218050"/>
              </a:tblGrid>
              <a:tr h="835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Instructions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6121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Inspector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window (Firefox) or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Elements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window (Chrome),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select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individual shapes (circles, ellipses, paths).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Click on the code for a shape to select it.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should be able to see its styling attributes (like colour) in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Styles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window. For example: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</a:t>
                      </a: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.tongue {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</a:t>
                      </a: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</a:t>
                      </a: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fill:         rgb(255, 135, 175);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stroke:       rgb(69, 65, 60);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Modify the RGB values for the fill or stroke attributes to change the colours: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the fill colour of a shape and stroke is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stroke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colour of a shape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66" name="Google Shape;166;p26"/>
          <p:cNvSpPr/>
          <p:nvPr/>
        </p:nvSpPr>
        <p:spPr>
          <a:xfrm>
            <a:off x="7466175" y="5688750"/>
            <a:ext cx="357600" cy="3600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6"/>
          <p:cNvSpPr/>
          <p:nvPr/>
        </p:nvSpPr>
        <p:spPr>
          <a:xfrm>
            <a:off x="7823775" y="6343275"/>
            <a:ext cx="357600" cy="36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902675" y="511375"/>
            <a:ext cx="16056900" cy="99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Vector Image Manipulation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968250" y="2449450"/>
            <a:ext cx="16351500" cy="462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00"/>
                </a:solidFill>
              </a:rPr>
              <a:t>Mix up an emoji </a:t>
            </a:r>
            <a:r>
              <a:rPr lang="en-GB" sz="3000">
                <a:solidFill>
                  <a:srgbClr val="000000"/>
                </a:solidFill>
              </a:rPr>
              <a:t>(in your browser)</a:t>
            </a:r>
            <a:r>
              <a:rPr lang="en-GB" sz="3000">
                <a:solidFill>
                  <a:srgbClr val="FFFFFF"/>
                </a:solidFill>
              </a:rPr>
              <a:t>.</a:t>
            </a:r>
            <a:endParaRPr sz="3000">
              <a:solidFill>
                <a:srgbClr val="FFFFFF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If you like your mixed-up emoji, you can </a:t>
            </a:r>
            <a:r>
              <a:rPr b="1" lang="en-GB" sz="2800">
                <a:solidFill>
                  <a:srgbClr val="000000"/>
                </a:solidFill>
              </a:rPr>
              <a:t>save</a:t>
            </a:r>
            <a:r>
              <a:rPr lang="en-GB" sz="2800">
                <a:solidFill>
                  <a:srgbClr val="000000"/>
                </a:solidFill>
              </a:rPr>
              <a:t> it as: mixedup.svg.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The keyboard shortcut Ctrl ⊕ S should open the file selection menu, no matter which browser you are using. Select the name of the folder that you will be saving to.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/>
        </p:nvSpPr>
        <p:spPr>
          <a:xfrm>
            <a:off x="621900" y="432475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2: Compression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621900" y="1955848"/>
            <a:ext cx="169209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Part 1: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Calculate (uncompressed) image size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The image file kingfisher.bmp has a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resolution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of 1024⨉720. Its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colour depth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is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24 bits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1" name="Google Shape;181;p28"/>
          <p:cNvGraphicFramePr/>
          <p:nvPr/>
        </p:nvGraphicFramePr>
        <p:xfrm>
          <a:off x="890850" y="379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{B551B562-28EF-439A-94DB-2192254AE194}</a:tableStyleId>
              </a:tblPr>
              <a:tblGrid>
                <a:gridCol w="8136600"/>
                <a:gridCol w="8246400"/>
              </a:tblGrid>
              <a:tr h="914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Instructions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7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 this information to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compute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number of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bits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required to represent this image.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Write your answer here: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03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Convert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this size to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bytes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then to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megabytes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Write your answer here: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683550" y="927125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/>
        </p:nvSpPr>
        <p:spPr>
          <a:xfrm>
            <a:off x="621900" y="432475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2: Compression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683550" y="1955846"/>
            <a:ext cx="169209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Part 1: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Calculate (uncompressed) image size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9" name="Google Shape;189;p29"/>
          <p:cNvGraphicFramePr/>
          <p:nvPr/>
        </p:nvGraphicFramePr>
        <p:xfrm>
          <a:off x="781113" y="281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{B551B562-28EF-439A-94DB-2192254AE194}</a:tableStyleId>
              </a:tblPr>
              <a:tblGrid>
                <a:gridCol w="7784450"/>
                <a:gridCol w="9038875"/>
              </a:tblGrid>
              <a:tr h="94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Instructions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0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Locate the image file kingfisher.bmp. What is the actual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size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the file, in megabytes (MB)?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 a file manager to locate the image file.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Right-click on the file and view its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Properties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see its size.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Write your answer here: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the size that you computed in Step 1 identical (or even similar) to the actual size of the file?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Write your answer here: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0" name="Google Shape;190;p29"/>
          <p:cNvSpPr txBox="1"/>
          <p:nvPr>
            <p:ph idx="12" type="sldNum"/>
          </p:nvPr>
        </p:nvSpPr>
        <p:spPr>
          <a:xfrm>
            <a:off x="781125" y="927125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