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A17E8B-D275-4647-A89B-A302C19B610A}">
  <a:tblStyle styleId="{6BA17E8B-D275-4647-A89B-A302C19B610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e2cd890da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e2cd890da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d766586c1_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d766586c1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2b436b8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2b436b8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d766586c1_1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d766586c1_1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e2cd890d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e2cd890d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e2cd890d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e2cd890d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e2cd890da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e2cd890d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d2b436b8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d2b436b8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3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w activity intro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2: Social engineering 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Cybersecurity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918000" y="32671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79061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Ben Garside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1500">
                <a:solidFill>
                  <a:srgbClr val="4B3241"/>
                </a:solidFill>
              </a:rPr>
              <a:t>Materials from the Teach Computing Curriculum created by the National Centre for Computing Education</a:t>
            </a:r>
            <a:endParaRPr i="1" sz="1500"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1 - Phishing advice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495300"/>
            <a:ext cx="15878700" cy="1904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A phishing attack is an attack in which the victim receives an email disguised to look as if it has come from a reputable source, in order to trick them into giving up valuable data.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The email usually provides a link to another website where the information can be inputted.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What three pieces of advice would you give to someone to stop them from becoming the victim of a phishing attack?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3576351" y="1547066"/>
            <a:ext cx="9606600" cy="31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en-GB" sz="6000">
                <a:latin typeface="Montserrat"/>
                <a:ea typeface="Montserrat"/>
                <a:cs typeface="Montserrat"/>
                <a:sym typeface="Montserrat"/>
              </a:rPr>
              <a:t>Resume the video now</a:t>
            </a:r>
            <a:endParaRPr b="1" i="0" sz="6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890050"/>
            <a:ext cx="15409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2: Protecting your customers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917950" y="2876300"/>
            <a:ext cx="158916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Put yourself in the shoes of the cybersecurity team of a national bank. Your job is to try to prevent your customers becoming victims of social engineering.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Complete the activities on the next three slides</a:t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93761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917950" y="890050"/>
            <a:ext cx="15409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2 part 1: </a:t>
            </a:r>
            <a:r>
              <a:rPr lang="en-GB">
                <a:solidFill>
                  <a:schemeClr val="dk2"/>
                </a:solidFill>
              </a:rPr>
              <a:t>Complete the information poster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7069025" y="2000900"/>
            <a:ext cx="78795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300">
                <a:latin typeface="Montserrat"/>
                <a:ea typeface="Montserrat"/>
                <a:cs typeface="Montserrat"/>
                <a:sym typeface="Montserrat"/>
              </a:rPr>
              <a:t>Shouldering</a:t>
            </a:r>
            <a:endParaRPr b="1"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2" name="Google Shape;112;p18"/>
          <p:cNvGraphicFramePr/>
          <p:nvPr/>
        </p:nvGraphicFramePr>
        <p:xfrm>
          <a:off x="3251600" y="287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{6BA17E8B-D275-4647-A89B-A302C19B610A}</a:tableStyleId>
              </a:tblPr>
              <a:tblGrid>
                <a:gridCol w="13731025"/>
              </a:tblGrid>
              <a:tr h="82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Keep your pins and passwords safe from shouldering.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4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is shouldering? </a:t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can I do to stop myself becoming a victim?</a:t>
                      </a:r>
                      <a:endParaRPr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title"/>
          </p:nvPr>
        </p:nvSpPr>
        <p:spPr>
          <a:xfrm>
            <a:off x="917950" y="890050"/>
            <a:ext cx="15409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2 part 2: </a:t>
            </a:r>
            <a:r>
              <a:rPr lang="en-GB">
                <a:solidFill>
                  <a:schemeClr val="dk2"/>
                </a:solidFill>
              </a:rPr>
              <a:t>Blagging/phishing email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917950" y="2876300"/>
            <a:ext cx="16039500" cy="435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Write a short blagging email that tries to convince the recipient that they need to send you some money. Add in some obvious characteristics that are common in blagging emails. </a:t>
            </a:r>
            <a:endParaRPr sz="29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917950" y="890050"/>
            <a:ext cx="15409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2 part 3: </a:t>
            </a:r>
            <a:r>
              <a:rPr lang="en-GB">
                <a:solidFill>
                  <a:schemeClr val="dk2"/>
                </a:solidFill>
              </a:rPr>
              <a:t>Scam email warning!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917950" y="2876300"/>
            <a:ext cx="16581900" cy="280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Give advice to the customers on how to spot a blagging or phishing email.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2" name="Google Shape;132;p21"/>
          <p:cNvSpPr txBox="1"/>
          <p:nvPr/>
        </p:nvSpPr>
        <p:spPr>
          <a:xfrm>
            <a:off x="3355325" y="2876299"/>
            <a:ext cx="12396600" cy="32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en-GB" sz="6000">
                <a:latin typeface="Montserrat"/>
                <a:ea typeface="Montserrat"/>
                <a:cs typeface="Montserrat"/>
                <a:sym typeface="Montserrat"/>
              </a:rPr>
              <a:t>Resume the video now</a:t>
            </a:r>
            <a:endParaRPr b="1" i="0" sz="6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