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14DFE62-E736-4FB9-B3D7-A02C494FA77D}">
  <a:tblStyle styleId="{B14DFE62-E736-4FB9-B3D7-A02C494FA77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a01e529cd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a01e529cd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Relationship Id="rId4" Type="http://schemas.openxmlformats.org/officeDocument/2006/relationships/image" Target="../media/image8.png"/><Relationship Id="rId11" Type="http://schemas.openxmlformats.org/officeDocument/2006/relationships/image" Target="../media/image2.png"/><Relationship Id="rId10" Type="http://schemas.openxmlformats.org/officeDocument/2006/relationships/image" Target="../media/image7.png"/><Relationship Id="rId9" Type="http://schemas.openxmlformats.org/officeDocument/2006/relationships/image" Target="../media/image5.png"/><Relationship Id="rId5" Type="http://schemas.openxmlformats.org/officeDocument/2006/relationships/image" Target="../media/image1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ctrTitle"/>
          </p:nvPr>
        </p:nvSpPr>
        <p:spPr>
          <a:xfrm>
            <a:off x="458975" y="1438150"/>
            <a:ext cx="65031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dk2"/>
                </a:solidFill>
              </a:rPr>
              <a:t>Decide Whether a Point Lies On, Outside or Inside a Circle</a:t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4294967295" type="subTitle"/>
          </p:nvPr>
        </p:nvSpPr>
        <p:spPr>
          <a:xfrm>
            <a:off x="458975" y="3736738"/>
            <a:ext cx="7539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B3241"/>
                </a:solidFill>
              </a:rPr>
              <a:t>Miss Davies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4B3241"/>
                </a:solidFill>
              </a:rPr>
              <a:t>Please note some slides do have colour font on them</a:t>
            </a:r>
            <a:endParaRPr b="1" sz="14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rgbClr val="4B3241"/>
              </a:solidFill>
            </a:endParaRPr>
          </a:p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/>
        </p:nvSpPr>
        <p:spPr>
          <a:xfrm>
            <a:off x="4860103" y="942526"/>
            <a:ext cx="4045775" cy="42009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2. Fill in the table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8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>
                <a:solidFill>
                  <a:srgbClr val="4A3142"/>
                </a:solidFill>
              </a:rPr>
              <a:t>Points on a circle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68400" y="942526"/>
            <a:ext cx="4045775" cy="420097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612" r="0" t="-58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 </a:t>
            </a:r>
            <a:endParaRPr/>
          </a:p>
        </p:txBody>
      </p:sp>
      <p:sp>
        <p:nvSpPr>
          <p:cNvPr id="43" name="Google Shape;43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45" name="Google Shape;45;p8"/>
          <p:cNvGraphicFramePr/>
          <p:nvPr/>
        </p:nvGraphicFramePr>
        <p:xfrm>
          <a:off x="3023672" y="132115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</a:tblGrid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</a:tbl>
          </a:graphicData>
        </a:graphic>
      </p:graphicFrame>
      <p:sp>
        <p:nvSpPr>
          <p:cNvPr id="46" name="Google Shape;46;p8"/>
          <p:cNvSpPr/>
          <p:nvPr/>
        </p:nvSpPr>
        <p:spPr>
          <a:xfrm>
            <a:off x="3300952" y="1598437"/>
            <a:ext cx="928800" cy="928800"/>
          </a:xfrm>
          <a:prstGeom prst="ellipse">
            <a:avLst/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7" name="Google Shape;47;p8"/>
          <p:cNvGraphicFramePr/>
          <p:nvPr/>
        </p:nvGraphicFramePr>
        <p:xfrm>
          <a:off x="613909" y="29333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797250"/>
                <a:gridCol w="3048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Point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Lies on the circle?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(-6, 8)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(8,4)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(0, -10)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graphicFrame>
        <p:nvGraphicFramePr>
          <p:cNvPr id="48" name="Google Shape;48;p8"/>
          <p:cNvGraphicFramePr/>
          <p:nvPr/>
        </p:nvGraphicFramePr>
        <p:xfrm>
          <a:off x="4860103" y="13757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1012875"/>
                <a:gridCol w="1012875"/>
                <a:gridCol w="2020050"/>
              </a:tblGrid>
              <a:tr h="731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Outside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-12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Inside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Inside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-12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Outside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grpSp>
        <p:nvGrpSpPr>
          <p:cNvPr id="49" name="Google Shape;49;p8"/>
          <p:cNvGrpSpPr/>
          <p:nvPr/>
        </p:nvGrpSpPr>
        <p:grpSpPr>
          <a:xfrm>
            <a:off x="3663029" y="1063965"/>
            <a:ext cx="1140541" cy="928800"/>
            <a:chOff x="12699999" y="1142755"/>
            <a:chExt cx="4581523" cy="3715551"/>
          </a:xfrm>
        </p:grpSpPr>
        <p:sp>
          <p:nvSpPr>
            <p:cNvPr id="50" name="Google Shape;50;p8"/>
            <p:cNvSpPr txBox="1"/>
            <p:nvPr/>
          </p:nvSpPr>
          <p:spPr>
            <a:xfrm>
              <a:off x="12699999" y="1142755"/>
              <a:ext cx="1052563" cy="281819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-290899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51" name="Google Shape;51;p8"/>
            <p:cNvSpPr txBox="1"/>
            <p:nvPr/>
          </p:nvSpPr>
          <p:spPr>
            <a:xfrm>
              <a:off x="16228959" y="4576487"/>
              <a:ext cx="1052563" cy="281819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-208327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/>
        </p:nvSpPr>
        <p:spPr>
          <a:xfrm>
            <a:off x="4860103" y="942527"/>
            <a:ext cx="4045775" cy="420097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011" r="0" t="-58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7" name="Google Shape;57;p9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>
                <a:solidFill>
                  <a:srgbClr val="434443"/>
                </a:solidFill>
              </a:rPr>
              <a:t>Points on a circle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68400" y="942527"/>
            <a:ext cx="4045775" cy="34770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rPr lang="en-US"/>
              <a:t>3. Which of these points does not lie on the circle and state whether it lies inside or outside.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61" name="Google Shape;61;p9"/>
          <p:cNvGraphicFramePr/>
          <p:nvPr/>
        </p:nvGraphicFramePr>
        <p:xfrm>
          <a:off x="468400" y="21300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988850"/>
                <a:gridCol w="988850"/>
                <a:gridCol w="988850"/>
              </a:tblGrid>
              <a:tr h="22350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33525" marB="33525" marR="67050" marL="67050"/>
                </a:tc>
                <a:tc hMerge="1"/>
                <a:tc hMerge="1"/>
              </a:tr>
              <a:tr h="22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/>
                    </a:p>
                  </a:txBody>
                  <a:tcPr marT="33525" marB="33525" marR="67050" marL="67050"/>
                </a:tc>
              </a:tr>
              <a:tr h="22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(-4, -3)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(4, 9)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(0,-5)</a:t>
                      </a:r>
                      <a:endParaRPr/>
                    </a:p>
                  </a:txBody>
                  <a:tcPr marT="33525" marB="33525" marR="67050" marL="67050"/>
                </a:tc>
              </a:tr>
            </a:tbl>
          </a:graphicData>
        </a:graphic>
      </p:graphicFrame>
      <p:graphicFrame>
        <p:nvGraphicFramePr>
          <p:cNvPr id="62" name="Google Shape;62;p9"/>
          <p:cNvGraphicFramePr/>
          <p:nvPr/>
        </p:nvGraphicFramePr>
        <p:xfrm>
          <a:off x="468400" y="291763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988850"/>
                <a:gridCol w="988850"/>
                <a:gridCol w="988850"/>
              </a:tblGrid>
              <a:tr h="22350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33525" marB="33525" marR="67050" marL="67050"/>
                </a:tc>
                <a:tc hMerge="1"/>
                <a:tc hMerge="1"/>
              </a:tr>
              <a:tr h="22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/>
                    </a:p>
                  </a:txBody>
                  <a:tcPr marT="33525" marB="33525" marR="67050" marL="67050"/>
                </a:tc>
              </a:tr>
              <a:tr h="22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(-7, 0)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(7, 1)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(5,-5)</a:t>
                      </a:r>
                      <a:endParaRPr/>
                    </a:p>
                  </a:txBody>
                  <a:tcPr marT="33525" marB="33525" marR="67050" marL="67050"/>
                </a:tc>
              </a:tr>
            </a:tbl>
          </a:graphicData>
        </a:graphic>
      </p:graphicFrame>
      <p:graphicFrame>
        <p:nvGraphicFramePr>
          <p:cNvPr id="63" name="Google Shape;63;p9"/>
          <p:cNvGraphicFramePr/>
          <p:nvPr/>
        </p:nvGraphicFramePr>
        <p:xfrm>
          <a:off x="458971" y="370525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988850"/>
                <a:gridCol w="988850"/>
                <a:gridCol w="988850"/>
              </a:tblGrid>
              <a:tr h="22350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33525" marB="33525" marR="67050" marL="67050"/>
                </a:tc>
                <a:tc hMerge="1"/>
                <a:tc hMerge="1"/>
              </a:tr>
              <a:tr h="22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/>
                    </a:p>
                  </a:txBody>
                  <a:tcPr marT="33525" marB="33525" marR="67050" marL="67050"/>
                </a:tc>
              </a:tr>
              <a:tr h="235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(-4, -8)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(9, -1)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33525" marB="33525" marR="67050" marL="670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9" name="Google Shape;69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/>
        </p:nvSpPr>
        <p:spPr>
          <a:xfrm>
            <a:off x="4860103" y="942526"/>
            <a:ext cx="4045775" cy="42009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2. Fill in the table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1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>
                <a:solidFill>
                  <a:srgbClr val="4A3142"/>
                </a:solidFill>
              </a:rPr>
              <a:t>Points on a circle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468400" y="942526"/>
            <a:ext cx="4045775" cy="420097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612" r="0" t="-58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 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80" name="Google Shape;80;p11"/>
          <p:cNvGraphicFramePr/>
          <p:nvPr/>
        </p:nvGraphicFramePr>
        <p:xfrm>
          <a:off x="3023672" y="132115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  <a:gridCol w="92700"/>
              </a:tblGrid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  <a:tr h="9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" u="none" cap="none" strike="noStrike"/>
                    </a:p>
                  </a:txBody>
                  <a:tcPr marT="11175" marB="11175" marR="22375" marL="22375"/>
                </a:tc>
              </a:tr>
            </a:tbl>
          </a:graphicData>
        </a:graphic>
      </p:graphicFrame>
      <p:sp>
        <p:nvSpPr>
          <p:cNvPr id="81" name="Google Shape;81;p11"/>
          <p:cNvSpPr/>
          <p:nvPr/>
        </p:nvSpPr>
        <p:spPr>
          <a:xfrm>
            <a:off x="3300952" y="1598437"/>
            <a:ext cx="928800" cy="928800"/>
          </a:xfrm>
          <a:prstGeom prst="ellipse">
            <a:avLst/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2" name="Google Shape;82;p11"/>
          <p:cNvGraphicFramePr/>
          <p:nvPr/>
        </p:nvGraphicFramePr>
        <p:xfrm>
          <a:off x="613909" y="29333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797250"/>
                <a:gridCol w="3048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Point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Lies on the circle?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(-6, 8)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(8,4)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(0, -10)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graphicFrame>
        <p:nvGraphicFramePr>
          <p:cNvPr id="83" name="Google Shape;83;p11"/>
          <p:cNvGraphicFramePr/>
          <p:nvPr/>
        </p:nvGraphicFramePr>
        <p:xfrm>
          <a:off x="4860103" y="13757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1012875"/>
                <a:gridCol w="1012875"/>
                <a:gridCol w="2020050"/>
              </a:tblGrid>
              <a:tr h="731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Outside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-12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Inside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Inside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46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-12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Outside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84" name="Google Shape;84;p11"/>
          <p:cNvSpPr txBox="1"/>
          <p:nvPr/>
        </p:nvSpPr>
        <p:spPr>
          <a:xfrm>
            <a:off x="2366388" y="3317180"/>
            <a:ext cx="112908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Yes</a:t>
            </a:r>
            <a:endParaRPr b="0" i="0" sz="1200" u="none" cap="none" strike="noStrike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1"/>
          <p:cNvSpPr txBox="1"/>
          <p:nvPr/>
        </p:nvSpPr>
        <p:spPr>
          <a:xfrm>
            <a:off x="2367549" y="3682892"/>
            <a:ext cx="112908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No</a:t>
            </a:r>
            <a:endParaRPr b="0" i="0" sz="1200" u="none" cap="none" strike="noStrike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1"/>
          <p:cNvSpPr txBox="1"/>
          <p:nvPr/>
        </p:nvSpPr>
        <p:spPr>
          <a:xfrm>
            <a:off x="2366388" y="4059548"/>
            <a:ext cx="112908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Yes</a:t>
            </a:r>
            <a:endParaRPr b="0" i="0" sz="1200" u="none" cap="none" strike="noStrike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1"/>
          <p:cNvSpPr txBox="1"/>
          <p:nvPr/>
        </p:nvSpPr>
        <p:spPr>
          <a:xfrm>
            <a:off x="4788852" y="2124436"/>
            <a:ext cx="1129085" cy="30777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8" name="Google Shape;88;p11"/>
          <p:cNvSpPr txBox="1"/>
          <p:nvPr/>
        </p:nvSpPr>
        <p:spPr>
          <a:xfrm>
            <a:off x="5818906" y="2506345"/>
            <a:ext cx="1129085" cy="30777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196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9" name="Google Shape;89;p11"/>
          <p:cNvSpPr txBox="1"/>
          <p:nvPr/>
        </p:nvSpPr>
        <p:spPr>
          <a:xfrm>
            <a:off x="5818905" y="2888254"/>
            <a:ext cx="1129085" cy="307777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3999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0" name="Google Shape;90;p11"/>
          <p:cNvSpPr txBox="1"/>
          <p:nvPr/>
        </p:nvSpPr>
        <p:spPr>
          <a:xfrm>
            <a:off x="4709395" y="3264645"/>
            <a:ext cx="1287997" cy="276999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1" name="Google Shape;91;p11"/>
          <p:cNvSpPr txBox="1"/>
          <p:nvPr/>
        </p:nvSpPr>
        <p:spPr>
          <a:xfrm>
            <a:off x="5818904" y="3608760"/>
            <a:ext cx="1129085" cy="307777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2" name="Google Shape;92;p11"/>
          <p:cNvSpPr txBox="1"/>
          <p:nvPr/>
        </p:nvSpPr>
        <p:spPr>
          <a:xfrm>
            <a:off x="5881401" y="3972481"/>
            <a:ext cx="1001589" cy="52322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-235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93" name="Google Shape;93;p11"/>
          <p:cNvGrpSpPr/>
          <p:nvPr/>
        </p:nvGrpSpPr>
        <p:grpSpPr>
          <a:xfrm>
            <a:off x="3663029" y="1063965"/>
            <a:ext cx="1140541" cy="928800"/>
            <a:chOff x="12699999" y="1142755"/>
            <a:chExt cx="4581523" cy="3715551"/>
          </a:xfrm>
        </p:grpSpPr>
        <p:sp>
          <p:nvSpPr>
            <p:cNvPr id="94" name="Google Shape;94;p11"/>
            <p:cNvSpPr txBox="1"/>
            <p:nvPr/>
          </p:nvSpPr>
          <p:spPr>
            <a:xfrm>
              <a:off x="12699999" y="1142755"/>
              <a:ext cx="1052563" cy="281819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b="-290899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95" name="Google Shape;95;p11"/>
            <p:cNvSpPr txBox="1"/>
            <p:nvPr/>
          </p:nvSpPr>
          <p:spPr>
            <a:xfrm>
              <a:off x="16228959" y="4576487"/>
              <a:ext cx="1052563" cy="281819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b="-208327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/>
          <p:nvPr/>
        </p:nvSpPr>
        <p:spPr>
          <a:xfrm>
            <a:off x="4860103" y="942527"/>
            <a:ext cx="4045775" cy="42009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US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r>
              <a:rPr b="0" i="0" lang="en-US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point (-4, 2) lies on a circle with centre (0, 0). Find the equation of the circle.	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2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>
                <a:solidFill>
                  <a:srgbClr val="434443"/>
                </a:solidFill>
              </a:rPr>
              <a:t>Points on a circle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102" name="Google Shape;102;p12"/>
          <p:cNvSpPr txBox="1"/>
          <p:nvPr>
            <p:ph idx="1" type="body"/>
          </p:nvPr>
        </p:nvSpPr>
        <p:spPr>
          <a:xfrm>
            <a:off x="468400" y="942527"/>
            <a:ext cx="4045775" cy="34770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rPr lang="en-US"/>
              <a:t>3. Which of these points do not lie on the circle and state whether it lies inside or outside.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05" name="Google Shape;105;p12"/>
          <p:cNvGraphicFramePr/>
          <p:nvPr/>
        </p:nvGraphicFramePr>
        <p:xfrm>
          <a:off x="468400" y="21300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988850"/>
                <a:gridCol w="988850"/>
                <a:gridCol w="988850"/>
              </a:tblGrid>
              <a:tr h="22350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33525" marB="33525" marR="67050" marL="67050"/>
                </a:tc>
                <a:tc hMerge="1"/>
                <a:tc hMerge="1"/>
              </a:tr>
              <a:tr h="22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/>
                    </a:p>
                  </a:txBody>
                  <a:tcPr marT="33525" marB="33525" marR="67050" marL="67050"/>
                </a:tc>
              </a:tr>
              <a:tr h="22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(-4, -3)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(4, 9)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(0,-5)</a:t>
                      </a:r>
                      <a:endParaRPr/>
                    </a:p>
                  </a:txBody>
                  <a:tcPr marT="33525" marB="33525" marR="67050" marL="67050"/>
                </a:tc>
              </a:tr>
            </a:tbl>
          </a:graphicData>
        </a:graphic>
      </p:graphicFrame>
      <p:graphicFrame>
        <p:nvGraphicFramePr>
          <p:cNvPr id="106" name="Google Shape;106;p12"/>
          <p:cNvGraphicFramePr/>
          <p:nvPr/>
        </p:nvGraphicFramePr>
        <p:xfrm>
          <a:off x="468400" y="291763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988850"/>
                <a:gridCol w="988850"/>
                <a:gridCol w="988850"/>
              </a:tblGrid>
              <a:tr h="22350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33525" marB="33525" marR="67050" marL="67050"/>
                </a:tc>
                <a:tc hMerge="1"/>
                <a:tc hMerge="1"/>
              </a:tr>
              <a:tr h="22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/>
                    </a:p>
                  </a:txBody>
                  <a:tcPr marT="33525" marB="33525" marR="67050" marL="67050"/>
                </a:tc>
              </a:tr>
              <a:tr h="22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(-7, 0)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(7, 1)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(5,-5)</a:t>
                      </a:r>
                      <a:endParaRPr/>
                    </a:p>
                  </a:txBody>
                  <a:tcPr marT="33525" marB="33525" marR="67050" marL="67050"/>
                </a:tc>
              </a:tr>
            </a:tbl>
          </a:graphicData>
        </a:graphic>
      </p:graphicFrame>
      <p:graphicFrame>
        <p:nvGraphicFramePr>
          <p:cNvPr id="107" name="Google Shape;107;p12"/>
          <p:cNvGraphicFramePr/>
          <p:nvPr/>
        </p:nvGraphicFramePr>
        <p:xfrm>
          <a:off x="458971" y="370525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{B14DFE62-E736-4FB9-B3D7-A02C494FA77D}</a:tableStyleId>
              </a:tblPr>
              <a:tblGrid>
                <a:gridCol w="988850"/>
                <a:gridCol w="988850"/>
                <a:gridCol w="988850"/>
              </a:tblGrid>
              <a:tr h="22350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33525" marB="33525" marR="67050" marL="67050"/>
                </a:tc>
                <a:tc hMerge="1"/>
                <a:tc hMerge="1"/>
              </a:tr>
              <a:tr h="22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/>
                    </a:p>
                  </a:txBody>
                  <a:tcPr marT="33525" marB="33525" marR="67050" marL="67050"/>
                </a:tc>
              </a:tr>
              <a:tr h="235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(-4, -8)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(9, -1)</a:t>
                      </a:r>
                      <a:endParaRPr/>
                    </a:p>
                  </a:txBody>
                  <a:tcPr marT="33525" marB="33525" marR="67050" marL="670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33525" marB="33525" marR="67050" marL="67050"/>
                </a:tc>
              </a:tr>
            </a:tbl>
          </a:graphicData>
        </a:graphic>
      </p:graphicFrame>
      <p:sp>
        <p:nvSpPr>
          <p:cNvPr id="108" name="Google Shape;108;p12"/>
          <p:cNvSpPr/>
          <p:nvPr/>
        </p:nvSpPr>
        <p:spPr>
          <a:xfrm>
            <a:off x="1461138" y="2418462"/>
            <a:ext cx="981000" cy="438900"/>
          </a:xfrm>
          <a:prstGeom prst="roundRect">
            <a:avLst>
              <a:gd fmla="val 32970" name="adj"/>
            </a:avLst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2"/>
          <p:cNvSpPr/>
          <p:nvPr/>
        </p:nvSpPr>
        <p:spPr>
          <a:xfrm>
            <a:off x="458971" y="3186823"/>
            <a:ext cx="998400" cy="438900"/>
          </a:xfrm>
          <a:prstGeom prst="roundRect">
            <a:avLst>
              <a:gd fmla="val 32970" name="adj"/>
            </a:avLst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2"/>
          <p:cNvSpPr/>
          <p:nvPr/>
        </p:nvSpPr>
        <p:spPr>
          <a:xfrm>
            <a:off x="1461138" y="3999725"/>
            <a:ext cx="981000" cy="438900"/>
          </a:xfrm>
          <a:prstGeom prst="roundRect">
            <a:avLst>
              <a:gd fmla="val 32970" name="adj"/>
            </a:avLst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2"/>
          <p:cNvSpPr txBox="1"/>
          <p:nvPr/>
        </p:nvSpPr>
        <p:spPr>
          <a:xfrm>
            <a:off x="3230986" y="2427127"/>
            <a:ext cx="112908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Outside</a:t>
            </a:r>
            <a:endParaRPr b="0" i="0" sz="1200" u="none" cap="none" strike="noStrike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2"/>
          <p:cNvSpPr txBox="1"/>
          <p:nvPr/>
        </p:nvSpPr>
        <p:spPr>
          <a:xfrm>
            <a:off x="3230986" y="3210620"/>
            <a:ext cx="112908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Inside</a:t>
            </a:r>
            <a:endParaRPr b="0" i="0" sz="1200" u="none" cap="none" strike="noStrike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2"/>
          <p:cNvSpPr txBox="1"/>
          <p:nvPr/>
        </p:nvSpPr>
        <p:spPr>
          <a:xfrm>
            <a:off x="3230986" y="4020753"/>
            <a:ext cx="112908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Outside</a:t>
            </a:r>
            <a:endParaRPr b="0" i="0" sz="1200" u="none" cap="none" strike="noStrike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2"/>
          <p:cNvSpPr txBox="1"/>
          <p:nvPr/>
        </p:nvSpPr>
        <p:spPr>
          <a:xfrm>
            <a:off x="4881831" y="2417861"/>
            <a:ext cx="1654141" cy="3385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5454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