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9248D9-57E6-4DBE-BF48-1C14595E89F4}">
  <a:tblStyle styleId="{C69248D9-57E6-4DBE-BF48-1C14595E89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SemiBold-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MontserratMedium-bold.fntdata"/><Relationship Id="rId10" Type="http://schemas.openxmlformats.org/officeDocument/2006/relationships/slide" Target="slides/slide4.xml"/><Relationship Id="rId32" Type="http://schemas.openxmlformats.org/officeDocument/2006/relationships/font" Target="fonts/MontserratMedium-regular.fntdata"/><Relationship Id="rId13" Type="http://schemas.openxmlformats.org/officeDocument/2006/relationships/slide" Target="slides/slide7.xml"/><Relationship Id="rId35" Type="http://schemas.openxmlformats.org/officeDocument/2006/relationships/font" Target="fonts/MontserratMedium-boldItalic.fntdata"/><Relationship Id="rId12" Type="http://schemas.openxmlformats.org/officeDocument/2006/relationships/slide" Target="slides/slide6.xml"/><Relationship Id="rId34" Type="http://schemas.openxmlformats.org/officeDocument/2006/relationships/font" Target="fonts/MontserratMedium-italic.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c5ef338b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c5ef338b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c5ef338b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9c5ef338b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c5ef338b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c5ef338b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0f90825a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0f90825a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0f90825a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0f90825a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ac9cb4d3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ac9cb4d3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775c9d88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775c9d88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775c9d88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775c9d88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ee044df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9ee044df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‘ei’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lang="en-GB"/>
              <a:t>Word frequency rankings (1 is the most common word in German): </a:t>
            </a:r>
            <a:br>
              <a:rPr lang="en-GB"/>
            </a:br>
            <a:r>
              <a:rPr b="1" lang="en-GB"/>
              <a:t>frei</a:t>
            </a:r>
            <a:r>
              <a:rPr lang="en-GB"/>
              <a:t> [318]; </a:t>
            </a:r>
            <a:r>
              <a:rPr b="1" lang="en-GB"/>
              <a:t>leider</a:t>
            </a:r>
            <a:r>
              <a:rPr b="0" lang="en-GB"/>
              <a:t> [642]</a:t>
            </a:r>
            <a:r>
              <a:rPr lang="en-GB"/>
              <a:t> </a:t>
            </a:r>
            <a:r>
              <a:rPr b="1" lang="en-GB"/>
              <a:t>ein</a:t>
            </a:r>
            <a:r>
              <a:rPr lang="en-GB"/>
              <a:t> [5]; </a:t>
            </a:r>
            <a:r>
              <a:rPr b="1" lang="en-GB"/>
              <a:t>klein </a:t>
            </a:r>
            <a:r>
              <a:rPr lang="en-GB"/>
              <a:t>[114]; </a:t>
            </a:r>
            <a:r>
              <a:rPr b="1" lang="en-GB"/>
              <a:t>sein </a:t>
            </a:r>
            <a:r>
              <a:rPr lang="en-GB"/>
              <a:t>[3]; </a:t>
            </a:r>
            <a:r>
              <a:rPr b="1" lang="en-GB"/>
              <a:t>allein </a:t>
            </a:r>
            <a:r>
              <a:rPr lang="en-GB"/>
              <a:t>[258].</a:t>
            </a:r>
            <a:br>
              <a:rPr lang="en-GB"/>
            </a:br>
            <a:r>
              <a:rPr i="1" lang="en-GB"/>
              <a:t>Source:  Jones, R.L. &amp; Tschirner, E. (2006). A frequency dictionary of German: core vocabulary for learners. Routledge</a:t>
            </a:r>
            <a:endParaRPr/>
          </a:p>
          <a:p>
            <a:pPr indent="0" lvl="0" marL="0" rtl="0" algn="l">
              <a:spcBef>
                <a:spcPts val="0"/>
              </a:spcBef>
              <a:spcAft>
                <a:spcPts val="0"/>
              </a:spcAft>
              <a:buNone/>
            </a:pPr>
            <a:r>
              <a:t/>
            </a:r>
            <a:endParaRPr/>
          </a:p>
        </p:txBody>
      </p:sp>
      <p:sp>
        <p:nvSpPr>
          <p:cNvPr id="93" name="Google Shape;93;g9ee044dfb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ee044dfb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9ee044dfb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‘ie’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Word frequency rankings (1 is the most common word in German): </a:t>
            </a:r>
            <a:br>
              <a:rPr lang="en-GB"/>
            </a:br>
            <a:r>
              <a:rPr b="1" lang="en-GB"/>
              <a:t>Liebe </a:t>
            </a:r>
            <a:r>
              <a:rPr lang="en-GB"/>
              <a:t>[843]; </a:t>
            </a:r>
            <a:r>
              <a:rPr b="1" lang="en-GB"/>
              <a:t>ziehen</a:t>
            </a:r>
            <a:r>
              <a:rPr b="0" lang="en-GB"/>
              <a:t>[266]</a:t>
            </a:r>
            <a:r>
              <a:rPr lang="en-GB"/>
              <a:t> </a:t>
            </a:r>
            <a:r>
              <a:rPr b="1" lang="en-GB"/>
              <a:t>sie</a:t>
            </a:r>
            <a:r>
              <a:rPr lang="en-GB"/>
              <a:t> [10]; </a:t>
            </a:r>
            <a:r>
              <a:rPr b="1" lang="en-GB"/>
              <a:t>tief </a:t>
            </a:r>
            <a:r>
              <a:rPr lang="en-GB"/>
              <a:t>[506]; </a:t>
            </a:r>
            <a:r>
              <a:rPr b="1" lang="en-GB"/>
              <a:t>liegen </a:t>
            </a:r>
            <a:r>
              <a:rPr lang="en-GB"/>
              <a:t>[118]; </a:t>
            </a:r>
            <a:r>
              <a:rPr b="1" lang="en-GB"/>
              <a:t>Brief </a:t>
            </a:r>
            <a:r>
              <a:rPr lang="en-GB"/>
              <a:t>[813].</a:t>
            </a:r>
            <a:br>
              <a:rPr lang="en-GB"/>
            </a:br>
            <a:r>
              <a:rPr i="1" lang="en-GB"/>
              <a:t>Source:  Jones, R.L. &amp; Tschirner, E. (2006). A frequency dictionary of German: core vocabulary for learners. Routledge</a:t>
            </a:r>
            <a:endParaRPr/>
          </a:p>
          <a:p>
            <a:pPr indent="0" lvl="0" marL="0" rtl="0" algn="l">
              <a:spcBef>
                <a:spcPts val="0"/>
              </a:spcBef>
              <a:spcAft>
                <a:spcPts val="0"/>
              </a:spcAft>
              <a:buNone/>
            </a:pPr>
            <a:r>
              <a:t/>
            </a:r>
            <a:endParaRPr/>
          </a:p>
        </p:txBody>
      </p:sp>
      <p:sp>
        <p:nvSpPr>
          <p:cNvPr id="117" name="Google Shape;117;g9ee044dfb2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c1a35cd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6c1a35cd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0f90825a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0f90825a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ac9cb4d3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ac9cb4d3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69bdc04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69bdc04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c5ef338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c5ef338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c5ef338b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c5ef338b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75" name="Shape 75"/>
        <p:cNvGrpSpPr/>
        <p:nvPr/>
      </p:nvGrpSpPr>
      <p:grpSpPr>
        <a:xfrm>
          <a:off x="0" y="0"/>
          <a:ext cx="0" cy="0"/>
          <a:chOff x="0" y="0"/>
          <a:chExt cx="0" cy="0"/>
        </a:xfrm>
      </p:grpSpPr>
      <p:sp>
        <p:nvSpPr>
          <p:cNvPr id="76" name="Google Shape;76;p14"/>
          <p:cNvSpPr txBox="1"/>
          <p:nvPr>
            <p:ph type="title"/>
          </p:nvPr>
        </p:nvSpPr>
        <p:spPr>
          <a:xfrm>
            <a:off x="1257300" y="664609"/>
            <a:ext cx="15773400" cy="19887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rgbClr val="1F3864"/>
              </a:buClr>
              <a:buSzPts val="27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1500"/>
              </a:spcBef>
              <a:spcAft>
                <a:spcPts val="0"/>
              </a:spcAft>
              <a:buClr>
                <a:srgbClr val="1F3864"/>
              </a:buClr>
              <a:buSzPts val="2700"/>
              <a:buChar char="●"/>
              <a:defRPr/>
            </a:lvl1pPr>
            <a:lvl2pPr indent="-419100" lvl="1" marL="914400" rtl="0" algn="l">
              <a:lnSpc>
                <a:spcPct val="90000"/>
              </a:lnSpc>
              <a:spcBef>
                <a:spcPts val="2000"/>
              </a:spcBef>
              <a:spcAft>
                <a:spcPts val="0"/>
              </a:spcAft>
              <a:buClr>
                <a:srgbClr val="1F3864"/>
              </a:buClr>
              <a:buSzPts val="3000"/>
              <a:buChar char="–"/>
              <a:defRPr sz="3000"/>
            </a:lvl2pPr>
            <a:lvl3pPr indent="-400050" lvl="2" marL="1371600" rtl="0" algn="l">
              <a:lnSpc>
                <a:spcPct val="90000"/>
              </a:lnSpc>
              <a:spcBef>
                <a:spcPts val="2000"/>
              </a:spcBef>
              <a:spcAft>
                <a:spcPts val="0"/>
              </a:spcAft>
              <a:buClr>
                <a:srgbClr val="1F3864"/>
              </a:buClr>
              <a:buSzPts val="2700"/>
              <a:buChar char="–"/>
              <a:defRPr sz="2700"/>
            </a:lvl3pPr>
            <a:lvl4pPr indent="-381000" lvl="3" marL="1828800" rtl="0" algn="l">
              <a:lnSpc>
                <a:spcPct val="90000"/>
              </a:lnSpc>
              <a:spcBef>
                <a:spcPts val="1600"/>
              </a:spcBef>
              <a:spcAft>
                <a:spcPts val="0"/>
              </a:spcAft>
              <a:buClr>
                <a:srgbClr val="1F3864"/>
              </a:buClr>
              <a:buSzPts val="2400"/>
              <a:buChar char="–"/>
              <a:defRPr sz="2400"/>
            </a:lvl4pPr>
            <a:lvl5pPr indent="-381000" lvl="4" marL="2286000" rtl="0" algn="l">
              <a:lnSpc>
                <a:spcPct val="90000"/>
              </a:lnSpc>
              <a:spcBef>
                <a:spcPts val="1600"/>
              </a:spcBef>
              <a:spcAft>
                <a:spcPts val="0"/>
              </a:spcAft>
              <a:buClr>
                <a:srgbClr val="1F3864"/>
              </a:buClr>
              <a:buSzPts val="2400"/>
              <a:buChar char="–"/>
              <a:defRPr sz="2400"/>
            </a:lvl5pPr>
            <a:lvl6pPr indent="-400050" lvl="5" marL="2743200" rtl="0" algn="l">
              <a:lnSpc>
                <a:spcPct val="90000"/>
              </a:lnSpc>
              <a:spcBef>
                <a:spcPts val="1200"/>
              </a:spcBef>
              <a:spcAft>
                <a:spcPts val="0"/>
              </a:spcAft>
              <a:buClr>
                <a:schemeClr val="dk1"/>
              </a:buClr>
              <a:buSzPts val="2700"/>
              <a:buChar char="–"/>
              <a:defRPr/>
            </a:lvl6pPr>
            <a:lvl7pPr indent="-400050" lvl="6" marL="3200400" rtl="0" algn="l">
              <a:lnSpc>
                <a:spcPct val="90000"/>
              </a:lnSpc>
              <a:spcBef>
                <a:spcPts val="12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400"/>
              </a:spcAft>
              <a:buClr>
                <a:schemeClr val="dk1"/>
              </a:buClr>
              <a:buSzPts val="27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8" name="Shape 78"/>
        <p:cNvGrpSpPr/>
        <p:nvPr/>
      </p:nvGrpSpPr>
      <p:grpSpPr>
        <a:xfrm>
          <a:off x="0" y="0"/>
          <a:ext cx="0" cy="0"/>
          <a:chOff x="0" y="0"/>
          <a:chExt cx="0" cy="0"/>
        </a:xfrm>
      </p:grpSpPr>
      <p:sp>
        <p:nvSpPr>
          <p:cNvPr id="79" name="Google Shape;79;p15"/>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0" name="Google Shape;80;p1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1" name="Google Shape;81;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917950" y="2302425"/>
            <a:ext cx="163107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5600">
                <a:solidFill>
                  <a:srgbClr val="4B3241"/>
                </a:solidFill>
              </a:rPr>
              <a:t>Comparing what you do now with what you used to do (Part 1/2)</a:t>
            </a:r>
            <a:endParaRPr sz="5600">
              <a:solidFill>
                <a:srgbClr val="4B3241"/>
              </a:solidFill>
            </a:endParaRPr>
          </a:p>
          <a:p>
            <a:pPr indent="-558800" lvl="0" marL="457200" marR="0" rtl="0" algn="l">
              <a:lnSpc>
                <a:spcPct val="115000"/>
              </a:lnSpc>
              <a:spcBef>
                <a:spcPts val="0"/>
              </a:spcBef>
              <a:spcAft>
                <a:spcPts val="0"/>
              </a:spcAft>
              <a:buClr>
                <a:srgbClr val="4B3241"/>
              </a:buClr>
              <a:buSzPts val="5200"/>
              <a:buChar char="-"/>
            </a:pPr>
            <a:r>
              <a:rPr lang="en-GB" sz="5200">
                <a:solidFill>
                  <a:srgbClr val="4B3241"/>
                </a:solidFill>
              </a:rPr>
              <a:t>Using the perfect tense and comparing with the present</a:t>
            </a:r>
            <a:endParaRPr sz="5200">
              <a:solidFill>
                <a:srgbClr val="4B3241"/>
              </a:solidFill>
            </a:endParaRPr>
          </a:p>
          <a:p>
            <a:pPr indent="0" lvl="0" marL="0" marR="0" rtl="0" algn="l">
              <a:lnSpc>
                <a:spcPct val="115000"/>
              </a:lnSpc>
              <a:spcBef>
                <a:spcPts val="0"/>
              </a:spcBef>
              <a:spcAft>
                <a:spcPts val="0"/>
              </a:spcAft>
              <a:buNone/>
            </a:pPr>
            <a:r>
              <a:t/>
            </a:r>
            <a:endParaRPr sz="5200">
              <a:solidFill>
                <a:srgbClr val="4B3241"/>
              </a:solidFill>
            </a:endParaRPr>
          </a:p>
          <a:p>
            <a:pPr indent="0" lvl="0" marL="0" marR="0" rtl="0" algn="l">
              <a:lnSpc>
                <a:spcPct val="115000"/>
              </a:lnSpc>
              <a:spcBef>
                <a:spcPts val="0"/>
              </a:spcBef>
              <a:spcAft>
                <a:spcPts val="0"/>
              </a:spcAft>
              <a:buNone/>
            </a:pPr>
            <a:r>
              <a:rPr lang="en-GB" sz="5200">
                <a:solidFill>
                  <a:srgbClr val="4B3241"/>
                </a:solidFill>
              </a:rPr>
              <a:t>Downloadable Resource</a:t>
            </a:r>
            <a:endParaRPr sz="5200">
              <a:solidFill>
                <a:srgbClr val="4B3241"/>
              </a:solidFill>
            </a:endParaRPr>
          </a:p>
          <a:p>
            <a:pPr indent="0" lvl="0" marL="457200" marR="0" rtl="0" algn="l">
              <a:lnSpc>
                <a:spcPct val="115000"/>
              </a:lnSpc>
              <a:spcBef>
                <a:spcPts val="0"/>
              </a:spcBef>
              <a:spcAft>
                <a:spcPts val="0"/>
              </a:spcAft>
              <a:buNone/>
            </a:pPr>
            <a:r>
              <a:t/>
            </a:r>
            <a:endParaRPr sz="5200">
              <a:solidFill>
                <a:srgbClr val="4B3241"/>
              </a:solidFill>
            </a:endParaRPr>
          </a:p>
          <a:p>
            <a:pPr indent="0" lvl="0" marL="457200" marR="0" rtl="0" algn="l">
              <a:lnSpc>
                <a:spcPct val="115000"/>
              </a:lnSpc>
              <a:spcBef>
                <a:spcPts val="0"/>
              </a:spcBef>
              <a:spcAft>
                <a:spcPts val="0"/>
              </a:spcAft>
              <a:buNone/>
            </a:pPr>
            <a:r>
              <a:t/>
            </a:r>
            <a:endParaRPr>
              <a:solidFill>
                <a:srgbClr val="4B3241"/>
              </a:solidFill>
            </a:endParaRPr>
          </a:p>
          <a:p>
            <a:pPr indent="0" lvl="0" marL="457200" marR="0" rtl="0" algn="l">
              <a:lnSpc>
                <a:spcPct val="115000"/>
              </a:lnSpc>
              <a:spcBef>
                <a:spcPts val="0"/>
              </a:spcBef>
              <a:spcAft>
                <a:spcPts val="0"/>
              </a:spcAft>
              <a:buNone/>
            </a:pPr>
            <a:r>
              <a:t/>
            </a:r>
            <a:endParaRPr>
              <a:solidFill>
                <a:srgbClr val="4B3241"/>
              </a:solidFill>
            </a:endParaRPr>
          </a:p>
        </p:txBody>
      </p:sp>
      <p:sp>
        <p:nvSpPr>
          <p:cNvPr id="87" name="Google Shape;87;p16"/>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 German </a:t>
            </a:r>
            <a:endParaRPr b="1">
              <a:solidFill>
                <a:srgbClr val="4B3241"/>
              </a:solidFill>
            </a:endParaRPr>
          </a:p>
        </p:txBody>
      </p:sp>
      <p:sp>
        <p:nvSpPr>
          <p:cNvPr id="88" name="Google Shape;88;p16"/>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Herr Scales</a:t>
            </a:r>
            <a:endParaRPr>
              <a:solidFill>
                <a:srgbClr val="4B3241"/>
              </a:solidFill>
            </a:endParaRPr>
          </a:p>
        </p:txBody>
      </p:sp>
      <p:sp>
        <p:nvSpPr>
          <p:cNvPr id="89" name="Google Shape;89;p16"/>
          <p:cNvSpPr/>
          <p:nvPr/>
        </p:nvSpPr>
        <p:spPr>
          <a:xfrm>
            <a:off x="17324550" y="8881250"/>
            <a:ext cx="963300" cy="1405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nvSpPr>
        <p:spPr>
          <a:xfrm>
            <a:off x="1143000" y="8763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However, not all verbs follow this pattern</a:t>
            </a:r>
            <a:endParaRPr b="1" sz="3600">
              <a:solidFill>
                <a:schemeClr val="dk2"/>
              </a:solidFill>
              <a:latin typeface="Montserrat"/>
              <a:ea typeface="Montserrat"/>
              <a:cs typeface="Montserrat"/>
              <a:sym typeface="Montserrat"/>
            </a:endParaRPr>
          </a:p>
        </p:txBody>
      </p:sp>
      <p:sp>
        <p:nvSpPr>
          <p:cNvPr id="217" name="Google Shape;217;p25"/>
          <p:cNvSpPr txBox="1"/>
          <p:nvPr/>
        </p:nvSpPr>
        <p:spPr>
          <a:xfrm>
            <a:off x="1085850" y="1769200"/>
            <a:ext cx="16116300" cy="17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300">
                <a:solidFill>
                  <a:schemeClr val="dk2"/>
                </a:solidFill>
                <a:latin typeface="Montserrat"/>
                <a:ea typeface="Montserrat"/>
                <a:cs typeface="Montserrat"/>
                <a:sym typeface="Montserrat"/>
              </a:rPr>
              <a:t>For example, verbs with infinitives that begin </a:t>
            </a:r>
            <a:r>
              <a:rPr b="1" lang="en-GB" sz="3300">
                <a:solidFill>
                  <a:schemeClr val="dk2"/>
                </a:solidFill>
                <a:latin typeface="Montserrat"/>
                <a:ea typeface="Montserrat"/>
                <a:cs typeface="Montserrat"/>
                <a:sym typeface="Montserrat"/>
              </a:rPr>
              <a:t>be, er, ent, emp, ver, zer, miss</a:t>
            </a:r>
            <a:r>
              <a:rPr b="1" i="1" lang="en-GB" sz="3300">
                <a:solidFill>
                  <a:schemeClr val="dk2"/>
                </a:solidFill>
                <a:latin typeface="Montserrat"/>
                <a:ea typeface="Montserrat"/>
                <a:cs typeface="Montserrat"/>
                <a:sym typeface="Montserrat"/>
              </a:rPr>
              <a:t> do not add </a:t>
            </a:r>
            <a:r>
              <a:rPr b="1" lang="en-GB" sz="3300">
                <a:solidFill>
                  <a:schemeClr val="dk2"/>
                </a:solidFill>
                <a:latin typeface="Montserrat"/>
                <a:ea typeface="Montserrat"/>
                <a:cs typeface="Montserrat"/>
                <a:sym typeface="Montserrat"/>
              </a:rPr>
              <a:t>ge </a:t>
            </a:r>
            <a:r>
              <a:rPr b="1" i="1" lang="en-GB" sz="3300">
                <a:solidFill>
                  <a:schemeClr val="dk2"/>
                </a:solidFill>
                <a:latin typeface="Montserrat"/>
                <a:ea typeface="Montserrat"/>
                <a:cs typeface="Montserrat"/>
                <a:sym typeface="Montserrat"/>
              </a:rPr>
              <a:t>to the front. In this lesson, we have some verbs with infinitives beginning with </a:t>
            </a:r>
            <a:r>
              <a:rPr b="1" lang="en-GB" sz="3300">
                <a:solidFill>
                  <a:schemeClr val="dk2"/>
                </a:solidFill>
                <a:latin typeface="Montserrat"/>
                <a:ea typeface="Montserrat"/>
                <a:cs typeface="Montserrat"/>
                <a:sym typeface="Montserrat"/>
              </a:rPr>
              <a:t>er</a:t>
            </a:r>
            <a:endParaRPr b="1" sz="3300">
              <a:solidFill>
                <a:schemeClr val="dk2"/>
              </a:solidFill>
              <a:latin typeface="Montserrat"/>
              <a:ea typeface="Montserrat"/>
              <a:cs typeface="Montserrat"/>
              <a:sym typeface="Montserrat"/>
            </a:endParaRPr>
          </a:p>
        </p:txBody>
      </p:sp>
      <p:sp>
        <p:nvSpPr>
          <p:cNvPr id="218" name="Google Shape;218;p25"/>
          <p:cNvSpPr txBox="1"/>
          <p:nvPr/>
        </p:nvSpPr>
        <p:spPr>
          <a:xfrm>
            <a:off x="1211850" y="3589863"/>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To form the past participle of these verbs, you take the infinitive, take off the -en, but do not add ge to the front. Just add t to the end</a:t>
            </a:r>
            <a:endParaRPr b="1" sz="3600">
              <a:solidFill>
                <a:schemeClr val="dk2"/>
              </a:solidFill>
              <a:latin typeface="Montserrat"/>
              <a:ea typeface="Montserrat"/>
              <a:cs typeface="Montserrat"/>
              <a:sym typeface="Montserrat"/>
            </a:endParaRPr>
          </a:p>
        </p:txBody>
      </p:sp>
      <p:sp>
        <p:nvSpPr>
          <p:cNvPr id="219" name="Google Shape;219;p25"/>
          <p:cNvSpPr txBox="1"/>
          <p:nvPr/>
        </p:nvSpPr>
        <p:spPr>
          <a:xfrm>
            <a:off x="1253650" y="5579425"/>
            <a:ext cx="16116300" cy="11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 erklären (to explain)</a:t>
            </a:r>
            <a:endParaRPr b="1" i="1" sz="3600">
              <a:solidFill>
                <a:schemeClr val="dk2"/>
              </a:solidFill>
              <a:latin typeface="Montserrat"/>
              <a:ea typeface="Montserrat"/>
              <a:cs typeface="Montserrat"/>
              <a:sym typeface="Montserrat"/>
            </a:endParaRPr>
          </a:p>
        </p:txBody>
      </p:sp>
      <p:sp>
        <p:nvSpPr>
          <p:cNvPr id="220" name="Google Shape;220;p25"/>
          <p:cNvSpPr txBox="1"/>
          <p:nvPr/>
        </p:nvSpPr>
        <p:spPr>
          <a:xfrm>
            <a:off x="1253650" y="6819875"/>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 erzählen (to tell)</a:t>
            </a:r>
            <a:endParaRPr b="1" i="1" sz="3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i="1" sz="3600">
              <a:solidFill>
                <a:schemeClr val="dk2"/>
              </a:solidFill>
              <a:latin typeface="Montserrat"/>
              <a:ea typeface="Montserrat"/>
              <a:cs typeface="Montserrat"/>
              <a:sym typeface="Montserrat"/>
            </a:endParaRPr>
          </a:p>
        </p:txBody>
      </p:sp>
      <p:sp>
        <p:nvSpPr>
          <p:cNvPr id="221" name="Google Shape;221;p25"/>
          <p:cNvSpPr/>
          <p:nvPr/>
        </p:nvSpPr>
        <p:spPr>
          <a:xfrm>
            <a:off x="6447750" y="5703813"/>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22" name="Google Shape;222;p25"/>
          <p:cNvSpPr txBox="1"/>
          <p:nvPr/>
        </p:nvSpPr>
        <p:spPr>
          <a:xfrm>
            <a:off x="8252500" y="5579425"/>
            <a:ext cx="21186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erklär</a:t>
            </a:r>
            <a:endParaRPr b="1" sz="3600">
              <a:solidFill>
                <a:schemeClr val="dk2"/>
              </a:solidFill>
              <a:latin typeface="Montserrat"/>
              <a:ea typeface="Montserrat"/>
              <a:cs typeface="Montserrat"/>
              <a:sym typeface="Montserrat"/>
            </a:endParaRPr>
          </a:p>
        </p:txBody>
      </p:sp>
      <p:sp>
        <p:nvSpPr>
          <p:cNvPr id="223" name="Google Shape;223;p25"/>
          <p:cNvSpPr/>
          <p:nvPr/>
        </p:nvSpPr>
        <p:spPr>
          <a:xfrm>
            <a:off x="10215450" y="5780350"/>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24" name="Google Shape;224;p25"/>
          <p:cNvSpPr txBox="1"/>
          <p:nvPr/>
        </p:nvSpPr>
        <p:spPr>
          <a:xfrm>
            <a:off x="11937025" y="5579413"/>
            <a:ext cx="24294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erklär</a:t>
            </a:r>
            <a:r>
              <a:rPr b="1" lang="en-GB" sz="3600">
                <a:solidFill>
                  <a:schemeClr val="dk2"/>
                </a:solidFill>
                <a:latin typeface="Montserrat"/>
                <a:ea typeface="Montserrat"/>
                <a:cs typeface="Montserrat"/>
                <a:sym typeface="Montserrat"/>
              </a:rPr>
              <a:t>t</a:t>
            </a:r>
            <a:endParaRPr b="1" sz="3600">
              <a:solidFill>
                <a:schemeClr val="dk2"/>
              </a:solidFill>
              <a:latin typeface="Montserrat"/>
              <a:ea typeface="Montserrat"/>
              <a:cs typeface="Montserrat"/>
              <a:sym typeface="Montserrat"/>
            </a:endParaRPr>
          </a:p>
        </p:txBody>
      </p:sp>
      <p:sp>
        <p:nvSpPr>
          <p:cNvPr id="225" name="Google Shape;225;p25"/>
          <p:cNvSpPr/>
          <p:nvPr/>
        </p:nvSpPr>
        <p:spPr>
          <a:xfrm>
            <a:off x="5986950" y="6972975"/>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26" name="Google Shape;226;p25"/>
          <p:cNvSpPr/>
          <p:nvPr/>
        </p:nvSpPr>
        <p:spPr>
          <a:xfrm>
            <a:off x="10215438" y="6972975"/>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27" name="Google Shape;227;p25"/>
          <p:cNvSpPr txBox="1"/>
          <p:nvPr/>
        </p:nvSpPr>
        <p:spPr>
          <a:xfrm>
            <a:off x="8150229" y="6819900"/>
            <a:ext cx="26772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erzähl</a:t>
            </a:r>
            <a:endParaRPr b="1" sz="3600">
              <a:solidFill>
                <a:schemeClr val="dk2"/>
              </a:solidFill>
              <a:latin typeface="Montserrat"/>
              <a:ea typeface="Montserrat"/>
              <a:cs typeface="Montserrat"/>
              <a:sym typeface="Montserrat"/>
            </a:endParaRPr>
          </a:p>
        </p:txBody>
      </p:sp>
      <p:sp>
        <p:nvSpPr>
          <p:cNvPr id="228" name="Google Shape;228;p25"/>
          <p:cNvSpPr txBox="1"/>
          <p:nvPr/>
        </p:nvSpPr>
        <p:spPr>
          <a:xfrm>
            <a:off x="12243025" y="6886875"/>
            <a:ext cx="26772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erzähl</a:t>
            </a:r>
            <a:r>
              <a:rPr b="1" lang="en-GB" sz="3600">
                <a:solidFill>
                  <a:schemeClr val="dk2"/>
                </a:solidFill>
                <a:latin typeface="Montserrat"/>
                <a:ea typeface="Montserrat"/>
                <a:cs typeface="Montserrat"/>
                <a:sym typeface="Montserrat"/>
              </a:rPr>
              <a:t>t</a:t>
            </a:r>
            <a:endParaRPr>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nvSpPr>
        <p:spPr>
          <a:xfrm>
            <a:off x="1143000" y="876300"/>
            <a:ext cx="8127000" cy="22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And some verbs, known as strong verbs, are completely irregular!</a:t>
            </a:r>
            <a:r>
              <a:rPr b="1" lang="en-GB" sz="3600">
                <a:solidFill>
                  <a:schemeClr val="dk2"/>
                </a:solidFill>
                <a:latin typeface="Montserrat"/>
                <a:ea typeface="Montserrat"/>
                <a:cs typeface="Montserrat"/>
                <a:sym typeface="Montserrat"/>
              </a:rPr>
              <a:t> </a:t>
            </a:r>
            <a:endParaRPr b="1" sz="3600">
              <a:solidFill>
                <a:schemeClr val="dk2"/>
              </a:solidFill>
              <a:latin typeface="Montserrat"/>
              <a:ea typeface="Montserrat"/>
              <a:cs typeface="Montserrat"/>
              <a:sym typeface="Montserrat"/>
            </a:endParaRPr>
          </a:p>
        </p:txBody>
      </p:sp>
      <p:sp>
        <p:nvSpPr>
          <p:cNvPr id="234" name="Google Shape;234;p26"/>
          <p:cNvSpPr txBox="1"/>
          <p:nvPr/>
        </p:nvSpPr>
        <p:spPr>
          <a:xfrm>
            <a:off x="917950" y="3710538"/>
            <a:ext cx="16116300" cy="26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In this lesson we have</a:t>
            </a:r>
            <a:r>
              <a:rPr b="1" lang="en-GB" sz="3600">
                <a:solidFill>
                  <a:schemeClr val="dk2"/>
                </a:solidFill>
                <a:latin typeface="Montserrat"/>
                <a:ea typeface="Montserrat"/>
                <a:cs typeface="Montserrat"/>
                <a:sym typeface="Montserrat"/>
              </a:rPr>
              <a:t> bleiben</a:t>
            </a:r>
            <a:r>
              <a:rPr b="1" i="1" lang="en-GB" sz="3600">
                <a:solidFill>
                  <a:schemeClr val="dk2"/>
                </a:solidFill>
                <a:latin typeface="Montserrat"/>
                <a:ea typeface="Montserrat"/>
                <a:cs typeface="Montserrat"/>
                <a:sym typeface="Montserrat"/>
              </a:rPr>
              <a:t> = to stay</a:t>
            </a:r>
            <a:r>
              <a:rPr b="1" lang="en-GB" sz="3600">
                <a:solidFill>
                  <a:schemeClr val="dk2"/>
                </a:solidFill>
                <a:latin typeface="Montserrat"/>
                <a:ea typeface="Montserrat"/>
                <a:cs typeface="Montserrat"/>
                <a:sym typeface="Montserrat"/>
              </a:rPr>
              <a:t>, gehen</a:t>
            </a:r>
            <a:r>
              <a:rPr b="1" i="1" lang="en-GB" sz="3600">
                <a:solidFill>
                  <a:schemeClr val="dk2"/>
                </a:solidFill>
                <a:latin typeface="Montserrat"/>
                <a:ea typeface="Montserrat"/>
                <a:cs typeface="Montserrat"/>
                <a:sym typeface="Montserrat"/>
              </a:rPr>
              <a:t> = to go, </a:t>
            </a:r>
            <a:r>
              <a:rPr b="1" lang="en-GB" sz="3600">
                <a:solidFill>
                  <a:schemeClr val="dk2"/>
                </a:solidFill>
                <a:latin typeface="Montserrat"/>
                <a:ea typeface="Montserrat"/>
                <a:cs typeface="Montserrat"/>
                <a:sym typeface="Montserrat"/>
              </a:rPr>
              <a:t>fahren </a:t>
            </a:r>
            <a:r>
              <a:rPr b="1" i="1" lang="en-GB" sz="3600">
                <a:solidFill>
                  <a:schemeClr val="dk2"/>
                </a:solidFill>
                <a:latin typeface="Montserrat"/>
                <a:ea typeface="Montserrat"/>
                <a:cs typeface="Montserrat"/>
                <a:sym typeface="Montserrat"/>
              </a:rPr>
              <a:t>= to travel, </a:t>
            </a:r>
            <a:r>
              <a:rPr b="1" lang="en-GB" sz="3600">
                <a:solidFill>
                  <a:schemeClr val="dk2"/>
                </a:solidFill>
                <a:latin typeface="Montserrat"/>
                <a:ea typeface="Montserrat"/>
                <a:cs typeface="Montserrat"/>
                <a:sym typeface="Montserrat"/>
              </a:rPr>
              <a:t>sehen</a:t>
            </a:r>
            <a:r>
              <a:rPr b="1" i="1" lang="en-GB" sz="3600">
                <a:solidFill>
                  <a:schemeClr val="dk2"/>
                </a:solidFill>
                <a:latin typeface="Montserrat"/>
                <a:ea typeface="Montserrat"/>
                <a:cs typeface="Montserrat"/>
                <a:sym typeface="Montserrat"/>
              </a:rPr>
              <a:t> = to see, </a:t>
            </a:r>
            <a:r>
              <a:rPr b="1" lang="en-GB" sz="3600">
                <a:solidFill>
                  <a:schemeClr val="dk2"/>
                </a:solidFill>
                <a:latin typeface="Montserrat"/>
                <a:ea typeface="Montserrat"/>
                <a:cs typeface="Montserrat"/>
                <a:sym typeface="Montserrat"/>
              </a:rPr>
              <a:t>kommen</a:t>
            </a:r>
            <a:r>
              <a:rPr b="1" i="1" lang="en-GB" sz="3600">
                <a:solidFill>
                  <a:schemeClr val="dk2"/>
                </a:solidFill>
                <a:latin typeface="Montserrat"/>
                <a:ea typeface="Montserrat"/>
                <a:cs typeface="Montserrat"/>
                <a:sym typeface="Montserrat"/>
              </a:rPr>
              <a:t> = to come, </a:t>
            </a:r>
            <a:r>
              <a:rPr b="1" lang="en-GB" sz="3600">
                <a:solidFill>
                  <a:schemeClr val="dk2"/>
                </a:solidFill>
                <a:latin typeface="Montserrat"/>
                <a:ea typeface="Montserrat"/>
                <a:cs typeface="Montserrat"/>
                <a:sym typeface="Montserrat"/>
              </a:rPr>
              <a:t>essen</a:t>
            </a:r>
            <a:r>
              <a:rPr b="1" i="1" lang="en-GB" sz="3600">
                <a:solidFill>
                  <a:schemeClr val="dk2"/>
                </a:solidFill>
                <a:latin typeface="Montserrat"/>
                <a:ea typeface="Montserrat"/>
                <a:cs typeface="Montserrat"/>
                <a:sym typeface="Montserrat"/>
              </a:rPr>
              <a:t> = to eat, </a:t>
            </a:r>
            <a:r>
              <a:rPr b="1" lang="en-GB" sz="3600">
                <a:solidFill>
                  <a:schemeClr val="dk2"/>
                </a:solidFill>
                <a:latin typeface="Montserrat"/>
                <a:ea typeface="Montserrat"/>
                <a:cs typeface="Montserrat"/>
                <a:sym typeface="Montserrat"/>
              </a:rPr>
              <a:t>trinken</a:t>
            </a:r>
            <a:r>
              <a:rPr b="1" lang="en-GB" sz="3600">
                <a:solidFill>
                  <a:schemeClr val="dk2"/>
                </a:solidFill>
                <a:latin typeface="Montserrat"/>
                <a:ea typeface="Montserrat"/>
                <a:cs typeface="Montserrat"/>
                <a:sym typeface="Montserrat"/>
              </a:rPr>
              <a:t> </a:t>
            </a:r>
            <a:r>
              <a:rPr b="1" i="1" lang="en-GB" sz="3600">
                <a:solidFill>
                  <a:schemeClr val="dk2"/>
                </a:solidFill>
                <a:latin typeface="Montserrat"/>
                <a:ea typeface="Montserrat"/>
                <a:cs typeface="Montserrat"/>
                <a:sym typeface="Montserrat"/>
              </a:rPr>
              <a:t>= to drink </a:t>
            </a:r>
            <a:r>
              <a:rPr b="1" lang="en-GB" sz="3600">
                <a:solidFill>
                  <a:schemeClr val="dk2"/>
                </a:solidFill>
                <a:latin typeface="Montserrat"/>
                <a:ea typeface="Montserrat"/>
                <a:cs typeface="Montserrat"/>
                <a:sym typeface="Montserrat"/>
              </a:rPr>
              <a:t>lesen</a:t>
            </a:r>
            <a:r>
              <a:rPr b="1" i="1" lang="en-GB" sz="3600">
                <a:solidFill>
                  <a:schemeClr val="dk2"/>
                </a:solidFill>
                <a:latin typeface="Montserrat"/>
                <a:ea typeface="Montserrat"/>
                <a:cs typeface="Montserrat"/>
                <a:sym typeface="Montserrat"/>
              </a:rPr>
              <a:t> = to read </a:t>
            </a:r>
            <a:r>
              <a:rPr b="1" lang="en-GB" sz="3600">
                <a:solidFill>
                  <a:schemeClr val="dk2"/>
                </a:solidFill>
                <a:latin typeface="Montserrat"/>
                <a:ea typeface="Montserrat"/>
                <a:cs typeface="Montserrat"/>
                <a:sym typeface="Montserrat"/>
              </a:rPr>
              <a:t>helf</a:t>
            </a:r>
            <a:r>
              <a:rPr b="1" lang="en-GB" sz="3600">
                <a:solidFill>
                  <a:schemeClr val="dk2"/>
                </a:solidFill>
                <a:latin typeface="Montserrat"/>
                <a:ea typeface="Montserrat"/>
                <a:cs typeface="Montserrat"/>
                <a:sym typeface="Montserrat"/>
              </a:rPr>
              <a:t>en</a:t>
            </a:r>
            <a:r>
              <a:rPr b="1" i="1" lang="en-GB" sz="3600">
                <a:solidFill>
                  <a:schemeClr val="dk2"/>
                </a:solidFill>
                <a:latin typeface="Montserrat"/>
                <a:ea typeface="Montserrat"/>
                <a:cs typeface="Montserrat"/>
                <a:sym typeface="Montserrat"/>
              </a:rPr>
              <a:t> = to help </a:t>
            </a:r>
            <a:r>
              <a:rPr b="1" lang="en-GB" sz="3600">
                <a:solidFill>
                  <a:schemeClr val="dk2"/>
                </a:solidFill>
                <a:latin typeface="Montserrat"/>
                <a:ea typeface="Montserrat"/>
                <a:cs typeface="Montserrat"/>
                <a:sym typeface="Montserrat"/>
              </a:rPr>
              <a:t>tragen</a:t>
            </a:r>
            <a:r>
              <a:rPr b="1" i="1" lang="en-GB" sz="3600">
                <a:solidFill>
                  <a:schemeClr val="dk2"/>
                </a:solidFill>
                <a:latin typeface="Montserrat"/>
                <a:ea typeface="Montserrat"/>
                <a:cs typeface="Montserrat"/>
                <a:sym typeface="Montserrat"/>
              </a:rPr>
              <a:t> = to wear </a:t>
            </a:r>
            <a:r>
              <a:rPr b="1" lang="en-GB" sz="3600">
                <a:solidFill>
                  <a:schemeClr val="dk2"/>
                </a:solidFill>
                <a:latin typeface="Montserrat"/>
                <a:ea typeface="Montserrat"/>
                <a:cs typeface="Montserrat"/>
                <a:sym typeface="Montserrat"/>
              </a:rPr>
              <a:t>schreiben</a:t>
            </a:r>
            <a:r>
              <a:rPr b="1" i="1" lang="en-GB" sz="3600">
                <a:solidFill>
                  <a:schemeClr val="dk2"/>
                </a:solidFill>
                <a:latin typeface="Montserrat"/>
                <a:ea typeface="Montserrat"/>
                <a:cs typeface="Montserrat"/>
                <a:sym typeface="Montserrat"/>
              </a:rPr>
              <a:t> = to write</a:t>
            </a:r>
            <a:endParaRPr b="1" sz="3600">
              <a:solidFill>
                <a:schemeClr val="dk2"/>
              </a:solidFill>
              <a:latin typeface="Montserrat"/>
              <a:ea typeface="Montserrat"/>
              <a:cs typeface="Montserrat"/>
              <a:sym typeface="Montserrat"/>
            </a:endParaRPr>
          </a:p>
        </p:txBody>
      </p:sp>
      <p:sp>
        <p:nvSpPr>
          <p:cNvPr id="235" name="Google Shape;235;p26"/>
          <p:cNvSpPr txBox="1"/>
          <p:nvPr/>
        </p:nvSpPr>
        <p:spPr>
          <a:xfrm>
            <a:off x="917950" y="6618875"/>
            <a:ext cx="16116300" cy="23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There are unfortunately no shortcuts, these verbs need to be learnt by heart...</a:t>
            </a:r>
            <a:r>
              <a:rPr b="1" lang="en-GB" sz="3200">
                <a:solidFill>
                  <a:schemeClr val="dk2"/>
                </a:solidFill>
                <a:latin typeface="Montserrat"/>
                <a:ea typeface="Montserrat"/>
                <a:cs typeface="Montserrat"/>
                <a:sym typeface="Montserrat"/>
              </a:rPr>
              <a:t>😓 </a:t>
            </a:r>
            <a:r>
              <a:rPr b="1" i="1" lang="en-GB" sz="3600">
                <a:solidFill>
                  <a:schemeClr val="dk2"/>
                </a:solidFill>
                <a:latin typeface="Montserrat"/>
                <a:ea typeface="Montserrat"/>
                <a:cs typeface="Montserrat"/>
                <a:sym typeface="Montserrat"/>
              </a:rPr>
              <a:t>Check your textbook or a grammar reference book. The past participles for the strong verbs used in this lesson are as follows:</a:t>
            </a:r>
            <a:endParaRPr b="1" i="1" sz="3600">
              <a:solidFill>
                <a:schemeClr val="dk2"/>
              </a:solidFill>
              <a:latin typeface="Montserrat"/>
              <a:ea typeface="Montserrat"/>
              <a:cs typeface="Montserrat"/>
              <a:sym typeface="Montserrat"/>
            </a:endParaRPr>
          </a:p>
        </p:txBody>
      </p:sp>
      <p:pic>
        <p:nvPicPr>
          <p:cNvPr id="236" name="Google Shape;236;p26"/>
          <p:cNvPicPr preferRelativeResize="0"/>
          <p:nvPr/>
        </p:nvPicPr>
        <p:blipFill>
          <a:blip r:embed="rId3">
            <a:alphaModFix/>
          </a:blip>
          <a:stretch>
            <a:fillRect/>
          </a:stretch>
        </p:blipFill>
        <p:spPr>
          <a:xfrm>
            <a:off x="11744975" y="876300"/>
            <a:ext cx="3717611" cy="2463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27"/>
          <p:cNvGraphicFramePr/>
          <p:nvPr/>
        </p:nvGraphicFramePr>
        <p:xfrm>
          <a:off x="629675" y="455300"/>
          <a:ext cx="3000000" cy="3000000"/>
        </p:xfrm>
        <a:graphic>
          <a:graphicData uri="http://schemas.openxmlformats.org/drawingml/2006/table">
            <a:tbl>
              <a:tblPr>
                <a:noFill/>
                <a:tableStyleId>{C69248D9-57E6-4DBE-BF48-1C14595E89F4}</a:tableStyleId>
              </a:tblPr>
              <a:tblGrid>
                <a:gridCol w="6965100"/>
                <a:gridCol w="6769025"/>
              </a:tblGrid>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bleiben </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geblieben*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schreiben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 geschrieben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helfen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geholfen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essen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gegessen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trinken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getrunken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tragen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getragen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lesen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gelesen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sehen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gesehen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fahren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gefahren</a:t>
                      </a:r>
                      <a:r>
                        <a:rPr i="1" lang="en-GB" sz="2800">
                          <a:solidFill>
                            <a:schemeClr val="dk2"/>
                          </a:solidFill>
                          <a:latin typeface="Montserrat"/>
                          <a:ea typeface="Montserrat"/>
                          <a:cs typeface="Montserrat"/>
                          <a:sym typeface="Montserrat"/>
                        </a:rPr>
                        <a:t>*</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962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gehen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gegangen*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242" name="Google Shape;242;p27"/>
          <p:cNvPicPr preferRelativeResize="0"/>
          <p:nvPr/>
        </p:nvPicPr>
        <p:blipFill>
          <a:blip r:embed="rId3">
            <a:alphaModFix/>
          </a:blip>
          <a:stretch>
            <a:fillRect/>
          </a:stretch>
        </p:blipFill>
        <p:spPr>
          <a:xfrm>
            <a:off x="15339400" y="242657"/>
            <a:ext cx="2633650" cy="2633650"/>
          </a:xfrm>
          <a:prstGeom prst="rect">
            <a:avLst/>
          </a:prstGeom>
          <a:noFill/>
          <a:ln>
            <a:noFill/>
          </a:ln>
        </p:spPr>
      </p:pic>
      <p:sp>
        <p:nvSpPr>
          <p:cNvPr id="243" name="Google Shape;243;p27"/>
          <p:cNvSpPr txBox="1"/>
          <p:nvPr/>
        </p:nvSpPr>
        <p:spPr>
          <a:xfrm>
            <a:off x="917950" y="8742250"/>
            <a:ext cx="13677600" cy="11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t>
            </a:r>
            <a:r>
              <a:rPr i="1" lang="en-GB" sz="3000">
                <a:solidFill>
                  <a:schemeClr val="dk2"/>
                </a:solidFill>
                <a:latin typeface="Montserrat"/>
                <a:ea typeface="Montserrat"/>
                <a:cs typeface="Montserrat"/>
                <a:sym typeface="Montserrat"/>
              </a:rPr>
              <a:t>Takes </a:t>
            </a:r>
            <a:r>
              <a:rPr b="1" lang="en-GB" sz="3000">
                <a:solidFill>
                  <a:schemeClr val="dk2"/>
                </a:solidFill>
                <a:latin typeface="Montserrat"/>
                <a:ea typeface="Montserrat"/>
                <a:cs typeface="Montserrat"/>
                <a:sym typeface="Montserrat"/>
              </a:rPr>
              <a:t>sein</a:t>
            </a:r>
            <a:r>
              <a:rPr i="1" lang="en-GB" sz="3000">
                <a:solidFill>
                  <a:schemeClr val="dk2"/>
                </a:solidFill>
                <a:latin typeface="Montserrat"/>
                <a:ea typeface="Montserrat"/>
                <a:cs typeface="Montserrat"/>
                <a:sym typeface="Montserrat"/>
              </a:rPr>
              <a:t> as auxiliary verb!</a:t>
            </a:r>
            <a:endParaRPr i="1" sz="300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858150" y="661525"/>
            <a:ext cx="16571700" cy="180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So, as you have seen, a number of verbs take "sein" as their auxiliary verb, instead of "haben". Most verbs showing movement from one place to another do this, but the safest thing is to learn by heart 😓 which verbs will take sein!</a:t>
            </a:r>
            <a:endParaRPr i="1" sz="3000">
              <a:solidFill>
                <a:schemeClr val="dk2"/>
              </a:solidFill>
            </a:endParaRPr>
          </a:p>
        </p:txBody>
      </p:sp>
      <p:sp>
        <p:nvSpPr>
          <p:cNvPr id="249" name="Google Shape;249;p28"/>
          <p:cNvSpPr txBox="1"/>
          <p:nvPr/>
        </p:nvSpPr>
        <p:spPr>
          <a:xfrm>
            <a:off x="4591125" y="7651875"/>
            <a:ext cx="899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50" name="Google Shape;250;p28"/>
          <p:cNvSpPr txBox="1"/>
          <p:nvPr/>
        </p:nvSpPr>
        <p:spPr>
          <a:xfrm>
            <a:off x="7575300" y="6461025"/>
            <a:ext cx="3137400" cy="11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graphicFrame>
        <p:nvGraphicFramePr>
          <p:cNvPr id="251" name="Google Shape;251;p28"/>
          <p:cNvGraphicFramePr/>
          <p:nvPr/>
        </p:nvGraphicFramePr>
        <p:xfrm>
          <a:off x="917950" y="2464525"/>
          <a:ext cx="3000000" cy="3000000"/>
        </p:xfrm>
        <a:graphic>
          <a:graphicData uri="http://schemas.openxmlformats.org/drawingml/2006/table">
            <a:tbl>
              <a:tblPr>
                <a:noFill/>
                <a:tableStyleId>{C69248D9-57E6-4DBE-BF48-1C14595E89F4}</a:tableStyleId>
              </a:tblPr>
              <a:tblGrid>
                <a:gridCol w="5578625"/>
                <a:gridCol w="5536075"/>
              </a:tblGrid>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ich (I)</a:t>
                      </a:r>
                      <a:endParaRPr sz="3000">
                        <a:solidFill>
                          <a:schemeClr val="dk2"/>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du (you)</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er/sie/es/man(he/she/it/one)</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52" name="Google Shape;252;p28"/>
          <p:cNvSpPr txBox="1"/>
          <p:nvPr/>
        </p:nvSpPr>
        <p:spPr>
          <a:xfrm>
            <a:off x="6596250" y="246452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bin</a:t>
            </a:r>
            <a:endParaRPr sz="3000">
              <a:solidFill>
                <a:schemeClr val="dk2"/>
              </a:solidFill>
              <a:latin typeface="Montserrat"/>
              <a:ea typeface="Montserrat"/>
              <a:cs typeface="Montserrat"/>
              <a:sym typeface="Montserrat"/>
            </a:endParaRPr>
          </a:p>
        </p:txBody>
      </p:sp>
      <p:sp>
        <p:nvSpPr>
          <p:cNvPr id="253" name="Google Shape;253;p28"/>
          <p:cNvSpPr txBox="1"/>
          <p:nvPr/>
        </p:nvSpPr>
        <p:spPr>
          <a:xfrm>
            <a:off x="6596238" y="314507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bist</a:t>
            </a:r>
            <a:endParaRPr>
              <a:solidFill>
                <a:schemeClr val="dk2"/>
              </a:solidFill>
              <a:latin typeface="Montserrat"/>
              <a:ea typeface="Montserrat"/>
              <a:cs typeface="Montserrat"/>
              <a:sym typeface="Montserrat"/>
            </a:endParaRPr>
          </a:p>
        </p:txBody>
      </p:sp>
      <p:sp>
        <p:nvSpPr>
          <p:cNvPr id="254" name="Google Shape;254;p28"/>
          <p:cNvSpPr txBox="1"/>
          <p:nvPr/>
        </p:nvSpPr>
        <p:spPr>
          <a:xfrm>
            <a:off x="6596238" y="3699350"/>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ist</a:t>
            </a:r>
            <a:endParaRPr>
              <a:solidFill>
                <a:schemeClr val="dk2"/>
              </a:solidFill>
              <a:latin typeface="Montserrat"/>
              <a:ea typeface="Montserrat"/>
              <a:cs typeface="Montserrat"/>
              <a:sym typeface="Montserrat"/>
            </a:endParaRPr>
          </a:p>
        </p:txBody>
      </p:sp>
      <p:sp>
        <p:nvSpPr>
          <p:cNvPr id="255" name="Google Shape;255;p28"/>
          <p:cNvSpPr txBox="1"/>
          <p:nvPr/>
        </p:nvSpPr>
        <p:spPr>
          <a:xfrm>
            <a:off x="5654913" y="556507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sind</a:t>
            </a:r>
            <a:endParaRPr>
              <a:solidFill>
                <a:schemeClr val="dk2"/>
              </a:solidFill>
              <a:latin typeface="Montserrat"/>
              <a:ea typeface="Montserrat"/>
              <a:cs typeface="Montserrat"/>
              <a:sym typeface="Montserrat"/>
            </a:endParaRPr>
          </a:p>
        </p:txBody>
      </p:sp>
      <p:sp>
        <p:nvSpPr>
          <p:cNvPr id="256" name="Google Shape;256;p28"/>
          <p:cNvSpPr txBox="1"/>
          <p:nvPr/>
        </p:nvSpPr>
        <p:spPr>
          <a:xfrm>
            <a:off x="5654925" y="6266463"/>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sind</a:t>
            </a:r>
            <a:endParaRPr>
              <a:solidFill>
                <a:schemeClr val="dk2"/>
              </a:solidFill>
              <a:latin typeface="Montserrat"/>
              <a:ea typeface="Montserrat"/>
              <a:cs typeface="Montserrat"/>
              <a:sym typeface="Montserrat"/>
            </a:endParaRPr>
          </a:p>
        </p:txBody>
      </p:sp>
      <p:sp>
        <p:nvSpPr>
          <p:cNvPr id="257" name="Google Shape;257;p28"/>
          <p:cNvSpPr txBox="1"/>
          <p:nvPr/>
        </p:nvSpPr>
        <p:spPr>
          <a:xfrm>
            <a:off x="5654925" y="696787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sind</a:t>
            </a:r>
            <a:endParaRPr>
              <a:solidFill>
                <a:schemeClr val="dk2"/>
              </a:solidFill>
              <a:latin typeface="Montserrat"/>
              <a:ea typeface="Montserrat"/>
              <a:cs typeface="Montserrat"/>
              <a:sym typeface="Montserrat"/>
            </a:endParaRPr>
          </a:p>
        </p:txBody>
      </p:sp>
      <p:sp>
        <p:nvSpPr>
          <p:cNvPr id="258" name="Google Shape;258;p28"/>
          <p:cNvSpPr txBox="1"/>
          <p:nvPr/>
        </p:nvSpPr>
        <p:spPr>
          <a:xfrm>
            <a:off x="917950" y="8021025"/>
            <a:ext cx="11956500" cy="12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z.B. Ich </a:t>
            </a:r>
            <a:r>
              <a:rPr b="1" lang="en-GB" sz="3000">
                <a:solidFill>
                  <a:schemeClr val="dk2"/>
                </a:solidFill>
                <a:latin typeface="Montserrat"/>
                <a:ea typeface="Montserrat"/>
                <a:cs typeface="Montserrat"/>
                <a:sym typeface="Montserrat"/>
              </a:rPr>
              <a:t>bin</a:t>
            </a:r>
            <a:r>
              <a:rPr lang="en-GB" sz="3000">
                <a:solidFill>
                  <a:schemeClr val="dk2"/>
                </a:solidFill>
                <a:latin typeface="Montserrat"/>
                <a:ea typeface="Montserrat"/>
                <a:cs typeface="Montserrat"/>
                <a:sym typeface="Montserrat"/>
              </a:rPr>
              <a:t> nach London gefahren = I travelled to London</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Wir </a:t>
            </a:r>
            <a:r>
              <a:rPr b="1" lang="en-GB" sz="3000">
                <a:solidFill>
                  <a:schemeClr val="dk2"/>
                </a:solidFill>
                <a:latin typeface="Montserrat"/>
                <a:ea typeface="Montserrat"/>
                <a:cs typeface="Montserrat"/>
                <a:sym typeface="Montserrat"/>
              </a:rPr>
              <a:t>sind</a:t>
            </a:r>
            <a:r>
              <a:rPr lang="en-GB" sz="3000">
                <a:solidFill>
                  <a:schemeClr val="dk2"/>
                </a:solidFill>
                <a:latin typeface="Montserrat"/>
                <a:ea typeface="Montserrat"/>
                <a:cs typeface="Montserrat"/>
                <a:sym typeface="Montserrat"/>
              </a:rPr>
              <a:t> nach London gefahren = We travelled to London</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259" name="Google Shape;259;p28"/>
          <p:cNvSpPr txBox="1"/>
          <p:nvPr/>
        </p:nvSpPr>
        <p:spPr>
          <a:xfrm>
            <a:off x="937350" y="4725050"/>
            <a:ext cx="16968000" cy="7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The wir</a:t>
            </a:r>
            <a:r>
              <a:rPr b="1" i="1" lang="en-GB" sz="3000">
                <a:solidFill>
                  <a:schemeClr val="dk2"/>
                </a:solidFill>
                <a:latin typeface="Montserrat"/>
                <a:ea typeface="Montserrat"/>
                <a:cs typeface="Montserrat"/>
                <a:sym typeface="Montserrat"/>
              </a:rPr>
              <a:t>(we</a:t>
            </a:r>
            <a:r>
              <a:rPr b="1" i="1" lang="en-GB" sz="3000">
                <a:solidFill>
                  <a:schemeClr val="dk2"/>
                </a:solidFill>
                <a:latin typeface="Montserrat"/>
                <a:ea typeface="Montserrat"/>
                <a:cs typeface="Montserrat"/>
                <a:sym typeface="Montserrat"/>
              </a:rPr>
              <a:t>)</a:t>
            </a:r>
            <a:r>
              <a:rPr b="1" lang="en-GB" sz="3000">
                <a:solidFill>
                  <a:schemeClr val="dk2"/>
                </a:solidFill>
                <a:latin typeface="Montserrat"/>
                <a:ea typeface="Montserrat"/>
                <a:cs typeface="Montserrat"/>
                <a:sym typeface="Montserrat"/>
              </a:rPr>
              <a:t>, sie</a:t>
            </a:r>
            <a:r>
              <a:rPr b="1" i="1" lang="en-GB" sz="3000">
                <a:solidFill>
                  <a:schemeClr val="dk2"/>
                </a:solidFill>
                <a:latin typeface="Montserrat"/>
                <a:ea typeface="Montserrat"/>
                <a:cs typeface="Montserrat"/>
                <a:sym typeface="Montserrat"/>
              </a:rPr>
              <a:t>(they)</a:t>
            </a:r>
            <a:r>
              <a:rPr b="1" lang="en-GB" sz="3000">
                <a:solidFill>
                  <a:schemeClr val="dk2"/>
                </a:solidFill>
                <a:latin typeface="Montserrat"/>
                <a:ea typeface="Montserrat"/>
                <a:cs typeface="Montserrat"/>
                <a:sym typeface="Montserrat"/>
              </a:rPr>
              <a:t> and Sie</a:t>
            </a:r>
            <a:r>
              <a:rPr b="1" i="1" lang="en-GB" sz="3000">
                <a:solidFill>
                  <a:schemeClr val="dk2"/>
                </a:solidFill>
                <a:latin typeface="Montserrat"/>
                <a:ea typeface="Montserrat"/>
                <a:cs typeface="Montserrat"/>
                <a:sym typeface="Montserrat"/>
              </a:rPr>
              <a:t>(you)</a:t>
            </a:r>
            <a:r>
              <a:rPr b="1" lang="en-GB" sz="3000">
                <a:solidFill>
                  <a:schemeClr val="dk2"/>
                </a:solidFill>
                <a:latin typeface="Montserrat"/>
                <a:ea typeface="Montserrat"/>
                <a:cs typeface="Montserrat"/>
                <a:sym typeface="Montserrat"/>
              </a:rPr>
              <a:t> forms are identical</a:t>
            </a:r>
            <a:endParaRPr b="1" sz="3000">
              <a:solidFill>
                <a:schemeClr val="dk2"/>
              </a:solidFill>
              <a:latin typeface="Montserrat"/>
              <a:ea typeface="Montserrat"/>
              <a:cs typeface="Montserrat"/>
              <a:sym typeface="Montserrat"/>
            </a:endParaRPr>
          </a:p>
        </p:txBody>
      </p:sp>
      <p:graphicFrame>
        <p:nvGraphicFramePr>
          <p:cNvPr id="260" name="Google Shape;260;p28"/>
          <p:cNvGraphicFramePr/>
          <p:nvPr/>
        </p:nvGraphicFramePr>
        <p:xfrm>
          <a:off x="937350" y="5565063"/>
          <a:ext cx="3000000" cy="3000000"/>
        </p:xfrm>
        <a:graphic>
          <a:graphicData uri="http://schemas.openxmlformats.org/drawingml/2006/table">
            <a:tbl>
              <a:tblPr>
                <a:noFill/>
                <a:tableStyleId>{C69248D9-57E6-4DBE-BF48-1C14595E89F4}</a:tableStyleId>
              </a:tblPr>
              <a:tblGrid>
                <a:gridCol w="4527175"/>
                <a:gridCol w="4492625"/>
              </a:tblGrid>
              <a:tr h="738200">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wir (we)</a:t>
                      </a:r>
                      <a:endParaRPr sz="3000">
                        <a:solidFill>
                          <a:schemeClr val="dk2"/>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38200">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sie (they)</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38200">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Sie (you)</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61" name="Google Shape;261;p28"/>
          <p:cNvPicPr preferRelativeResize="0"/>
          <p:nvPr/>
        </p:nvPicPr>
        <p:blipFill>
          <a:blip r:embed="rId3">
            <a:alphaModFix/>
          </a:blip>
          <a:stretch>
            <a:fillRect/>
          </a:stretch>
        </p:blipFill>
        <p:spPr>
          <a:xfrm>
            <a:off x="13524050" y="3911537"/>
            <a:ext cx="3717611" cy="246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ph type="title"/>
          </p:nvPr>
        </p:nvSpPr>
        <p:spPr>
          <a:xfrm>
            <a:off x="858150" y="661525"/>
            <a:ext cx="16571700" cy="114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200">
                <a:solidFill>
                  <a:schemeClr val="dk2"/>
                </a:solidFill>
              </a:rPr>
              <a:t>Here is a quick reminder of the present tense of "haben"</a:t>
            </a:r>
            <a:endParaRPr i="1" sz="3200">
              <a:solidFill>
                <a:schemeClr val="dk2"/>
              </a:solidFill>
            </a:endParaRPr>
          </a:p>
        </p:txBody>
      </p:sp>
      <p:sp>
        <p:nvSpPr>
          <p:cNvPr id="267" name="Google Shape;267;p29"/>
          <p:cNvSpPr txBox="1"/>
          <p:nvPr/>
        </p:nvSpPr>
        <p:spPr>
          <a:xfrm>
            <a:off x="4591125" y="7651875"/>
            <a:ext cx="899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68" name="Google Shape;268;p29"/>
          <p:cNvSpPr txBox="1"/>
          <p:nvPr/>
        </p:nvSpPr>
        <p:spPr>
          <a:xfrm>
            <a:off x="7575300" y="6461025"/>
            <a:ext cx="3137400" cy="11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graphicFrame>
        <p:nvGraphicFramePr>
          <p:cNvPr id="269" name="Google Shape;269;p29"/>
          <p:cNvGraphicFramePr/>
          <p:nvPr/>
        </p:nvGraphicFramePr>
        <p:xfrm>
          <a:off x="917950" y="2464525"/>
          <a:ext cx="3000000" cy="3000000"/>
        </p:xfrm>
        <a:graphic>
          <a:graphicData uri="http://schemas.openxmlformats.org/drawingml/2006/table">
            <a:tbl>
              <a:tblPr>
                <a:noFill/>
                <a:tableStyleId>{C69248D9-57E6-4DBE-BF48-1C14595E89F4}</a:tableStyleId>
              </a:tblPr>
              <a:tblGrid>
                <a:gridCol w="5578625"/>
                <a:gridCol w="5536075"/>
              </a:tblGrid>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ich (I)</a:t>
                      </a:r>
                      <a:endParaRPr sz="3000">
                        <a:solidFill>
                          <a:schemeClr val="dk2"/>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du (you)</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er/sie/es/man(he/she/it/one)</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70" name="Google Shape;270;p29"/>
          <p:cNvSpPr txBox="1"/>
          <p:nvPr/>
        </p:nvSpPr>
        <p:spPr>
          <a:xfrm>
            <a:off x="6596250" y="246452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habe</a:t>
            </a:r>
            <a:endParaRPr sz="3000">
              <a:solidFill>
                <a:schemeClr val="dk2"/>
              </a:solidFill>
              <a:latin typeface="Montserrat"/>
              <a:ea typeface="Montserrat"/>
              <a:cs typeface="Montserrat"/>
              <a:sym typeface="Montserrat"/>
            </a:endParaRPr>
          </a:p>
        </p:txBody>
      </p:sp>
      <p:sp>
        <p:nvSpPr>
          <p:cNvPr id="271" name="Google Shape;271;p29"/>
          <p:cNvSpPr txBox="1"/>
          <p:nvPr/>
        </p:nvSpPr>
        <p:spPr>
          <a:xfrm>
            <a:off x="6596238" y="314507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a:t>
            </a:r>
            <a:r>
              <a:rPr lang="en-GB" sz="3000">
                <a:solidFill>
                  <a:schemeClr val="dk2"/>
                </a:solidFill>
                <a:latin typeface="Montserrat"/>
                <a:ea typeface="Montserrat"/>
                <a:cs typeface="Montserrat"/>
                <a:sym typeface="Montserrat"/>
              </a:rPr>
              <a:t>st</a:t>
            </a:r>
            <a:endParaRPr>
              <a:solidFill>
                <a:schemeClr val="dk2"/>
              </a:solidFill>
              <a:latin typeface="Montserrat"/>
              <a:ea typeface="Montserrat"/>
              <a:cs typeface="Montserrat"/>
              <a:sym typeface="Montserrat"/>
            </a:endParaRPr>
          </a:p>
        </p:txBody>
      </p:sp>
      <p:sp>
        <p:nvSpPr>
          <p:cNvPr id="272" name="Google Shape;272;p29"/>
          <p:cNvSpPr txBox="1"/>
          <p:nvPr/>
        </p:nvSpPr>
        <p:spPr>
          <a:xfrm>
            <a:off x="6596238" y="3699350"/>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hat</a:t>
            </a:r>
            <a:endParaRPr>
              <a:solidFill>
                <a:schemeClr val="dk2"/>
              </a:solidFill>
              <a:latin typeface="Montserrat"/>
              <a:ea typeface="Montserrat"/>
              <a:cs typeface="Montserrat"/>
              <a:sym typeface="Montserrat"/>
            </a:endParaRPr>
          </a:p>
        </p:txBody>
      </p:sp>
      <p:sp>
        <p:nvSpPr>
          <p:cNvPr id="273" name="Google Shape;273;p29"/>
          <p:cNvSpPr txBox="1"/>
          <p:nvPr/>
        </p:nvSpPr>
        <p:spPr>
          <a:xfrm>
            <a:off x="5654913" y="556507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haben</a:t>
            </a:r>
            <a:endParaRPr>
              <a:solidFill>
                <a:schemeClr val="dk2"/>
              </a:solidFill>
              <a:latin typeface="Montserrat"/>
              <a:ea typeface="Montserrat"/>
              <a:cs typeface="Montserrat"/>
              <a:sym typeface="Montserrat"/>
            </a:endParaRPr>
          </a:p>
        </p:txBody>
      </p:sp>
      <p:sp>
        <p:nvSpPr>
          <p:cNvPr id="274" name="Google Shape;274;p29"/>
          <p:cNvSpPr txBox="1"/>
          <p:nvPr/>
        </p:nvSpPr>
        <p:spPr>
          <a:xfrm>
            <a:off x="5654925" y="6266463"/>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haben</a:t>
            </a:r>
            <a:endParaRPr>
              <a:solidFill>
                <a:schemeClr val="dk2"/>
              </a:solidFill>
              <a:latin typeface="Montserrat"/>
              <a:ea typeface="Montserrat"/>
              <a:cs typeface="Montserrat"/>
              <a:sym typeface="Montserrat"/>
            </a:endParaRPr>
          </a:p>
        </p:txBody>
      </p:sp>
      <p:sp>
        <p:nvSpPr>
          <p:cNvPr id="275" name="Google Shape;275;p29"/>
          <p:cNvSpPr txBox="1"/>
          <p:nvPr/>
        </p:nvSpPr>
        <p:spPr>
          <a:xfrm>
            <a:off x="5654925" y="6967875"/>
            <a:ext cx="44475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haben</a:t>
            </a:r>
            <a:endParaRPr>
              <a:solidFill>
                <a:schemeClr val="dk2"/>
              </a:solidFill>
              <a:latin typeface="Montserrat"/>
              <a:ea typeface="Montserrat"/>
              <a:cs typeface="Montserrat"/>
              <a:sym typeface="Montserrat"/>
            </a:endParaRPr>
          </a:p>
        </p:txBody>
      </p:sp>
      <p:sp>
        <p:nvSpPr>
          <p:cNvPr id="276" name="Google Shape;276;p29"/>
          <p:cNvSpPr txBox="1"/>
          <p:nvPr/>
        </p:nvSpPr>
        <p:spPr>
          <a:xfrm>
            <a:off x="917950" y="8021025"/>
            <a:ext cx="11956500" cy="12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z.B. Ich </a:t>
            </a:r>
            <a:r>
              <a:rPr b="1" lang="en-GB" sz="3000">
                <a:solidFill>
                  <a:schemeClr val="dk2"/>
                </a:solidFill>
                <a:latin typeface="Montserrat"/>
                <a:ea typeface="Montserrat"/>
                <a:cs typeface="Montserrat"/>
                <a:sym typeface="Montserrat"/>
              </a:rPr>
              <a:t>habe</a:t>
            </a:r>
            <a:r>
              <a:rPr lang="en-GB" sz="3000">
                <a:solidFill>
                  <a:schemeClr val="dk2"/>
                </a:solidFill>
                <a:latin typeface="Montserrat"/>
                <a:ea typeface="Montserrat"/>
                <a:cs typeface="Montserrat"/>
                <a:sym typeface="Montserrat"/>
              </a:rPr>
              <a:t> Bücher gelesen = I read books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Wir </a:t>
            </a:r>
            <a:r>
              <a:rPr b="1" lang="en-GB" sz="3000">
                <a:solidFill>
                  <a:schemeClr val="dk2"/>
                </a:solidFill>
                <a:latin typeface="Montserrat"/>
                <a:ea typeface="Montserrat"/>
                <a:cs typeface="Montserrat"/>
                <a:sym typeface="Montserrat"/>
              </a:rPr>
              <a:t>haben</a:t>
            </a:r>
            <a:r>
              <a:rPr lang="en-GB" sz="3000">
                <a:solidFill>
                  <a:schemeClr val="dk2"/>
                </a:solidFill>
                <a:latin typeface="Montserrat"/>
                <a:ea typeface="Montserrat"/>
                <a:cs typeface="Montserrat"/>
                <a:sym typeface="Montserrat"/>
              </a:rPr>
              <a:t> Bücher gelesen = We read books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p:txBody>
      </p:sp>
      <p:sp>
        <p:nvSpPr>
          <p:cNvPr id="277" name="Google Shape;277;p29"/>
          <p:cNvSpPr txBox="1"/>
          <p:nvPr/>
        </p:nvSpPr>
        <p:spPr>
          <a:xfrm>
            <a:off x="937350" y="4725050"/>
            <a:ext cx="16968000" cy="7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The wir</a:t>
            </a:r>
            <a:r>
              <a:rPr b="1" i="1" lang="en-GB" sz="3000">
                <a:solidFill>
                  <a:schemeClr val="dk2"/>
                </a:solidFill>
                <a:latin typeface="Montserrat"/>
                <a:ea typeface="Montserrat"/>
                <a:cs typeface="Montserrat"/>
                <a:sym typeface="Montserrat"/>
              </a:rPr>
              <a:t>(we)</a:t>
            </a:r>
            <a:r>
              <a:rPr b="1" lang="en-GB" sz="3000">
                <a:solidFill>
                  <a:schemeClr val="dk2"/>
                </a:solidFill>
                <a:latin typeface="Montserrat"/>
                <a:ea typeface="Montserrat"/>
                <a:cs typeface="Montserrat"/>
                <a:sym typeface="Montserrat"/>
              </a:rPr>
              <a:t>, sie</a:t>
            </a:r>
            <a:r>
              <a:rPr b="1" i="1" lang="en-GB" sz="3000">
                <a:solidFill>
                  <a:schemeClr val="dk2"/>
                </a:solidFill>
                <a:latin typeface="Montserrat"/>
                <a:ea typeface="Montserrat"/>
                <a:cs typeface="Montserrat"/>
                <a:sym typeface="Montserrat"/>
              </a:rPr>
              <a:t>(they)</a:t>
            </a:r>
            <a:r>
              <a:rPr b="1" lang="en-GB" sz="3000">
                <a:solidFill>
                  <a:schemeClr val="dk2"/>
                </a:solidFill>
                <a:latin typeface="Montserrat"/>
                <a:ea typeface="Montserrat"/>
                <a:cs typeface="Montserrat"/>
                <a:sym typeface="Montserrat"/>
              </a:rPr>
              <a:t> and Sie</a:t>
            </a:r>
            <a:r>
              <a:rPr b="1" i="1" lang="en-GB" sz="3000">
                <a:solidFill>
                  <a:schemeClr val="dk2"/>
                </a:solidFill>
                <a:latin typeface="Montserrat"/>
                <a:ea typeface="Montserrat"/>
                <a:cs typeface="Montserrat"/>
                <a:sym typeface="Montserrat"/>
              </a:rPr>
              <a:t>(you)</a:t>
            </a:r>
            <a:r>
              <a:rPr b="1" lang="en-GB" sz="3000">
                <a:solidFill>
                  <a:schemeClr val="dk2"/>
                </a:solidFill>
                <a:latin typeface="Montserrat"/>
                <a:ea typeface="Montserrat"/>
                <a:cs typeface="Montserrat"/>
                <a:sym typeface="Montserrat"/>
              </a:rPr>
              <a:t> forms are identical!</a:t>
            </a:r>
            <a:endParaRPr b="1" sz="3000">
              <a:solidFill>
                <a:schemeClr val="dk2"/>
              </a:solidFill>
              <a:latin typeface="Montserrat"/>
              <a:ea typeface="Montserrat"/>
              <a:cs typeface="Montserrat"/>
              <a:sym typeface="Montserrat"/>
            </a:endParaRPr>
          </a:p>
        </p:txBody>
      </p:sp>
      <p:graphicFrame>
        <p:nvGraphicFramePr>
          <p:cNvPr id="278" name="Google Shape;278;p29"/>
          <p:cNvGraphicFramePr/>
          <p:nvPr/>
        </p:nvGraphicFramePr>
        <p:xfrm>
          <a:off x="1082625" y="5621838"/>
          <a:ext cx="3000000" cy="3000000"/>
        </p:xfrm>
        <a:graphic>
          <a:graphicData uri="http://schemas.openxmlformats.org/drawingml/2006/table">
            <a:tbl>
              <a:tblPr>
                <a:noFill/>
                <a:tableStyleId>{C69248D9-57E6-4DBE-BF48-1C14595E89F4}</a:tableStyleId>
              </a:tblPr>
              <a:tblGrid>
                <a:gridCol w="4527175"/>
                <a:gridCol w="4492625"/>
              </a:tblGrid>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wir (we)</a:t>
                      </a:r>
                      <a:endParaRPr sz="3000">
                        <a:solidFill>
                          <a:schemeClr val="dk2"/>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sie (they)</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925">
                <a:tc>
                  <a:txBody>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Sie (you)</a:t>
                      </a:r>
                      <a:endParaRPr>
                        <a:solidFill>
                          <a:schemeClr val="dk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79" name="Google Shape;279;p29"/>
          <p:cNvPicPr preferRelativeResize="0"/>
          <p:nvPr/>
        </p:nvPicPr>
        <p:blipFill>
          <a:blip r:embed="rId3">
            <a:alphaModFix/>
          </a:blip>
          <a:stretch>
            <a:fillRect/>
          </a:stretch>
        </p:blipFill>
        <p:spPr>
          <a:xfrm>
            <a:off x="13830100" y="3573600"/>
            <a:ext cx="3717611" cy="2463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nvSpPr>
        <p:spPr>
          <a:xfrm>
            <a:off x="826200" y="890050"/>
            <a:ext cx="16635600" cy="4801800"/>
          </a:xfrm>
          <a:prstGeom prst="rect">
            <a:avLst/>
          </a:prstGeom>
          <a:noFill/>
          <a:ln>
            <a:noFill/>
          </a:ln>
        </p:spPr>
        <p:txBody>
          <a:bodyPr anchorCtr="0" anchor="t" bIns="68550" lIns="137150" spcFirstLastPara="1" rIns="137150" wrap="square" tIns="68550">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Adverbs of time and manner can be added to sentences in the perfect tense as follows:</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t/>
            </a:r>
            <a:endParaRPr sz="37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rPr lang="en-GB" sz="3600">
                <a:solidFill>
                  <a:schemeClr val="dk2"/>
                </a:solidFill>
                <a:latin typeface="Montserrat"/>
                <a:ea typeface="Montserrat"/>
                <a:cs typeface="Montserrat"/>
                <a:sym typeface="Montserrat"/>
              </a:rPr>
              <a:t>Ich  habe  </a:t>
            </a:r>
            <a:r>
              <a:rPr b="1" lang="en-GB" sz="3600">
                <a:solidFill>
                  <a:schemeClr val="dk2"/>
                </a:solidFill>
                <a:latin typeface="Montserrat"/>
                <a:ea typeface="Montserrat"/>
                <a:cs typeface="Montserrat"/>
                <a:sym typeface="Montserrat"/>
              </a:rPr>
              <a:t>früher</a:t>
            </a:r>
            <a:r>
              <a:rPr lang="en-GB" sz="3600">
                <a:solidFill>
                  <a:schemeClr val="dk2"/>
                </a:solidFill>
                <a:latin typeface="Montserrat"/>
                <a:ea typeface="Montserrat"/>
                <a:cs typeface="Montserrat"/>
                <a:sym typeface="Montserrat"/>
              </a:rPr>
              <a:t> Tennis gespielt</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p:txBody>
      </p:sp>
      <p:sp>
        <p:nvSpPr>
          <p:cNvPr id="285" name="Google Shape;285;p30"/>
          <p:cNvSpPr/>
          <p:nvPr/>
        </p:nvSpPr>
        <p:spPr>
          <a:xfrm>
            <a:off x="4323000" y="4360825"/>
            <a:ext cx="1626300" cy="647100"/>
          </a:xfrm>
          <a:prstGeom prst="wedgeRoundRectCallout">
            <a:avLst>
              <a:gd fmla="val 34711" name="adj1"/>
              <a:gd fmla="val -190628"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
        <p:nvSpPr>
          <p:cNvPr id="286" name="Google Shape;286;p30"/>
          <p:cNvSpPr/>
          <p:nvPr/>
        </p:nvSpPr>
        <p:spPr>
          <a:xfrm>
            <a:off x="6094338" y="4360825"/>
            <a:ext cx="1995000" cy="782700"/>
          </a:xfrm>
          <a:prstGeom prst="wedgeRoundRectCallout">
            <a:avLst>
              <a:gd fmla="val 9452" name="adj1"/>
              <a:gd fmla="val -16966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auxiliary</a:t>
            </a:r>
            <a:endParaRPr sz="2700">
              <a:solidFill>
                <a:schemeClr val="dk2"/>
              </a:solidFill>
              <a:latin typeface="Century Gothic"/>
              <a:ea typeface="Century Gothic"/>
              <a:cs typeface="Century Gothic"/>
              <a:sym typeface="Century Gothic"/>
            </a:endParaRPr>
          </a:p>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700">
              <a:solidFill>
                <a:schemeClr val="dk2"/>
              </a:solidFill>
              <a:latin typeface="Century Gothic"/>
              <a:ea typeface="Century Gothic"/>
              <a:cs typeface="Century Gothic"/>
              <a:sym typeface="Century Gothic"/>
            </a:endParaRPr>
          </a:p>
        </p:txBody>
      </p:sp>
      <p:sp>
        <p:nvSpPr>
          <p:cNvPr id="287" name="Google Shape;287;p30"/>
          <p:cNvSpPr/>
          <p:nvPr/>
        </p:nvSpPr>
        <p:spPr>
          <a:xfrm>
            <a:off x="8161868" y="4428630"/>
            <a:ext cx="1626300" cy="647100"/>
          </a:xfrm>
          <a:prstGeom prst="wedgeRoundRectCallout">
            <a:avLst>
              <a:gd fmla="val -27003" name="adj1"/>
              <a:gd fmla="val -217042"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adverb</a:t>
            </a:r>
            <a:endParaRPr sz="2100">
              <a:solidFill>
                <a:schemeClr val="dk2"/>
              </a:solidFill>
            </a:endParaRPr>
          </a:p>
        </p:txBody>
      </p:sp>
      <p:sp>
        <p:nvSpPr>
          <p:cNvPr id="288" name="Google Shape;288;p30"/>
          <p:cNvSpPr/>
          <p:nvPr/>
        </p:nvSpPr>
        <p:spPr>
          <a:xfrm>
            <a:off x="9860677" y="4428625"/>
            <a:ext cx="2076000" cy="647100"/>
          </a:xfrm>
          <a:prstGeom prst="wedgeRoundRectCallout">
            <a:avLst>
              <a:gd fmla="val -28313" name="adj1"/>
              <a:gd fmla="val -217041"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289" name="Google Shape;289;p30"/>
          <p:cNvSpPr txBox="1"/>
          <p:nvPr/>
        </p:nvSpPr>
        <p:spPr>
          <a:xfrm>
            <a:off x="1150200" y="5812775"/>
            <a:ext cx="16635600" cy="2140500"/>
          </a:xfrm>
          <a:prstGeom prst="rect">
            <a:avLst/>
          </a:prstGeom>
          <a:noFill/>
          <a:ln>
            <a:noFill/>
          </a:ln>
        </p:spPr>
        <p:txBody>
          <a:bodyPr anchorCtr="0" anchor="t" bIns="68550" lIns="137150" spcFirstLastPara="1" rIns="137150" wrap="square" tIns="68550">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                                 </a:t>
            </a:r>
            <a:r>
              <a:rPr lang="en-GB" sz="3600">
                <a:solidFill>
                  <a:schemeClr val="dk2"/>
                </a:solidFill>
                <a:latin typeface="Montserrat"/>
                <a:ea typeface="Montserrat"/>
                <a:cs typeface="Montserrat"/>
                <a:sym typeface="Montserrat"/>
              </a:rPr>
              <a:t>I  have played </a:t>
            </a:r>
            <a:r>
              <a:rPr b="1" lang="en-GB" sz="3600">
                <a:solidFill>
                  <a:schemeClr val="dk2"/>
                </a:solidFill>
                <a:latin typeface="Montserrat"/>
                <a:ea typeface="Montserrat"/>
                <a:cs typeface="Montserrat"/>
                <a:sym typeface="Montserrat"/>
              </a:rPr>
              <a:t>previously</a:t>
            </a:r>
            <a:r>
              <a:rPr lang="en-GB" sz="3600">
                <a:solidFill>
                  <a:schemeClr val="dk2"/>
                </a:solidFill>
                <a:latin typeface="Montserrat"/>
                <a:ea typeface="Montserrat"/>
                <a:cs typeface="Montserrat"/>
                <a:sym typeface="Montserrat"/>
              </a:rPr>
              <a:t> tennis</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a:p>
            <a:pPr indent="0" lvl="0" marL="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a:p>
            <a:pPr indent="0" lvl="0" marL="0" rtl="0" algn="ctr">
              <a:spcBef>
                <a:spcPts val="0"/>
              </a:spcBef>
              <a:spcAft>
                <a:spcPts val="0"/>
              </a:spcAft>
              <a:buNone/>
            </a:pPr>
            <a:r>
              <a:t/>
            </a:r>
            <a:endParaRPr b="1" sz="3300">
              <a:solidFill>
                <a:schemeClr val="dk2"/>
              </a:solidFill>
              <a:latin typeface="Century Gothic"/>
              <a:ea typeface="Century Gothic"/>
              <a:cs typeface="Century Gothic"/>
              <a:sym typeface="Century Gothic"/>
            </a:endParaRPr>
          </a:p>
        </p:txBody>
      </p:sp>
      <p:sp>
        <p:nvSpPr>
          <p:cNvPr id="290" name="Google Shape;290;p30"/>
          <p:cNvSpPr/>
          <p:nvPr/>
        </p:nvSpPr>
        <p:spPr>
          <a:xfrm>
            <a:off x="7442650" y="7135375"/>
            <a:ext cx="2076000" cy="1032900"/>
          </a:xfrm>
          <a:prstGeom prst="wedgeRoundRectCallout">
            <a:avLst>
              <a:gd fmla="val -21843" name="adj1"/>
              <a:gd fmla="val -114820"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past participle</a:t>
            </a:r>
            <a:endParaRPr sz="2100">
              <a:solidFill>
                <a:schemeClr val="dk2"/>
              </a:solidFill>
            </a:endParaRPr>
          </a:p>
        </p:txBody>
      </p:sp>
      <p:sp>
        <p:nvSpPr>
          <p:cNvPr id="291" name="Google Shape;291;p30"/>
          <p:cNvSpPr/>
          <p:nvPr/>
        </p:nvSpPr>
        <p:spPr>
          <a:xfrm>
            <a:off x="9664600" y="7413725"/>
            <a:ext cx="2076000" cy="647100"/>
          </a:xfrm>
          <a:prstGeom prst="wedgeRoundRectCallout">
            <a:avLst>
              <a:gd fmla="val -41904" name="adj1"/>
              <a:gd fmla="val -196480"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adverb</a:t>
            </a:r>
            <a:endParaRPr sz="2100">
              <a:solidFill>
                <a:schemeClr val="dk2"/>
              </a:solidFill>
            </a:endParaRPr>
          </a:p>
        </p:txBody>
      </p:sp>
      <p:sp>
        <p:nvSpPr>
          <p:cNvPr id="292" name="Google Shape;292;p30"/>
          <p:cNvSpPr/>
          <p:nvPr/>
        </p:nvSpPr>
        <p:spPr>
          <a:xfrm>
            <a:off x="5528200" y="7306175"/>
            <a:ext cx="1768500" cy="862200"/>
          </a:xfrm>
          <a:prstGeom prst="wedgeRoundRectCallout">
            <a:avLst>
              <a:gd fmla="val -12125" name="adj1"/>
              <a:gd fmla="val -1474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auxiliary verb</a:t>
            </a:r>
            <a:endParaRPr sz="2100">
              <a:solidFill>
                <a:schemeClr val="dk2"/>
              </a:solidFill>
            </a:endParaRPr>
          </a:p>
        </p:txBody>
      </p:sp>
      <p:sp>
        <p:nvSpPr>
          <p:cNvPr id="293" name="Google Shape;293;p30"/>
          <p:cNvSpPr/>
          <p:nvPr/>
        </p:nvSpPr>
        <p:spPr>
          <a:xfrm>
            <a:off x="3634096" y="7306180"/>
            <a:ext cx="1626300" cy="647100"/>
          </a:xfrm>
          <a:prstGeom prst="wedgeRoundRectCallout">
            <a:avLst>
              <a:gd fmla="val 48841" name="adj1"/>
              <a:gd fmla="val -170994"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pic>
        <p:nvPicPr>
          <p:cNvPr id="294" name="Google Shape;294;p30"/>
          <p:cNvPicPr preferRelativeResize="0"/>
          <p:nvPr/>
        </p:nvPicPr>
        <p:blipFill>
          <a:blip r:embed="rId3">
            <a:alphaModFix/>
          </a:blip>
          <a:stretch>
            <a:fillRect/>
          </a:stretch>
        </p:blipFill>
        <p:spPr>
          <a:xfrm>
            <a:off x="826200" y="4797475"/>
            <a:ext cx="2646057" cy="2028926"/>
          </a:xfrm>
          <a:prstGeom prst="rect">
            <a:avLst/>
          </a:prstGeom>
          <a:noFill/>
          <a:ln>
            <a:noFill/>
          </a:ln>
        </p:spPr>
      </p:pic>
      <p:sp>
        <p:nvSpPr>
          <p:cNvPr id="295" name="Google Shape;295;p30"/>
          <p:cNvSpPr/>
          <p:nvPr/>
        </p:nvSpPr>
        <p:spPr>
          <a:xfrm>
            <a:off x="12009175" y="4428625"/>
            <a:ext cx="2646000" cy="862200"/>
          </a:xfrm>
          <a:prstGeom prst="wedgeRoundRectCallout">
            <a:avLst>
              <a:gd fmla="val -32905" name="adj1"/>
              <a:gd fmla="val -165939"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past participle</a:t>
            </a:r>
            <a:endParaRPr sz="2100">
              <a:solidFill>
                <a:schemeClr val="dk2"/>
              </a:solidFill>
            </a:endParaRPr>
          </a:p>
        </p:txBody>
      </p:sp>
      <p:sp>
        <p:nvSpPr>
          <p:cNvPr id="296" name="Google Shape;296;p30"/>
          <p:cNvSpPr/>
          <p:nvPr/>
        </p:nvSpPr>
        <p:spPr>
          <a:xfrm>
            <a:off x="12009177" y="7413725"/>
            <a:ext cx="2076000" cy="647100"/>
          </a:xfrm>
          <a:prstGeom prst="wedgeRoundRectCallout">
            <a:avLst>
              <a:gd fmla="val -46108" name="adj1"/>
              <a:gd fmla="val -193525"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297" name="Google Shape;297;p30"/>
          <p:cNvSpPr txBox="1"/>
          <p:nvPr/>
        </p:nvSpPr>
        <p:spPr>
          <a:xfrm>
            <a:off x="1912975" y="8340550"/>
            <a:ext cx="14730000" cy="7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                                    = I used to play tennis</a:t>
            </a:r>
            <a:endParaRPr sz="3600">
              <a:solidFill>
                <a:schemeClr val="dk2"/>
              </a:solidFill>
              <a:latin typeface="Montserrat"/>
              <a:ea typeface="Montserrat"/>
              <a:cs typeface="Montserrat"/>
              <a:sym typeface="Montserrat"/>
            </a:endParaRPr>
          </a:p>
        </p:txBody>
      </p:sp>
      <p:pic>
        <p:nvPicPr>
          <p:cNvPr id="298" name="Google Shape;298;p30"/>
          <p:cNvPicPr preferRelativeResize="0"/>
          <p:nvPr/>
        </p:nvPicPr>
        <p:blipFill>
          <a:blip r:embed="rId3">
            <a:alphaModFix/>
          </a:blip>
          <a:stretch>
            <a:fillRect/>
          </a:stretch>
        </p:blipFill>
        <p:spPr>
          <a:xfrm flipH="1">
            <a:off x="15139750" y="4797475"/>
            <a:ext cx="2646057" cy="2028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1"/>
          <p:cNvSpPr txBox="1"/>
          <p:nvPr/>
        </p:nvSpPr>
        <p:spPr>
          <a:xfrm>
            <a:off x="826200" y="890050"/>
            <a:ext cx="16635600" cy="4801800"/>
          </a:xfrm>
          <a:prstGeom prst="rect">
            <a:avLst/>
          </a:prstGeom>
          <a:noFill/>
          <a:ln>
            <a:noFill/>
          </a:ln>
        </p:spPr>
        <p:txBody>
          <a:bodyPr anchorCtr="0" anchor="t" bIns="68550" lIns="137150" spcFirstLastPara="1" rIns="137150" wrap="square" tIns="68550">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Just as with the present tense, you can start with the adverb</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rPr lang="en-GB" sz="3600">
                <a:solidFill>
                  <a:schemeClr val="dk2"/>
                </a:solidFill>
                <a:latin typeface="Montserrat"/>
                <a:ea typeface="Montserrat"/>
                <a:cs typeface="Montserrat"/>
                <a:sym typeface="Montserrat"/>
              </a:rPr>
              <a:t>                            </a:t>
            </a:r>
            <a:r>
              <a:rPr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F</a:t>
            </a:r>
            <a:r>
              <a:rPr b="1" lang="en-GB" sz="3600">
                <a:solidFill>
                  <a:schemeClr val="dk2"/>
                </a:solidFill>
                <a:latin typeface="Montserrat"/>
                <a:ea typeface="Montserrat"/>
                <a:cs typeface="Montserrat"/>
                <a:sym typeface="Montserrat"/>
              </a:rPr>
              <a:t>rüher</a:t>
            </a:r>
            <a:r>
              <a:rPr lang="en-GB" sz="3600">
                <a:solidFill>
                  <a:schemeClr val="dk2"/>
                </a:solidFill>
                <a:latin typeface="Montserrat"/>
                <a:ea typeface="Montserrat"/>
                <a:cs typeface="Montserrat"/>
                <a:sym typeface="Montserrat"/>
              </a:rPr>
              <a:t> habe ich Tennis gespielt</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p:txBody>
      </p:sp>
      <p:sp>
        <p:nvSpPr>
          <p:cNvPr id="304" name="Google Shape;304;p31"/>
          <p:cNvSpPr/>
          <p:nvPr/>
        </p:nvSpPr>
        <p:spPr>
          <a:xfrm>
            <a:off x="4323000" y="4360825"/>
            <a:ext cx="1626300" cy="647100"/>
          </a:xfrm>
          <a:prstGeom prst="wedgeRoundRectCallout">
            <a:avLst>
              <a:gd fmla="val 48826" name="adj1"/>
              <a:gd fmla="val -29229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adverb</a:t>
            </a:r>
            <a:endParaRPr sz="2100">
              <a:solidFill>
                <a:schemeClr val="dk2"/>
              </a:solidFill>
            </a:endParaRPr>
          </a:p>
        </p:txBody>
      </p:sp>
      <p:sp>
        <p:nvSpPr>
          <p:cNvPr id="305" name="Google Shape;305;p31"/>
          <p:cNvSpPr/>
          <p:nvPr/>
        </p:nvSpPr>
        <p:spPr>
          <a:xfrm>
            <a:off x="6094338" y="4360825"/>
            <a:ext cx="1995000" cy="782700"/>
          </a:xfrm>
          <a:prstGeom prst="wedgeRoundRectCallout">
            <a:avLst>
              <a:gd fmla="val 12730" name="adj1"/>
              <a:gd fmla="val -26009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auxiliary</a:t>
            </a:r>
            <a:endParaRPr sz="2700">
              <a:solidFill>
                <a:schemeClr val="dk2"/>
              </a:solidFill>
              <a:latin typeface="Century Gothic"/>
              <a:ea typeface="Century Gothic"/>
              <a:cs typeface="Century Gothic"/>
              <a:sym typeface="Century Gothic"/>
            </a:endParaRPr>
          </a:p>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700">
              <a:solidFill>
                <a:schemeClr val="dk2"/>
              </a:solidFill>
              <a:latin typeface="Century Gothic"/>
              <a:ea typeface="Century Gothic"/>
              <a:cs typeface="Century Gothic"/>
              <a:sym typeface="Century Gothic"/>
            </a:endParaRPr>
          </a:p>
        </p:txBody>
      </p:sp>
      <p:sp>
        <p:nvSpPr>
          <p:cNvPr id="306" name="Google Shape;306;p31"/>
          <p:cNvSpPr/>
          <p:nvPr/>
        </p:nvSpPr>
        <p:spPr>
          <a:xfrm>
            <a:off x="8161868" y="4428630"/>
            <a:ext cx="1626300" cy="647100"/>
          </a:xfrm>
          <a:prstGeom prst="wedgeRoundRectCallout">
            <a:avLst>
              <a:gd fmla="val -21369" name="adj1"/>
              <a:gd fmla="val -30868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
        <p:nvSpPr>
          <p:cNvPr id="307" name="Google Shape;307;p31"/>
          <p:cNvSpPr/>
          <p:nvPr/>
        </p:nvSpPr>
        <p:spPr>
          <a:xfrm>
            <a:off x="9860677" y="4428625"/>
            <a:ext cx="2076000" cy="647100"/>
          </a:xfrm>
          <a:prstGeom prst="wedgeRoundRectCallout">
            <a:avLst>
              <a:gd fmla="val -36605" name="adj1"/>
              <a:gd fmla="val -308685"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308" name="Google Shape;308;p31"/>
          <p:cNvSpPr txBox="1"/>
          <p:nvPr/>
        </p:nvSpPr>
        <p:spPr>
          <a:xfrm>
            <a:off x="1150200" y="5812775"/>
            <a:ext cx="16635600" cy="2140500"/>
          </a:xfrm>
          <a:prstGeom prst="rect">
            <a:avLst/>
          </a:prstGeom>
          <a:noFill/>
          <a:ln>
            <a:noFill/>
          </a:ln>
        </p:spPr>
        <p:txBody>
          <a:bodyPr anchorCtr="0" anchor="t" bIns="68550" lIns="137150" spcFirstLastPara="1" rIns="137150" wrap="square" tIns="68550">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Previously</a:t>
            </a:r>
            <a:r>
              <a:rPr lang="en-GB" sz="3600">
                <a:solidFill>
                  <a:schemeClr val="dk2"/>
                </a:solidFill>
                <a:latin typeface="Montserrat"/>
                <a:ea typeface="Montserrat"/>
                <a:cs typeface="Montserrat"/>
                <a:sym typeface="Montserrat"/>
              </a:rPr>
              <a:t> have I played tennis</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a:p>
            <a:pPr indent="0" lvl="0" marL="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a:p>
            <a:pPr indent="0" lvl="0" marL="0" rtl="0" algn="ctr">
              <a:spcBef>
                <a:spcPts val="0"/>
              </a:spcBef>
              <a:spcAft>
                <a:spcPts val="0"/>
              </a:spcAft>
              <a:buNone/>
            </a:pPr>
            <a:r>
              <a:t/>
            </a:r>
            <a:endParaRPr b="1" sz="3300">
              <a:solidFill>
                <a:schemeClr val="dk2"/>
              </a:solidFill>
              <a:latin typeface="Century Gothic"/>
              <a:ea typeface="Century Gothic"/>
              <a:cs typeface="Century Gothic"/>
              <a:sym typeface="Century Gothic"/>
            </a:endParaRPr>
          </a:p>
        </p:txBody>
      </p:sp>
      <p:sp>
        <p:nvSpPr>
          <p:cNvPr id="309" name="Google Shape;309;p31"/>
          <p:cNvSpPr/>
          <p:nvPr/>
        </p:nvSpPr>
        <p:spPr>
          <a:xfrm>
            <a:off x="7412188" y="7238375"/>
            <a:ext cx="2076000" cy="782700"/>
          </a:xfrm>
          <a:prstGeom prst="wedgeRoundRectCallout">
            <a:avLst>
              <a:gd fmla="val 7620" name="adj1"/>
              <a:gd fmla="val -160921"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
        <p:nvSpPr>
          <p:cNvPr id="310" name="Google Shape;310;p31"/>
          <p:cNvSpPr/>
          <p:nvPr/>
        </p:nvSpPr>
        <p:spPr>
          <a:xfrm>
            <a:off x="9664600" y="7413725"/>
            <a:ext cx="2076000" cy="926700"/>
          </a:xfrm>
          <a:prstGeom prst="wedgeRoundRectCallout">
            <a:avLst>
              <a:gd fmla="val -41904" name="adj1"/>
              <a:gd fmla="val -152285"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l">
              <a:spcBef>
                <a:spcPts val="0"/>
              </a:spcBef>
              <a:spcAft>
                <a:spcPts val="0"/>
              </a:spcAft>
              <a:buNone/>
            </a:pPr>
            <a:r>
              <a:rPr lang="en-GB" sz="2700">
                <a:solidFill>
                  <a:schemeClr val="dk2"/>
                </a:solidFill>
                <a:latin typeface="Century Gothic"/>
                <a:ea typeface="Century Gothic"/>
                <a:cs typeface="Century Gothic"/>
                <a:sym typeface="Century Gothic"/>
              </a:rPr>
              <a:t>past participle</a:t>
            </a:r>
            <a:endParaRPr sz="2100">
              <a:solidFill>
                <a:schemeClr val="dk2"/>
              </a:solidFill>
            </a:endParaRPr>
          </a:p>
        </p:txBody>
      </p:sp>
      <p:sp>
        <p:nvSpPr>
          <p:cNvPr id="311" name="Google Shape;311;p31"/>
          <p:cNvSpPr/>
          <p:nvPr/>
        </p:nvSpPr>
        <p:spPr>
          <a:xfrm>
            <a:off x="5467275" y="7306175"/>
            <a:ext cx="1768500" cy="862200"/>
          </a:xfrm>
          <a:prstGeom prst="wedgeRoundRectCallout">
            <a:avLst>
              <a:gd fmla="val 65957" name="adj1"/>
              <a:gd fmla="val -145245"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auxiliary verb</a:t>
            </a:r>
            <a:endParaRPr sz="2100">
              <a:solidFill>
                <a:schemeClr val="dk2"/>
              </a:solidFill>
            </a:endParaRPr>
          </a:p>
        </p:txBody>
      </p:sp>
      <p:sp>
        <p:nvSpPr>
          <p:cNvPr id="312" name="Google Shape;312;p31"/>
          <p:cNvSpPr/>
          <p:nvPr/>
        </p:nvSpPr>
        <p:spPr>
          <a:xfrm>
            <a:off x="3634096" y="7306180"/>
            <a:ext cx="1626300" cy="647100"/>
          </a:xfrm>
          <a:prstGeom prst="wedgeRoundRectCallout">
            <a:avLst>
              <a:gd fmla="val 48841" name="adj1"/>
              <a:gd fmla="val -170994"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adverb</a:t>
            </a:r>
            <a:endParaRPr sz="2100">
              <a:solidFill>
                <a:schemeClr val="dk2"/>
              </a:solidFill>
            </a:endParaRPr>
          </a:p>
        </p:txBody>
      </p:sp>
      <p:pic>
        <p:nvPicPr>
          <p:cNvPr id="313" name="Google Shape;313;p31"/>
          <p:cNvPicPr preferRelativeResize="0"/>
          <p:nvPr/>
        </p:nvPicPr>
        <p:blipFill>
          <a:blip r:embed="rId3">
            <a:alphaModFix/>
          </a:blip>
          <a:stretch>
            <a:fillRect/>
          </a:stretch>
        </p:blipFill>
        <p:spPr>
          <a:xfrm>
            <a:off x="826200" y="4797475"/>
            <a:ext cx="2646057" cy="2028926"/>
          </a:xfrm>
          <a:prstGeom prst="rect">
            <a:avLst/>
          </a:prstGeom>
          <a:noFill/>
          <a:ln>
            <a:noFill/>
          </a:ln>
        </p:spPr>
      </p:pic>
      <p:sp>
        <p:nvSpPr>
          <p:cNvPr id="314" name="Google Shape;314;p31"/>
          <p:cNvSpPr/>
          <p:nvPr/>
        </p:nvSpPr>
        <p:spPr>
          <a:xfrm>
            <a:off x="12000750" y="4321075"/>
            <a:ext cx="2646000" cy="862200"/>
          </a:xfrm>
          <a:prstGeom prst="wedgeRoundRectCallout">
            <a:avLst>
              <a:gd fmla="val -55303" name="adj1"/>
              <a:gd fmla="val -240550"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past participle</a:t>
            </a:r>
            <a:endParaRPr sz="2100">
              <a:solidFill>
                <a:schemeClr val="dk2"/>
              </a:solidFill>
            </a:endParaRPr>
          </a:p>
        </p:txBody>
      </p:sp>
      <p:sp>
        <p:nvSpPr>
          <p:cNvPr id="315" name="Google Shape;315;p31"/>
          <p:cNvSpPr/>
          <p:nvPr/>
        </p:nvSpPr>
        <p:spPr>
          <a:xfrm>
            <a:off x="12104827" y="7553525"/>
            <a:ext cx="2076000" cy="647100"/>
          </a:xfrm>
          <a:prstGeom prst="wedgeRoundRectCallout">
            <a:avLst>
              <a:gd fmla="val -84810" name="adj1"/>
              <a:gd fmla="val -229910"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316" name="Google Shape;316;p31"/>
          <p:cNvSpPr txBox="1"/>
          <p:nvPr/>
        </p:nvSpPr>
        <p:spPr>
          <a:xfrm>
            <a:off x="1912975" y="8340550"/>
            <a:ext cx="14730000" cy="7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                                    = I used to play tennis</a:t>
            </a:r>
            <a:endParaRPr sz="3600">
              <a:solidFill>
                <a:schemeClr val="dk2"/>
              </a:solidFill>
              <a:latin typeface="Montserrat"/>
              <a:ea typeface="Montserrat"/>
              <a:cs typeface="Montserrat"/>
              <a:sym typeface="Montserrat"/>
            </a:endParaRPr>
          </a:p>
        </p:txBody>
      </p:sp>
      <p:pic>
        <p:nvPicPr>
          <p:cNvPr id="317" name="Google Shape;317;p31"/>
          <p:cNvPicPr preferRelativeResize="0"/>
          <p:nvPr/>
        </p:nvPicPr>
        <p:blipFill>
          <a:blip r:embed="rId3">
            <a:alphaModFix/>
          </a:blip>
          <a:stretch>
            <a:fillRect/>
          </a:stretch>
        </p:blipFill>
        <p:spPr>
          <a:xfrm flipH="1">
            <a:off x="15139750" y="4797475"/>
            <a:ext cx="2646057" cy="2028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1" name="Shape 321"/>
        <p:cNvGrpSpPr/>
        <p:nvPr/>
      </p:nvGrpSpPr>
      <p:grpSpPr>
        <a:xfrm>
          <a:off x="0" y="0"/>
          <a:ext cx="0" cy="0"/>
          <a:chOff x="0" y="0"/>
          <a:chExt cx="0" cy="0"/>
        </a:xfrm>
      </p:grpSpPr>
      <p:sp>
        <p:nvSpPr>
          <p:cNvPr id="322" name="Google Shape;322;p32"/>
          <p:cNvSpPr txBox="1"/>
          <p:nvPr>
            <p:ph type="title"/>
          </p:nvPr>
        </p:nvSpPr>
        <p:spPr>
          <a:xfrm>
            <a:off x="917950" y="760475"/>
            <a:ext cx="6713700" cy="8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Summary of learning</a:t>
            </a:r>
            <a:endParaRPr>
              <a:solidFill>
                <a:schemeClr val="dk2"/>
              </a:solidFill>
            </a:endParaRPr>
          </a:p>
        </p:txBody>
      </p:sp>
      <p:sp>
        <p:nvSpPr>
          <p:cNvPr id="323" name="Google Shape;323;p32"/>
          <p:cNvSpPr txBox="1"/>
          <p:nvPr/>
        </p:nvSpPr>
        <p:spPr>
          <a:xfrm>
            <a:off x="707825" y="1826800"/>
            <a:ext cx="14385600" cy="16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chemeClr val="dk2"/>
                </a:solidFill>
                <a:latin typeface="Montserrat"/>
                <a:ea typeface="Montserrat"/>
                <a:cs typeface="Montserrat"/>
                <a:sym typeface="Montserrat"/>
              </a:rPr>
              <a:t>In German, perfect tense is normally formed using using the auxiliary verb (             or              ) plus the past participle. The past participle goes</a:t>
            </a:r>
            <a:endParaRPr b="1" sz="3300">
              <a:solidFill>
                <a:schemeClr val="dk2"/>
              </a:solidFill>
              <a:latin typeface="Montserrat"/>
              <a:ea typeface="Montserrat"/>
              <a:cs typeface="Montserrat"/>
              <a:sym typeface="Montserrat"/>
            </a:endParaRPr>
          </a:p>
        </p:txBody>
      </p:sp>
      <p:sp>
        <p:nvSpPr>
          <p:cNvPr id="324" name="Google Shape;324;p32"/>
          <p:cNvSpPr txBox="1"/>
          <p:nvPr/>
        </p:nvSpPr>
        <p:spPr>
          <a:xfrm>
            <a:off x="12357825" y="4107575"/>
            <a:ext cx="535500" cy="8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325" name="Google Shape;325;p32"/>
          <p:cNvSpPr txBox="1"/>
          <p:nvPr/>
        </p:nvSpPr>
        <p:spPr>
          <a:xfrm>
            <a:off x="5585875" y="7194050"/>
            <a:ext cx="841800" cy="8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326" name="Google Shape;326;p32"/>
          <p:cNvSpPr txBox="1"/>
          <p:nvPr/>
        </p:nvSpPr>
        <p:spPr>
          <a:xfrm>
            <a:off x="8990950" y="7403200"/>
            <a:ext cx="6696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327" name="Google Shape;327;p32"/>
          <p:cNvSpPr txBox="1"/>
          <p:nvPr/>
        </p:nvSpPr>
        <p:spPr>
          <a:xfrm>
            <a:off x="707825" y="3711175"/>
            <a:ext cx="14557800" cy="16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chemeClr val="dk2"/>
                </a:solidFill>
                <a:latin typeface="Montserrat"/>
                <a:ea typeface="Montserrat"/>
                <a:cs typeface="Montserrat"/>
                <a:sym typeface="Montserrat"/>
              </a:rPr>
              <a:t>Verbs with infinitives beginning with</a:t>
            </a:r>
            <a:r>
              <a:rPr b="1" lang="en-GB" sz="3000">
                <a:solidFill>
                  <a:schemeClr val="dk2"/>
                </a:solidFill>
                <a:latin typeface="Montserrat"/>
                <a:ea typeface="Montserrat"/>
                <a:cs typeface="Montserrat"/>
                <a:sym typeface="Montserrat"/>
              </a:rPr>
              <a:t> </a:t>
            </a:r>
            <a:r>
              <a:rPr b="1" lang="en-GB" sz="3300">
                <a:solidFill>
                  <a:schemeClr val="dk2"/>
                </a:solidFill>
                <a:latin typeface="Montserrat"/>
                <a:ea typeface="Montserrat"/>
                <a:cs typeface="Montserrat"/>
                <a:sym typeface="Montserrat"/>
              </a:rPr>
              <a:t>be, er, ent, emp, ver, zer, miss</a:t>
            </a:r>
            <a:r>
              <a:rPr b="1" i="1" lang="en-GB" sz="3300">
                <a:solidFill>
                  <a:schemeClr val="dk2"/>
                </a:solidFill>
                <a:latin typeface="Montserrat"/>
                <a:ea typeface="Montserrat"/>
                <a:cs typeface="Montserrat"/>
                <a:sym typeface="Montserrat"/>
              </a:rPr>
              <a:t> do not add </a:t>
            </a:r>
            <a:r>
              <a:rPr b="1" lang="en-GB" sz="3300">
                <a:solidFill>
                  <a:schemeClr val="dk2"/>
                </a:solidFill>
                <a:latin typeface="Montserrat"/>
                <a:ea typeface="Montserrat"/>
                <a:cs typeface="Montserrat"/>
                <a:sym typeface="Montserrat"/>
              </a:rPr>
              <a:t>ge </a:t>
            </a:r>
            <a:r>
              <a:rPr b="1" i="1" lang="en-GB" sz="3300">
                <a:solidFill>
                  <a:schemeClr val="dk2"/>
                </a:solidFill>
                <a:latin typeface="Montserrat"/>
                <a:ea typeface="Montserrat"/>
                <a:cs typeface="Montserrat"/>
                <a:sym typeface="Montserrat"/>
              </a:rPr>
              <a:t>to the front eg. </a:t>
            </a:r>
            <a:r>
              <a:rPr b="1" lang="en-GB" sz="3300">
                <a:solidFill>
                  <a:schemeClr val="dk2"/>
                </a:solidFill>
                <a:latin typeface="Montserrat"/>
                <a:ea typeface="Montserrat"/>
                <a:cs typeface="Montserrat"/>
                <a:sym typeface="Montserrat"/>
              </a:rPr>
              <a:t>erklären</a:t>
            </a:r>
            <a:r>
              <a:rPr b="1" i="1" lang="en-GB" sz="3300">
                <a:solidFill>
                  <a:schemeClr val="dk2"/>
                </a:solidFill>
                <a:latin typeface="Montserrat"/>
                <a:ea typeface="Montserrat"/>
                <a:cs typeface="Montserrat"/>
                <a:sym typeface="Montserrat"/>
              </a:rPr>
              <a:t>             </a:t>
            </a:r>
            <a:endParaRPr b="1" sz="3000">
              <a:solidFill>
                <a:schemeClr val="dk2"/>
              </a:solidFill>
              <a:latin typeface="Montserrat"/>
              <a:ea typeface="Montserrat"/>
              <a:cs typeface="Montserrat"/>
              <a:sym typeface="Montserrat"/>
            </a:endParaRPr>
          </a:p>
        </p:txBody>
      </p:sp>
      <p:sp>
        <p:nvSpPr>
          <p:cNvPr id="328" name="Google Shape;328;p32"/>
          <p:cNvSpPr/>
          <p:nvPr/>
        </p:nvSpPr>
        <p:spPr>
          <a:xfrm>
            <a:off x="10923075" y="4457225"/>
            <a:ext cx="1128600" cy="325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29" name="Google Shape;329;p32"/>
          <p:cNvSpPr txBox="1"/>
          <p:nvPr/>
        </p:nvSpPr>
        <p:spPr>
          <a:xfrm>
            <a:off x="707825" y="5254600"/>
            <a:ext cx="16585500" cy="10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chemeClr val="dk2"/>
                </a:solidFill>
                <a:latin typeface="Montserrat"/>
                <a:ea typeface="Montserrat"/>
                <a:cs typeface="Montserrat"/>
                <a:sym typeface="Montserrat"/>
              </a:rPr>
              <a:t>Most verbs showing movement from one place to another take _______ as their auxiliary verb. But this is also true of some verbs which do not show movement eg. bleiben </a:t>
            </a:r>
            <a:endParaRPr b="1" sz="3300">
              <a:solidFill>
                <a:schemeClr val="dk2"/>
              </a:solidFill>
              <a:latin typeface="Montserrat"/>
              <a:ea typeface="Montserrat"/>
              <a:cs typeface="Montserrat"/>
              <a:sym typeface="Montserrat"/>
            </a:endParaRPr>
          </a:p>
        </p:txBody>
      </p:sp>
      <p:sp>
        <p:nvSpPr>
          <p:cNvPr id="330" name="Google Shape;330;p32"/>
          <p:cNvSpPr txBox="1"/>
          <p:nvPr/>
        </p:nvSpPr>
        <p:spPr>
          <a:xfrm>
            <a:off x="612175" y="7506950"/>
            <a:ext cx="14978700" cy="9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chemeClr val="dk2"/>
                </a:solidFill>
                <a:latin typeface="Montserrat"/>
                <a:ea typeface="Montserrat"/>
                <a:cs typeface="Montserrat"/>
                <a:sym typeface="Montserrat"/>
              </a:rPr>
              <a:t>Strong verbs are irregular and have to be </a:t>
            </a:r>
            <a:endParaRPr b="1" sz="3300">
              <a:solidFill>
                <a:schemeClr val="dk2"/>
              </a:solidFill>
              <a:latin typeface="Montserrat"/>
              <a:ea typeface="Montserrat"/>
              <a:cs typeface="Montserrat"/>
              <a:sym typeface="Montserrat"/>
            </a:endParaRPr>
          </a:p>
        </p:txBody>
      </p:sp>
      <p:sp>
        <p:nvSpPr>
          <p:cNvPr id="331" name="Google Shape;331;p32"/>
          <p:cNvSpPr txBox="1"/>
          <p:nvPr/>
        </p:nvSpPr>
        <p:spPr>
          <a:xfrm>
            <a:off x="3979075" y="2400825"/>
            <a:ext cx="16068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sein</a:t>
            </a:r>
            <a:endParaRPr b="1" sz="3000">
              <a:solidFill>
                <a:schemeClr val="dk2"/>
              </a:solidFill>
              <a:highlight>
                <a:schemeClr val="lt1"/>
              </a:highlight>
              <a:latin typeface="Montserrat"/>
              <a:ea typeface="Montserrat"/>
              <a:cs typeface="Montserrat"/>
              <a:sym typeface="Montserrat"/>
            </a:endParaRPr>
          </a:p>
        </p:txBody>
      </p:sp>
      <p:sp>
        <p:nvSpPr>
          <p:cNvPr id="332" name="Google Shape;332;p32"/>
          <p:cNvSpPr txBox="1"/>
          <p:nvPr/>
        </p:nvSpPr>
        <p:spPr>
          <a:xfrm>
            <a:off x="6159775" y="2400825"/>
            <a:ext cx="14718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haben</a:t>
            </a:r>
            <a:endParaRPr b="1" sz="3000">
              <a:solidFill>
                <a:schemeClr val="dk2"/>
              </a:solidFill>
              <a:highlight>
                <a:schemeClr val="lt1"/>
              </a:highlight>
              <a:latin typeface="Montserrat"/>
              <a:ea typeface="Montserrat"/>
              <a:cs typeface="Montserrat"/>
              <a:sym typeface="Montserrat"/>
            </a:endParaRPr>
          </a:p>
        </p:txBody>
      </p:sp>
      <p:sp>
        <p:nvSpPr>
          <p:cNvPr id="333" name="Google Shape;333;p32"/>
          <p:cNvSpPr txBox="1"/>
          <p:nvPr/>
        </p:nvSpPr>
        <p:spPr>
          <a:xfrm>
            <a:off x="5393400" y="3056000"/>
            <a:ext cx="41907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to the end</a:t>
            </a:r>
            <a:endParaRPr b="1" sz="3000">
              <a:solidFill>
                <a:schemeClr val="dk2"/>
              </a:solidFill>
              <a:highlight>
                <a:schemeClr val="lt1"/>
              </a:highlight>
              <a:latin typeface="Montserrat"/>
              <a:ea typeface="Montserrat"/>
              <a:cs typeface="Montserrat"/>
              <a:sym typeface="Montserrat"/>
            </a:endParaRPr>
          </a:p>
        </p:txBody>
      </p:sp>
      <p:sp>
        <p:nvSpPr>
          <p:cNvPr id="334" name="Google Shape;334;p32"/>
          <p:cNvSpPr txBox="1"/>
          <p:nvPr/>
        </p:nvSpPr>
        <p:spPr>
          <a:xfrm>
            <a:off x="12202925" y="4470350"/>
            <a:ext cx="21060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erklär</a:t>
            </a:r>
            <a:r>
              <a:rPr b="1" lang="en-GB" sz="3000">
                <a:solidFill>
                  <a:schemeClr val="dk2"/>
                </a:solidFill>
                <a:highlight>
                  <a:schemeClr val="lt1"/>
                </a:highlight>
                <a:latin typeface="Montserrat"/>
                <a:ea typeface="Montserrat"/>
                <a:cs typeface="Montserrat"/>
                <a:sym typeface="Montserrat"/>
              </a:rPr>
              <a:t>t</a:t>
            </a:r>
            <a:endParaRPr b="1" sz="3000">
              <a:solidFill>
                <a:schemeClr val="dk2"/>
              </a:solidFill>
              <a:highlight>
                <a:schemeClr val="lt1"/>
              </a:highlight>
              <a:latin typeface="Montserrat"/>
              <a:ea typeface="Montserrat"/>
              <a:cs typeface="Montserrat"/>
              <a:sym typeface="Montserrat"/>
            </a:endParaRPr>
          </a:p>
        </p:txBody>
      </p:sp>
      <p:sp>
        <p:nvSpPr>
          <p:cNvPr id="335" name="Google Shape;335;p32"/>
          <p:cNvSpPr txBox="1"/>
          <p:nvPr/>
        </p:nvSpPr>
        <p:spPr>
          <a:xfrm>
            <a:off x="15016525" y="5254600"/>
            <a:ext cx="16068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sein</a:t>
            </a:r>
            <a:endParaRPr b="1" sz="3000">
              <a:solidFill>
                <a:schemeClr val="dk2"/>
              </a:solidFill>
              <a:highlight>
                <a:schemeClr val="lt1"/>
              </a:highlight>
              <a:latin typeface="Montserrat"/>
              <a:ea typeface="Montserrat"/>
              <a:cs typeface="Montserrat"/>
              <a:sym typeface="Montserrat"/>
            </a:endParaRPr>
          </a:p>
        </p:txBody>
      </p:sp>
      <p:sp>
        <p:nvSpPr>
          <p:cNvPr id="336" name="Google Shape;336;p32"/>
          <p:cNvSpPr txBox="1"/>
          <p:nvPr/>
        </p:nvSpPr>
        <p:spPr>
          <a:xfrm>
            <a:off x="5918950" y="6351100"/>
            <a:ext cx="51492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to stay</a:t>
            </a:r>
            <a:endParaRPr b="1" sz="3000">
              <a:solidFill>
                <a:schemeClr val="dk2"/>
              </a:solidFill>
              <a:highlight>
                <a:schemeClr val="lt1"/>
              </a:highlight>
              <a:latin typeface="Montserrat"/>
              <a:ea typeface="Montserrat"/>
              <a:cs typeface="Montserrat"/>
              <a:sym typeface="Montserrat"/>
            </a:endParaRPr>
          </a:p>
        </p:txBody>
      </p:sp>
      <p:sp>
        <p:nvSpPr>
          <p:cNvPr id="337" name="Google Shape;337;p32"/>
          <p:cNvSpPr txBox="1"/>
          <p:nvPr/>
        </p:nvSpPr>
        <p:spPr>
          <a:xfrm>
            <a:off x="9867325" y="7575400"/>
            <a:ext cx="51492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learnt by heart</a:t>
            </a:r>
            <a:endParaRPr b="1" sz="3000">
              <a:solidFill>
                <a:schemeClr val="dk2"/>
              </a:solidFill>
              <a:highlight>
                <a:schemeClr val="lt1"/>
              </a:highlight>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id="95" name="Google Shape;95;p17"/>
          <p:cNvSpPr txBox="1"/>
          <p:nvPr>
            <p:ph type="title"/>
          </p:nvPr>
        </p:nvSpPr>
        <p:spPr>
          <a:xfrm>
            <a:off x="1257299" y="134368"/>
            <a:ext cx="15773400" cy="1988700"/>
          </a:xfrm>
          <a:prstGeom prst="rect">
            <a:avLst/>
          </a:prstGeom>
          <a:noFill/>
          <a:ln>
            <a:noFill/>
          </a:ln>
        </p:spPr>
        <p:txBody>
          <a:bodyPr anchorCtr="0" anchor="ctr" bIns="68550" lIns="137150" spcFirstLastPara="1" rIns="137150" wrap="square" tIns="68550">
            <a:noAutofit/>
          </a:bodyPr>
          <a:lstStyle/>
          <a:p>
            <a:pPr indent="0" lvl="0" marL="0" rtl="0" algn="ctr">
              <a:lnSpc>
                <a:spcPct val="100000"/>
              </a:lnSpc>
              <a:spcBef>
                <a:spcPts val="0"/>
              </a:spcBef>
              <a:spcAft>
                <a:spcPts val="0"/>
              </a:spcAft>
              <a:buClr>
                <a:srgbClr val="002060"/>
              </a:buClr>
              <a:buSzPts val="18000"/>
              <a:buFont typeface="Century Gothic"/>
              <a:buNone/>
            </a:pPr>
            <a:r>
              <a:rPr b="1" lang="en-GB" sz="18000">
                <a:solidFill>
                  <a:schemeClr val="dk2"/>
                </a:solidFill>
              </a:rPr>
              <a:t>ei</a:t>
            </a:r>
            <a:endParaRPr sz="18000">
              <a:solidFill>
                <a:schemeClr val="dk2"/>
              </a:solidFill>
            </a:endParaRPr>
          </a:p>
        </p:txBody>
      </p:sp>
      <p:sp>
        <p:nvSpPr>
          <p:cNvPr id="96" name="Google Shape;96;p17"/>
          <p:cNvSpPr/>
          <p:nvPr/>
        </p:nvSpPr>
        <p:spPr>
          <a:xfrm>
            <a:off x="6291840" y="2582786"/>
            <a:ext cx="5704200" cy="43209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13200">
                <a:solidFill>
                  <a:schemeClr val="dk2"/>
                </a:solidFill>
                <a:latin typeface="Montserrat"/>
                <a:ea typeface="Montserrat"/>
                <a:cs typeface="Montserrat"/>
                <a:sym typeface="Montserrat"/>
              </a:rPr>
              <a:t>frei</a:t>
            </a:r>
            <a:endParaRPr sz="13200">
              <a:solidFill>
                <a:schemeClr val="dk2"/>
              </a:solidFill>
              <a:latin typeface="Montserrat"/>
              <a:ea typeface="Montserrat"/>
              <a:cs typeface="Montserrat"/>
              <a:sym typeface="Montserrat"/>
            </a:endParaRPr>
          </a:p>
        </p:txBody>
      </p:sp>
      <p:sp>
        <p:nvSpPr>
          <p:cNvPr id="97" name="Google Shape;97;p17"/>
          <p:cNvSpPr/>
          <p:nvPr/>
        </p:nvSpPr>
        <p:spPr>
          <a:xfrm>
            <a:off x="963951" y="937925"/>
            <a:ext cx="3528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leider</a:t>
            </a:r>
            <a:endParaRPr sz="8100">
              <a:solidFill>
                <a:schemeClr val="dk2"/>
              </a:solidFill>
              <a:latin typeface="Montserrat"/>
              <a:ea typeface="Montserrat"/>
              <a:cs typeface="Montserrat"/>
              <a:sym typeface="Montserrat"/>
            </a:endParaRPr>
          </a:p>
        </p:txBody>
      </p:sp>
      <p:sp>
        <p:nvSpPr>
          <p:cNvPr id="98" name="Google Shape;98;p17"/>
          <p:cNvSpPr/>
          <p:nvPr/>
        </p:nvSpPr>
        <p:spPr>
          <a:xfrm>
            <a:off x="13527750" y="4711375"/>
            <a:ext cx="3528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allein</a:t>
            </a:r>
            <a:endParaRPr sz="8100">
              <a:solidFill>
                <a:schemeClr val="dk2"/>
              </a:solidFill>
              <a:latin typeface="Montserrat"/>
              <a:ea typeface="Montserrat"/>
              <a:cs typeface="Montserrat"/>
              <a:sym typeface="Montserrat"/>
            </a:endParaRPr>
          </a:p>
        </p:txBody>
      </p:sp>
      <p:sp>
        <p:nvSpPr>
          <p:cNvPr id="99" name="Google Shape;99;p17"/>
          <p:cNvSpPr/>
          <p:nvPr/>
        </p:nvSpPr>
        <p:spPr>
          <a:xfrm>
            <a:off x="14259474" y="937925"/>
            <a:ext cx="20199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ein</a:t>
            </a:r>
            <a:endParaRPr i="1" sz="8100">
              <a:solidFill>
                <a:schemeClr val="dk2"/>
              </a:solidFill>
              <a:latin typeface="Montserrat"/>
              <a:ea typeface="Montserrat"/>
              <a:cs typeface="Montserrat"/>
              <a:sym typeface="Montserrat"/>
            </a:endParaRPr>
          </a:p>
        </p:txBody>
      </p:sp>
      <p:sp>
        <p:nvSpPr>
          <p:cNvPr id="100" name="Google Shape;100;p17"/>
          <p:cNvSpPr/>
          <p:nvPr/>
        </p:nvSpPr>
        <p:spPr>
          <a:xfrm>
            <a:off x="1284050" y="4657050"/>
            <a:ext cx="2856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klein</a:t>
            </a:r>
            <a:endParaRPr sz="8100">
              <a:solidFill>
                <a:schemeClr val="dk2"/>
              </a:solidFill>
              <a:latin typeface="Montserrat"/>
              <a:ea typeface="Montserrat"/>
              <a:cs typeface="Montserrat"/>
              <a:sym typeface="Montserrat"/>
            </a:endParaRPr>
          </a:p>
        </p:txBody>
      </p:sp>
      <p:sp>
        <p:nvSpPr>
          <p:cNvPr id="101" name="Google Shape;101;p17"/>
          <p:cNvSpPr/>
          <p:nvPr/>
        </p:nvSpPr>
        <p:spPr>
          <a:xfrm>
            <a:off x="7386099" y="7095275"/>
            <a:ext cx="2856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sein</a:t>
            </a:r>
            <a:endParaRPr sz="2100">
              <a:solidFill>
                <a:schemeClr val="dk2"/>
              </a:solidFill>
              <a:latin typeface="Montserrat"/>
              <a:ea typeface="Montserrat"/>
              <a:cs typeface="Montserrat"/>
              <a:sym typeface="Montserrat"/>
            </a:endParaRPr>
          </a:p>
        </p:txBody>
      </p:sp>
      <p:pic>
        <p:nvPicPr>
          <p:cNvPr id="102" name="Google Shape;102;p17"/>
          <p:cNvPicPr preferRelativeResize="0"/>
          <p:nvPr/>
        </p:nvPicPr>
        <p:blipFill rotWithShape="1">
          <a:blip r:embed="rId3">
            <a:alphaModFix/>
          </a:blip>
          <a:srcRect b="0" l="0" r="0" t="0"/>
          <a:stretch/>
        </p:blipFill>
        <p:spPr>
          <a:xfrm>
            <a:off x="14417272" y="6005013"/>
            <a:ext cx="1476260" cy="2997709"/>
          </a:xfrm>
          <a:prstGeom prst="rect">
            <a:avLst/>
          </a:prstGeom>
          <a:noFill/>
          <a:ln>
            <a:noFill/>
          </a:ln>
        </p:spPr>
      </p:pic>
      <p:sp>
        <p:nvSpPr>
          <p:cNvPr id="103" name="Google Shape;103;p17"/>
          <p:cNvSpPr txBox="1"/>
          <p:nvPr/>
        </p:nvSpPr>
        <p:spPr>
          <a:xfrm>
            <a:off x="509699" y="2077242"/>
            <a:ext cx="4881300" cy="7848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4200">
                <a:solidFill>
                  <a:schemeClr val="dk2"/>
                </a:solidFill>
                <a:latin typeface="Montserrat"/>
                <a:ea typeface="Montserrat"/>
                <a:cs typeface="Montserrat"/>
                <a:sym typeface="Montserrat"/>
              </a:rPr>
              <a:t>[unfortunately]</a:t>
            </a:r>
            <a:endParaRPr sz="2100">
              <a:solidFill>
                <a:schemeClr val="dk2"/>
              </a:solidFill>
              <a:latin typeface="Montserrat"/>
              <a:ea typeface="Montserrat"/>
              <a:cs typeface="Montserrat"/>
              <a:sym typeface="Montserrat"/>
            </a:endParaRPr>
          </a:p>
        </p:txBody>
      </p:sp>
      <p:sp>
        <p:nvSpPr>
          <p:cNvPr id="104" name="Google Shape;104;p17"/>
          <p:cNvSpPr txBox="1"/>
          <p:nvPr/>
        </p:nvSpPr>
        <p:spPr>
          <a:xfrm>
            <a:off x="6703359" y="8230345"/>
            <a:ext cx="4881300" cy="7848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4200">
                <a:solidFill>
                  <a:schemeClr val="dk2"/>
                </a:solidFill>
                <a:latin typeface="Montserrat"/>
                <a:ea typeface="Montserrat"/>
                <a:cs typeface="Montserrat"/>
                <a:sym typeface="Montserrat"/>
              </a:rPr>
              <a:t>[to be]</a:t>
            </a:r>
            <a:endParaRPr sz="2100">
              <a:solidFill>
                <a:schemeClr val="dk2"/>
              </a:solidFill>
              <a:latin typeface="Montserrat"/>
              <a:ea typeface="Montserrat"/>
              <a:cs typeface="Montserrat"/>
              <a:sym typeface="Montserrat"/>
            </a:endParaRPr>
          </a:p>
        </p:txBody>
      </p:sp>
      <p:pic>
        <p:nvPicPr>
          <p:cNvPr id="105" name="Google Shape;105;p17"/>
          <p:cNvPicPr preferRelativeResize="0"/>
          <p:nvPr/>
        </p:nvPicPr>
        <p:blipFill rotWithShape="1">
          <a:blip r:embed="rId4">
            <a:alphaModFix/>
          </a:blip>
          <a:srcRect b="0" l="0" r="0" t="0"/>
          <a:stretch/>
        </p:blipFill>
        <p:spPr>
          <a:xfrm>
            <a:off x="7879425" y="2828474"/>
            <a:ext cx="2582675" cy="1988700"/>
          </a:xfrm>
          <a:prstGeom prst="rect">
            <a:avLst/>
          </a:prstGeom>
          <a:noFill/>
          <a:ln>
            <a:noFill/>
          </a:ln>
        </p:spPr>
      </p:pic>
      <p:grpSp>
        <p:nvGrpSpPr>
          <p:cNvPr id="106" name="Google Shape;106;p17"/>
          <p:cNvGrpSpPr/>
          <p:nvPr/>
        </p:nvGrpSpPr>
        <p:grpSpPr>
          <a:xfrm>
            <a:off x="13527744" y="1955889"/>
            <a:ext cx="3528059" cy="2354400"/>
            <a:chOff x="9018496" y="1303926"/>
            <a:chExt cx="2352039" cy="1569600"/>
          </a:xfrm>
        </p:grpSpPr>
        <p:pic>
          <p:nvPicPr>
            <p:cNvPr id="107" name="Google Shape;107;p17"/>
            <p:cNvPicPr preferRelativeResize="0"/>
            <p:nvPr/>
          </p:nvPicPr>
          <p:blipFill rotWithShape="1">
            <a:blip r:embed="rId5">
              <a:alphaModFix/>
            </a:blip>
            <a:srcRect b="0" l="0" r="0" t="0"/>
            <a:stretch/>
          </p:blipFill>
          <p:spPr>
            <a:xfrm>
              <a:off x="9018496" y="1514730"/>
              <a:ext cx="608794" cy="1346113"/>
            </a:xfrm>
            <a:prstGeom prst="rect">
              <a:avLst/>
            </a:prstGeom>
            <a:noFill/>
            <a:ln>
              <a:noFill/>
            </a:ln>
          </p:spPr>
        </p:pic>
        <p:sp>
          <p:nvSpPr>
            <p:cNvPr id="108" name="Google Shape;108;p17"/>
            <p:cNvSpPr txBox="1"/>
            <p:nvPr/>
          </p:nvSpPr>
          <p:spPr>
            <a:xfrm>
              <a:off x="9689635" y="1303926"/>
              <a:ext cx="1680900" cy="15696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4400">
                  <a:solidFill>
                    <a:srgbClr val="002060"/>
                  </a:solidFill>
                  <a:latin typeface="Century Gothic"/>
                  <a:ea typeface="Century Gothic"/>
                  <a:cs typeface="Century Gothic"/>
                  <a:sym typeface="Century Gothic"/>
                </a:rPr>
                <a:t>/a</a:t>
              </a:r>
              <a:endParaRPr sz="2100"/>
            </a:p>
          </p:txBody>
        </p:sp>
      </p:grpSp>
      <p:grpSp>
        <p:nvGrpSpPr>
          <p:cNvPr id="109" name="Google Shape;109;p17"/>
          <p:cNvGrpSpPr/>
          <p:nvPr/>
        </p:nvGrpSpPr>
        <p:grpSpPr>
          <a:xfrm>
            <a:off x="1284060" y="6257987"/>
            <a:ext cx="3977293" cy="2526057"/>
            <a:chOff x="892414" y="4135141"/>
            <a:chExt cx="3255007" cy="1956970"/>
          </a:xfrm>
        </p:grpSpPr>
        <p:pic>
          <p:nvPicPr>
            <p:cNvPr id="110" name="Google Shape;110;p17"/>
            <p:cNvPicPr preferRelativeResize="0"/>
            <p:nvPr/>
          </p:nvPicPr>
          <p:blipFill rotWithShape="1">
            <a:blip r:embed="rId6">
              <a:alphaModFix/>
            </a:blip>
            <a:srcRect b="0" l="0" r="0" t="0"/>
            <a:stretch/>
          </p:blipFill>
          <p:spPr>
            <a:xfrm>
              <a:off x="3024175" y="5457886"/>
              <a:ext cx="642796" cy="634225"/>
            </a:xfrm>
            <a:prstGeom prst="rect">
              <a:avLst/>
            </a:prstGeom>
            <a:noFill/>
            <a:ln>
              <a:noFill/>
            </a:ln>
          </p:spPr>
        </p:pic>
        <p:pic>
          <p:nvPicPr>
            <p:cNvPr id="111" name="Google Shape;111;p17"/>
            <p:cNvPicPr preferRelativeResize="0"/>
            <p:nvPr/>
          </p:nvPicPr>
          <p:blipFill rotWithShape="1">
            <a:blip r:embed="rId7">
              <a:alphaModFix/>
            </a:blip>
            <a:srcRect b="0" l="0" r="0" t="0"/>
            <a:stretch/>
          </p:blipFill>
          <p:spPr>
            <a:xfrm>
              <a:off x="892414" y="4135141"/>
              <a:ext cx="2369943" cy="1722159"/>
            </a:xfrm>
            <a:prstGeom prst="rect">
              <a:avLst/>
            </a:prstGeom>
            <a:noFill/>
            <a:ln>
              <a:noFill/>
            </a:ln>
          </p:spPr>
        </p:pic>
        <p:cxnSp>
          <p:nvCxnSpPr>
            <p:cNvPr id="112" name="Google Shape;112;p17"/>
            <p:cNvCxnSpPr/>
            <p:nvPr/>
          </p:nvCxnSpPr>
          <p:spPr>
            <a:xfrm flipH="1">
              <a:off x="3666821" y="5208477"/>
              <a:ext cx="480600" cy="422100"/>
            </a:xfrm>
            <a:prstGeom prst="straightConnector1">
              <a:avLst/>
            </a:prstGeom>
            <a:noFill/>
            <a:ln cap="flat" cmpd="sng" w="57150">
              <a:solidFill>
                <a:srgbClr val="002060"/>
              </a:solidFill>
              <a:prstDash val="solid"/>
              <a:miter lim="800000"/>
              <a:headEnd len="sm" w="sm" type="none"/>
              <a:tailEnd len="med" w="med" type="triangle"/>
            </a:ln>
          </p:spPr>
        </p:cxnSp>
      </p:grpSp>
      <p:sp>
        <p:nvSpPr>
          <p:cNvPr id="113" name="Google Shape;113;p17"/>
          <p:cNvSpPr txBox="1"/>
          <p:nvPr/>
        </p:nvSpPr>
        <p:spPr>
          <a:xfrm>
            <a:off x="12140679" y="9711615"/>
            <a:ext cx="5173500" cy="4152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800">
                <a:solidFill>
                  <a:srgbClr val="FFFFFF"/>
                </a:solidFill>
                <a:latin typeface="Century Gothic"/>
                <a:ea typeface="Century Gothic"/>
                <a:cs typeface="Century Gothic"/>
                <a:sym typeface="Century Gothic"/>
              </a:rPr>
              <a:t> Rachel Hawkes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171511" y="186122"/>
            <a:ext cx="3972300" cy="1875600"/>
          </a:xfrm>
          <a:prstGeom prst="rect">
            <a:avLst/>
          </a:prstGeom>
          <a:noFill/>
          <a:ln>
            <a:noFill/>
          </a:ln>
        </p:spPr>
        <p:txBody>
          <a:bodyPr anchorCtr="0" anchor="ctr" bIns="68550" lIns="137150" spcFirstLastPara="1" rIns="137150" wrap="square" tIns="68550">
            <a:noAutofit/>
          </a:bodyPr>
          <a:lstStyle/>
          <a:p>
            <a:pPr indent="0" lvl="0" marL="0" rtl="0" algn="ctr">
              <a:lnSpc>
                <a:spcPct val="100000"/>
              </a:lnSpc>
              <a:spcBef>
                <a:spcPts val="0"/>
              </a:spcBef>
              <a:spcAft>
                <a:spcPts val="0"/>
              </a:spcAft>
              <a:buClr>
                <a:srgbClr val="002060"/>
              </a:buClr>
              <a:buSzPts val="18000"/>
              <a:buFont typeface="Century Gothic"/>
              <a:buNone/>
            </a:pPr>
            <a:r>
              <a:rPr b="1" lang="en-GB" sz="18000">
                <a:solidFill>
                  <a:schemeClr val="dk2"/>
                </a:solidFill>
              </a:rPr>
              <a:t>ie</a:t>
            </a:r>
            <a:endParaRPr sz="18000">
              <a:solidFill>
                <a:schemeClr val="dk2"/>
              </a:solidFill>
            </a:endParaRPr>
          </a:p>
        </p:txBody>
      </p:sp>
      <p:sp>
        <p:nvSpPr>
          <p:cNvPr id="120" name="Google Shape;120;p18"/>
          <p:cNvSpPr/>
          <p:nvPr/>
        </p:nvSpPr>
        <p:spPr>
          <a:xfrm>
            <a:off x="6426441" y="2463422"/>
            <a:ext cx="5704200" cy="42534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13200">
                <a:solidFill>
                  <a:schemeClr val="dk2"/>
                </a:solidFill>
                <a:latin typeface="Montserrat"/>
                <a:ea typeface="Montserrat"/>
                <a:cs typeface="Montserrat"/>
                <a:sym typeface="Montserrat"/>
              </a:rPr>
              <a:t>Liebe</a:t>
            </a:r>
            <a:endParaRPr sz="13200">
              <a:solidFill>
                <a:schemeClr val="dk2"/>
              </a:solidFill>
              <a:latin typeface="Montserrat"/>
              <a:ea typeface="Montserrat"/>
              <a:cs typeface="Montserrat"/>
              <a:sym typeface="Montserrat"/>
            </a:endParaRPr>
          </a:p>
        </p:txBody>
      </p:sp>
      <p:sp>
        <p:nvSpPr>
          <p:cNvPr id="121" name="Google Shape;121;p18"/>
          <p:cNvSpPr/>
          <p:nvPr/>
        </p:nvSpPr>
        <p:spPr>
          <a:xfrm>
            <a:off x="1489801" y="476700"/>
            <a:ext cx="38475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ziehen</a:t>
            </a:r>
            <a:endParaRPr sz="8100">
              <a:solidFill>
                <a:schemeClr val="dk2"/>
              </a:solidFill>
              <a:latin typeface="Montserrat"/>
              <a:ea typeface="Montserrat"/>
              <a:cs typeface="Montserrat"/>
              <a:sym typeface="Montserrat"/>
            </a:endParaRPr>
          </a:p>
        </p:txBody>
      </p:sp>
      <p:sp>
        <p:nvSpPr>
          <p:cNvPr id="122" name="Google Shape;122;p18"/>
          <p:cNvSpPr/>
          <p:nvPr/>
        </p:nvSpPr>
        <p:spPr>
          <a:xfrm>
            <a:off x="13994024" y="5232975"/>
            <a:ext cx="29091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Brief</a:t>
            </a:r>
            <a:endParaRPr sz="2100">
              <a:solidFill>
                <a:schemeClr val="dk2"/>
              </a:solidFill>
              <a:latin typeface="Montserrat"/>
              <a:ea typeface="Montserrat"/>
              <a:cs typeface="Montserrat"/>
              <a:sym typeface="Montserrat"/>
            </a:endParaRPr>
          </a:p>
        </p:txBody>
      </p:sp>
      <p:sp>
        <p:nvSpPr>
          <p:cNvPr id="123" name="Google Shape;123;p18"/>
          <p:cNvSpPr/>
          <p:nvPr/>
        </p:nvSpPr>
        <p:spPr>
          <a:xfrm>
            <a:off x="14419625" y="476700"/>
            <a:ext cx="18981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sie</a:t>
            </a:r>
            <a:endParaRPr i="1" sz="8100">
              <a:solidFill>
                <a:schemeClr val="dk2"/>
              </a:solidFill>
              <a:latin typeface="Montserrat"/>
              <a:ea typeface="Montserrat"/>
              <a:cs typeface="Montserrat"/>
              <a:sym typeface="Montserrat"/>
            </a:endParaRPr>
          </a:p>
        </p:txBody>
      </p:sp>
      <p:sp>
        <p:nvSpPr>
          <p:cNvPr id="124" name="Google Shape;124;p18"/>
          <p:cNvSpPr/>
          <p:nvPr/>
        </p:nvSpPr>
        <p:spPr>
          <a:xfrm>
            <a:off x="2356602" y="5230025"/>
            <a:ext cx="22866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tief</a:t>
            </a:r>
            <a:endParaRPr sz="8100">
              <a:solidFill>
                <a:schemeClr val="dk2"/>
              </a:solidFill>
              <a:latin typeface="Montserrat"/>
              <a:ea typeface="Montserrat"/>
              <a:cs typeface="Montserrat"/>
              <a:sym typeface="Montserrat"/>
            </a:endParaRPr>
          </a:p>
        </p:txBody>
      </p:sp>
      <p:sp>
        <p:nvSpPr>
          <p:cNvPr id="125" name="Google Shape;125;p18"/>
          <p:cNvSpPr/>
          <p:nvPr/>
        </p:nvSpPr>
        <p:spPr>
          <a:xfrm>
            <a:off x="7591600" y="6717000"/>
            <a:ext cx="38475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liegen</a:t>
            </a:r>
            <a:endParaRPr sz="8100">
              <a:solidFill>
                <a:schemeClr val="dk2"/>
              </a:solidFill>
              <a:latin typeface="Montserrat"/>
              <a:ea typeface="Montserrat"/>
              <a:cs typeface="Montserrat"/>
              <a:sym typeface="Montserrat"/>
            </a:endParaRPr>
          </a:p>
        </p:txBody>
      </p:sp>
      <p:pic>
        <p:nvPicPr>
          <p:cNvPr id="126" name="Google Shape;126;p18"/>
          <p:cNvPicPr preferRelativeResize="0"/>
          <p:nvPr/>
        </p:nvPicPr>
        <p:blipFill rotWithShape="1">
          <a:blip r:embed="rId3">
            <a:alphaModFix/>
          </a:blip>
          <a:srcRect b="0" l="0" r="0" t="0"/>
          <a:stretch/>
        </p:blipFill>
        <p:spPr>
          <a:xfrm>
            <a:off x="8312046" y="2692782"/>
            <a:ext cx="2286467" cy="2070577"/>
          </a:xfrm>
          <a:prstGeom prst="rect">
            <a:avLst/>
          </a:prstGeom>
          <a:noFill/>
          <a:ln>
            <a:noFill/>
          </a:ln>
        </p:spPr>
      </p:pic>
      <p:pic>
        <p:nvPicPr>
          <p:cNvPr id="127" name="Google Shape;127;p18"/>
          <p:cNvPicPr preferRelativeResize="0"/>
          <p:nvPr/>
        </p:nvPicPr>
        <p:blipFill rotWithShape="1">
          <a:blip r:embed="rId4">
            <a:alphaModFix/>
          </a:blip>
          <a:srcRect b="0" l="0" r="0" t="0"/>
          <a:stretch/>
        </p:blipFill>
        <p:spPr>
          <a:xfrm>
            <a:off x="1621525" y="2061724"/>
            <a:ext cx="3326875" cy="2575350"/>
          </a:xfrm>
          <a:prstGeom prst="rect">
            <a:avLst/>
          </a:prstGeom>
          <a:noFill/>
          <a:ln>
            <a:noFill/>
          </a:ln>
        </p:spPr>
      </p:pic>
      <p:pic>
        <p:nvPicPr>
          <p:cNvPr descr="C:\Users\wdj\Google Drive\Primary\Y5 SoW\From Tracy\Pronouns\she.png" id="128" name="Google Shape;128;p18"/>
          <p:cNvPicPr preferRelativeResize="0"/>
          <p:nvPr/>
        </p:nvPicPr>
        <p:blipFill rotWithShape="1">
          <a:blip r:embed="rId5">
            <a:alphaModFix/>
          </a:blip>
          <a:srcRect b="0" l="0" r="0" t="0"/>
          <a:stretch/>
        </p:blipFill>
        <p:spPr>
          <a:xfrm>
            <a:off x="13704648" y="1984005"/>
            <a:ext cx="3475847" cy="2653066"/>
          </a:xfrm>
          <a:prstGeom prst="rect">
            <a:avLst/>
          </a:prstGeom>
          <a:noFill/>
          <a:ln>
            <a:noFill/>
          </a:ln>
        </p:spPr>
      </p:pic>
      <p:pic>
        <p:nvPicPr>
          <p:cNvPr id="129" name="Google Shape;129;p18"/>
          <p:cNvPicPr preferRelativeResize="0"/>
          <p:nvPr/>
        </p:nvPicPr>
        <p:blipFill rotWithShape="1">
          <a:blip r:embed="rId6">
            <a:alphaModFix/>
          </a:blip>
          <a:srcRect b="0" l="0" r="0" t="0"/>
          <a:stretch/>
        </p:blipFill>
        <p:spPr>
          <a:xfrm>
            <a:off x="13784455" y="6878472"/>
            <a:ext cx="2901158" cy="1946115"/>
          </a:xfrm>
          <a:prstGeom prst="rect">
            <a:avLst/>
          </a:prstGeom>
          <a:noFill/>
          <a:ln>
            <a:noFill/>
          </a:ln>
        </p:spPr>
      </p:pic>
      <p:pic>
        <p:nvPicPr>
          <p:cNvPr id="130" name="Google Shape;130;p18"/>
          <p:cNvPicPr preferRelativeResize="0"/>
          <p:nvPr/>
        </p:nvPicPr>
        <p:blipFill rotWithShape="1">
          <a:blip r:embed="rId7">
            <a:alphaModFix/>
          </a:blip>
          <a:srcRect b="0" l="0" r="0" t="0"/>
          <a:stretch/>
        </p:blipFill>
        <p:spPr>
          <a:xfrm>
            <a:off x="7689486" y="8142480"/>
            <a:ext cx="2909026" cy="1149066"/>
          </a:xfrm>
          <a:prstGeom prst="rect">
            <a:avLst/>
          </a:prstGeom>
          <a:noFill/>
          <a:ln>
            <a:noFill/>
          </a:ln>
        </p:spPr>
      </p:pic>
      <p:grpSp>
        <p:nvGrpSpPr>
          <p:cNvPr id="131" name="Google Shape;131;p18"/>
          <p:cNvGrpSpPr/>
          <p:nvPr/>
        </p:nvGrpSpPr>
        <p:grpSpPr>
          <a:xfrm>
            <a:off x="821128" y="6615030"/>
            <a:ext cx="4031425" cy="2446650"/>
            <a:chOff x="547419" y="4410020"/>
            <a:chExt cx="2687617" cy="1631100"/>
          </a:xfrm>
        </p:grpSpPr>
        <p:pic>
          <p:nvPicPr>
            <p:cNvPr id="132" name="Google Shape;132;p18"/>
            <p:cNvPicPr preferRelativeResize="0"/>
            <p:nvPr/>
          </p:nvPicPr>
          <p:blipFill rotWithShape="1">
            <a:blip r:embed="rId8">
              <a:alphaModFix/>
            </a:blip>
            <a:srcRect b="0" l="0" r="0" t="0"/>
            <a:stretch/>
          </p:blipFill>
          <p:spPr>
            <a:xfrm>
              <a:off x="1505227" y="4483180"/>
              <a:ext cx="1729808" cy="1484751"/>
            </a:xfrm>
            <a:prstGeom prst="rect">
              <a:avLst/>
            </a:prstGeom>
            <a:noFill/>
            <a:ln>
              <a:noFill/>
            </a:ln>
          </p:spPr>
        </p:pic>
        <p:cxnSp>
          <p:nvCxnSpPr>
            <p:cNvPr id="133" name="Google Shape;133;p18"/>
            <p:cNvCxnSpPr/>
            <p:nvPr/>
          </p:nvCxnSpPr>
          <p:spPr>
            <a:xfrm flipH="1">
              <a:off x="1227922" y="4410020"/>
              <a:ext cx="19800" cy="1631100"/>
            </a:xfrm>
            <a:prstGeom prst="straightConnector1">
              <a:avLst/>
            </a:prstGeom>
            <a:noFill/>
            <a:ln cap="flat" cmpd="sng" w="57150">
              <a:solidFill>
                <a:srgbClr val="000000"/>
              </a:solidFill>
              <a:prstDash val="solid"/>
              <a:miter lim="800000"/>
              <a:headEnd len="med" w="med" type="triangle"/>
              <a:tailEnd len="med" w="med" type="triangle"/>
            </a:ln>
          </p:spPr>
        </p:cxnSp>
        <p:sp>
          <p:nvSpPr>
            <p:cNvPr id="134" name="Google Shape;134;p18"/>
            <p:cNvSpPr txBox="1"/>
            <p:nvPr/>
          </p:nvSpPr>
          <p:spPr>
            <a:xfrm rot="-5400000">
              <a:off x="121119" y="4904157"/>
              <a:ext cx="1405200" cy="5526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chemeClr val="dk2"/>
                  </a:solidFill>
                  <a:latin typeface="Montserrat"/>
                  <a:ea typeface="Montserrat"/>
                  <a:cs typeface="Montserrat"/>
                  <a:sym typeface="Montserrat"/>
                </a:rPr>
                <a:t>2000 Kilometer</a:t>
              </a:r>
              <a:endParaRPr sz="2700">
                <a:solidFill>
                  <a:schemeClr val="dk2"/>
                </a:solidFill>
                <a:latin typeface="Montserrat"/>
                <a:ea typeface="Montserrat"/>
                <a:cs typeface="Montserrat"/>
                <a:sym typeface="Montserrat"/>
              </a:endParaRPr>
            </a:p>
          </p:txBody>
        </p:sp>
      </p:grpSp>
      <p:sp>
        <p:nvSpPr>
          <p:cNvPr id="135" name="Google Shape;135;p18"/>
          <p:cNvSpPr txBox="1"/>
          <p:nvPr/>
        </p:nvSpPr>
        <p:spPr>
          <a:xfrm>
            <a:off x="12140679" y="9711615"/>
            <a:ext cx="5173500" cy="4152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800">
                <a:solidFill>
                  <a:srgbClr val="FFFFFF"/>
                </a:solidFill>
                <a:latin typeface="Century Gothic"/>
                <a:ea typeface="Century Gothic"/>
                <a:cs typeface="Century Gothic"/>
                <a:sym typeface="Century Gothic"/>
              </a:rPr>
              <a:t> Rachel Hawkes</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nvSpPr>
        <p:spPr>
          <a:xfrm>
            <a:off x="808125" y="2508450"/>
            <a:ext cx="5246100" cy="1152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Bein</a:t>
            </a:r>
            <a:endParaRPr sz="6000">
              <a:solidFill>
                <a:schemeClr val="dk2"/>
              </a:solidFill>
              <a:latin typeface="Montserrat"/>
              <a:ea typeface="Montserrat"/>
              <a:cs typeface="Montserrat"/>
              <a:sym typeface="Montserrat"/>
            </a:endParaRPr>
          </a:p>
        </p:txBody>
      </p:sp>
      <p:sp>
        <p:nvSpPr>
          <p:cNvPr id="141" name="Google Shape;141;p19"/>
          <p:cNvSpPr txBox="1"/>
          <p:nvPr/>
        </p:nvSpPr>
        <p:spPr>
          <a:xfrm>
            <a:off x="6054075" y="25084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300">
                <a:solidFill>
                  <a:schemeClr val="dk2"/>
                </a:solidFill>
                <a:latin typeface="Montserrat"/>
                <a:ea typeface="Montserrat"/>
                <a:cs typeface="Montserrat"/>
                <a:sym typeface="Montserrat"/>
              </a:rPr>
              <a:t> dein</a:t>
            </a:r>
            <a:endParaRPr sz="6000">
              <a:solidFill>
                <a:schemeClr val="dk2"/>
              </a:solidFill>
              <a:latin typeface="Montserrat"/>
              <a:ea typeface="Montserrat"/>
              <a:cs typeface="Montserrat"/>
              <a:sym typeface="Montserrat"/>
            </a:endParaRPr>
          </a:p>
        </p:txBody>
      </p:sp>
      <p:sp>
        <p:nvSpPr>
          <p:cNvPr id="142" name="Google Shape;142;p19"/>
          <p:cNvSpPr txBox="1"/>
          <p:nvPr/>
        </p:nvSpPr>
        <p:spPr>
          <a:xfrm>
            <a:off x="11395275" y="2508450"/>
            <a:ext cx="54366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Wein</a:t>
            </a:r>
            <a:endParaRPr sz="6000">
              <a:solidFill>
                <a:schemeClr val="dk2"/>
              </a:solidFill>
              <a:latin typeface="Montserrat"/>
              <a:ea typeface="Montserrat"/>
              <a:cs typeface="Montserrat"/>
              <a:sym typeface="Montserrat"/>
            </a:endParaRPr>
          </a:p>
        </p:txBody>
      </p:sp>
      <p:sp>
        <p:nvSpPr>
          <p:cNvPr id="143" name="Google Shape;143;p19"/>
          <p:cNvSpPr txBox="1"/>
          <p:nvPr/>
        </p:nvSpPr>
        <p:spPr>
          <a:xfrm>
            <a:off x="808125" y="3660450"/>
            <a:ext cx="52461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leg</a:t>
            </a:r>
            <a:endParaRPr i="1" sz="4800">
              <a:solidFill>
                <a:schemeClr val="dk2"/>
              </a:solidFill>
              <a:latin typeface="Montserrat"/>
              <a:ea typeface="Montserrat"/>
              <a:cs typeface="Montserrat"/>
              <a:sym typeface="Montserrat"/>
            </a:endParaRPr>
          </a:p>
        </p:txBody>
      </p:sp>
      <p:sp>
        <p:nvSpPr>
          <p:cNvPr id="144" name="Google Shape;144;p19"/>
          <p:cNvSpPr txBox="1"/>
          <p:nvPr/>
        </p:nvSpPr>
        <p:spPr>
          <a:xfrm>
            <a:off x="6053925" y="36604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your</a:t>
            </a:r>
            <a:endParaRPr i="1" sz="4800">
              <a:solidFill>
                <a:schemeClr val="dk2"/>
              </a:solidFill>
              <a:latin typeface="Montserrat"/>
              <a:ea typeface="Montserrat"/>
              <a:cs typeface="Montserrat"/>
              <a:sym typeface="Montserrat"/>
            </a:endParaRPr>
          </a:p>
        </p:txBody>
      </p:sp>
      <p:sp>
        <p:nvSpPr>
          <p:cNvPr id="145" name="Google Shape;145;p19"/>
          <p:cNvSpPr txBox="1"/>
          <p:nvPr/>
        </p:nvSpPr>
        <p:spPr>
          <a:xfrm>
            <a:off x="11395125" y="3660550"/>
            <a:ext cx="54366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000">
                <a:solidFill>
                  <a:schemeClr val="dk2"/>
                </a:solidFill>
                <a:latin typeface="Montserrat"/>
                <a:ea typeface="Montserrat"/>
                <a:cs typeface="Montserrat"/>
                <a:sym typeface="Montserrat"/>
              </a:rPr>
              <a:t>wine</a:t>
            </a:r>
            <a:endParaRPr i="1" sz="4000">
              <a:solidFill>
                <a:schemeClr val="dk2"/>
              </a:solidFill>
              <a:latin typeface="Montserrat"/>
              <a:ea typeface="Montserrat"/>
              <a:cs typeface="Montserrat"/>
              <a:sym typeface="Montserrat"/>
            </a:endParaRPr>
          </a:p>
        </p:txBody>
      </p:sp>
      <p:sp>
        <p:nvSpPr>
          <p:cNvPr id="146" name="Google Shape;146;p19"/>
          <p:cNvSpPr txBox="1"/>
          <p:nvPr/>
        </p:nvSpPr>
        <p:spPr>
          <a:xfrm>
            <a:off x="8081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Biene</a:t>
            </a:r>
            <a:endParaRPr sz="5700">
              <a:solidFill>
                <a:schemeClr val="dk2"/>
              </a:solidFill>
              <a:latin typeface="Montserrat"/>
              <a:ea typeface="Montserrat"/>
              <a:cs typeface="Montserrat"/>
              <a:sym typeface="Montserrat"/>
            </a:endParaRPr>
          </a:p>
        </p:txBody>
      </p:sp>
      <p:sp>
        <p:nvSpPr>
          <p:cNvPr id="147" name="Google Shape;147;p19"/>
          <p:cNvSpPr txBox="1"/>
          <p:nvPr/>
        </p:nvSpPr>
        <p:spPr>
          <a:xfrm>
            <a:off x="808125"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bee</a:t>
            </a:r>
            <a:endParaRPr i="1" sz="4800">
              <a:solidFill>
                <a:schemeClr val="dk2"/>
              </a:solidFill>
              <a:latin typeface="Montserrat"/>
              <a:ea typeface="Montserrat"/>
              <a:cs typeface="Montserrat"/>
              <a:sym typeface="Montserrat"/>
            </a:endParaRPr>
          </a:p>
        </p:txBody>
      </p:sp>
      <p:sp>
        <p:nvSpPr>
          <p:cNvPr id="148" name="Google Shape;148;p19"/>
          <p:cNvSpPr txBox="1"/>
          <p:nvPr/>
        </p:nvSpPr>
        <p:spPr>
          <a:xfrm>
            <a:off x="61493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Dienstag</a:t>
            </a:r>
            <a:endParaRPr sz="6000">
              <a:solidFill>
                <a:schemeClr val="dk2"/>
              </a:solidFill>
              <a:latin typeface="Montserrat"/>
              <a:ea typeface="Montserrat"/>
              <a:cs typeface="Montserrat"/>
              <a:sym typeface="Montserrat"/>
            </a:endParaRPr>
          </a:p>
        </p:txBody>
      </p:sp>
      <p:sp>
        <p:nvSpPr>
          <p:cNvPr id="149" name="Google Shape;149;p19"/>
          <p:cNvSpPr txBox="1"/>
          <p:nvPr/>
        </p:nvSpPr>
        <p:spPr>
          <a:xfrm>
            <a:off x="114905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Wien</a:t>
            </a:r>
            <a:endParaRPr sz="6000">
              <a:solidFill>
                <a:schemeClr val="dk2"/>
              </a:solidFill>
              <a:latin typeface="Montserrat"/>
              <a:ea typeface="Montserrat"/>
              <a:cs typeface="Montserrat"/>
              <a:sym typeface="Montserrat"/>
            </a:endParaRPr>
          </a:p>
        </p:txBody>
      </p:sp>
      <p:sp>
        <p:nvSpPr>
          <p:cNvPr id="150" name="Google Shape;150;p19"/>
          <p:cNvSpPr txBox="1"/>
          <p:nvPr/>
        </p:nvSpPr>
        <p:spPr>
          <a:xfrm>
            <a:off x="6149400"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Tuesday</a:t>
            </a:r>
            <a:endParaRPr i="1" sz="5000">
              <a:solidFill>
                <a:schemeClr val="dk2"/>
              </a:solidFill>
              <a:latin typeface="Montserrat"/>
              <a:ea typeface="Montserrat"/>
              <a:cs typeface="Montserrat"/>
              <a:sym typeface="Montserrat"/>
            </a:endParaRPr>
          </a:p>
        </p:txBody>
      </p:sp>
      <p:sp>
        <p:nvSpPr>
          <p:cNvPr id="151" name="Google Shape;151;p19"/>
          <p:cNvSpPr txBox="1"/>
          <p:nvPr/>
        </p:nvSpPr>
        <p:spPr>
          <a:xfrm>
            <a:off x="11490525"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5200">
                <a:solidFill>
                  <a:schemeClr val="dk2"/>
                </a:solidFill>
                <a:latin typeface="Montserrat"/>
                <a:ea typeface="Montserrat"/>
                <a:cs typeface="Montserrat"/>
                <a:sym typeface="Montserrat"/>
              </a:rPr>
              <a:t>Vienna</a:t>
            </a:r>
            <a:endParaRPr i="1" sz="2600">
              <a:solidFill>
                <a:schemeClr val="dk2"/>
              </a:solidFill>
              <a:latin typeface="Montserrat"/>
              <a:ea typeface="Montserrat"/>
              <a:cs typeface="Montserrat"/>
              <a:sym typeface="Montserrat"/>
            </a:endParaRPr>
          </a:p>
        </p:txBody>
      </p:sp>
      <p:sp>
        <p:nvSpPr>
          <p:cNvPr id="152" name="Google Shape;152;p19"/>
          <p:cNvSpPr txBox="1"/>
          <p:nvPr/>
        </p:nvSpPr>
        <p:spPr>
          <a:xfrm>
            <a:off x="1147775" y="879975"/>
            <a:ext cx="8550900" cy="1167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b="1" lang="en-GB" sz="6700">
                <a:solidFill>
                  <a:schemeClr val="dk2"/>
                </a:solidFill>
                <a:latin typeface="Montserrat"/>
                <a:ea typeface="Montserrat"/>
                <a:cs typeface="Montserrat"/>
                <a:sym typeface="Montserrat"/>
              </a:rPr>
              <a:t>[ei]  [ie] </a:t>
            </a:r>
            <a:endParaRPr b="1" sz="45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nvSpPr>
        <p:spPr>
          <a:xfrm>
            <a:off x="808125" y="2508450"/>
            <a:ext cx="5246100" cy="1152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bl</a:t>
            </a:r>
            <a:r>
              <a:rPr lang="en-GB" sz="5700">
                <a:solidFill>
                  <a:schemeClr val="dk2"/>
                </a:solidFill>
                <a:latin typeface="Montserrat"/>
                <a:ea typeface="Montserrat"/>
                <a:cs typeface="Montserrat"/>
                <a:sym typeface="Montserrat"/>
              </a:rPr>
              <a:t>ei</a:t>
            </a:r>
            <a:r>
              <a:rPr lang="en-GB" sz="5700">
                <a:solidFill>
                  <a:schemeClr val="dk2"/>
                </a:solidFill>
                <a:latin typeface="Montserrat"/>
                <a:ea typeface="Montserrat"/>
                <a:cs typeface="Montserrat"/>
                <a:sym typeface="Montserrat"/>
              </a:rPr>
              <a:t>ben</a:t>
            </a:r>
            <a:endParaRPr sz="6000">
              <a:solidFill>
                <a:schemeClr val="dk2"/>
              </a:solidFill>
              <a:latin typeface="Montserrat"/>
              <a:ea typeface="Montserrat"/>
              <a:cs typeface="Montserrat"/>
              <a:sym typeface="Montserrat"/>
            </a:endParaRPr>
          </a:p>
        </p:txBody>
      </p:sp>
      <p:sp>
        <p:nvSpPr>
          <p:cNvPr id="158" name="Google Shape;158;p20"/>
          <p:cNvSpPr txBox="1"/>
          <p:nvPr/>
        </p:nvSpPr>
        <p:spPr>
          <a:xfrm>
            <a:off x="6054075" y="25084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300">
                <a:solidFill>
                  <a:schemeClr val="dk2"/>
                </a:solidFill>
                <a:latin typeface="Montserrat"/>
                <a:ea typeface="Montserrat"/>
                <a:cs typeface="Montserrat"/>
                <a:sym typeface="Montserrat"/>
              </a:rPr>
              <a:t> schrei</a:t>
            </a:r>
            <a:r>
              <a:rPr lang="en-GB" sz="5300">
                <a:solidFill>
                  <a:schemeClr val="dk2"/>
                </a:solidFill>
                <a:latin typeface="Montserrat"/>
                <a:ea typeface="Montserrat"/>
                <a:cs typeface="Montserrat"/>
                <a:sym typeface="Montserrat"/>
              </a:rPr>
              <a:t>ben</a:t>
            </a:r>
            <a:endParaRPr sz="6000">
              <a:solidFill>
                <a:schemeClr val="dk2"/>
              </a:solidFill>
              <a:latin typeface="Montserrat"/>
              <a:ea typeface="Montserrat"/>
              <a:cs typeface="Montserrat"/>
              <a:sym typeface="Montserrat"/>
            </a:endParaRPr>
          </a:p>
        </p:txBody>
      </p:sp>
      <p:sp>
        <p:nvSpPr>
          <p:cNvPr id="159" name="Google Shape;159;p20"/>
          <p:cNvSpPr txBox="1"/>
          <p:nvPr/>
        </p:nvSpPr>
        <p:spPr>
          <a:xfrm>
            <a:off x="11395275" y="2508450"/>
            <a:ext cx="54366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l</a:t>
            </a:r>
            <a:r>
              <a:rPr lang="en-GB" sz="6000">
                <a:solidFill>
                  <a:schemeClr val="dk2"/>
                </a:solidFill>
                <a:latin typeface="Montserrat"/>
                <a:ea typeface="Montserrat"/>
                <a:cs typeface="Montserrat"/>
                <a:sym typeface="Montserrat"/>
              </a:rPr>
              <a:t>ei</a:t>
            </a:r>
            <a:r>
              <a:rPr lang="en-GB" sz="6000">
                <a:solidFill>
                  <a:schemeClr val="dk2"/>
                </a:solidFill>
                <a:latin typeface="Montserrat"/>
                <a:ea typeface="Montserrat"/>
                <a:cs typeface="Montserrat"/>
                <a:sym typeface="Montserrat"/>
              </a:rPr>
              <a:t>hen</a:t>
            </a:r>
            <a:endParaRPr sz="6000">
              <a:solidFill>
                <a:schemeClr val="dk2"/>
              </a:solidFill>
              <a:latin typeface="Montserrat"/>
              <a:ea typeface="Montserrat"/>
              <a:cs typeface="Montserrat"/>
              <a:sym typeface="Montserrat"/>
            </a:endParaRPr>
          </a:p>
        </p:txBody>
      </p:sp>
      <p:sp>
        <p:nvSpPr>
          <p:cNvPr id="160" name="Google Shape;160;p20"/>
          <p:cNvSpPr txBox="1"/>
          <p:nvPr/>
        </p:nvSpPr>
        <p:spPr>
          <a:xfrm>
            <a:off x="808125" y="3660450"/>
            <a:ext cx="52461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to stay</a:t>
            </a:r>
            <a:endParaRPr i="1" sz="4800">
              <a:solidFill>
                <a:schemeClr val="dk2"/>
              </a:solidFill>
              <a:latin typeface="Montserrat"/>
              <a:ea typeface="Montserrat"/>
              <a:cs typeface="Montserrat"/>
              <a:sym typeface="Montserrat"/>
            </a:endParaRPr>
          </a:p>
        </p:txBody>
      </p:sp>
      <p:sp>
        <p:nvSpPr>
          <p:cNvPr id="161" name="Google Shape;161;p20"/>
          <p:cNvSpPr txBox="1"/>
          <p:nvPr/>
        </p:nvSpPr>
        <p:spPr>
          <a:xfrm>
            <a:off x="6053925" y="36604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to write</a:t>
            </a:r>
            <a:endParaRPr i="1" sz="4800">
              <a:solidFill>
                <a:schemeClr val="dk2"/>
              </a:solidFill>
              <a:latin typeface="Montserrat"/>
              <a:ea typeface="Montserrat"/>
              <a:cs typeface="Montserrat"/>
              <a:sym typeface="Montserrat"/>
            </a:endParaRPr>
          </a:p>
        </p:txBody>
      </p:sp>
      <p:sp>
        <p:nvSpPr>
          <p:cNvPr id="162" name="Google Shape;162;p20"/>
          <p:cNvSpPr txBox="1"/>
          <p:nvPr/>
        </p:nvSpPr>
        <p:spPr>
          <a:xfrm>
            <a:off x="11395125" y="3660550"/>
            <a:ext cx="54366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000">
                <a:solidFill>
                  <a:schemeClr val="dk2"/>
                </a:solidFill>
                <a:latin typeface="Montserrat"/>
                <a:ea typeface="Montserrat"/>
                <a:cs typeface="Montserrat"/>
                <a:sym typeface="Montserrat"/>
              </a:rPr>
              <a:t>to lend</a:t>
            </a:r>
            <a:endParaRPr i="1" sz="4000">
              <a:solidFill>
                <a:schemeClr val="dk2"/>
              </a:solidFill>
              <a:latin typeface="Montserrat"/>
              <a:ea typeface="Montserrat"/>
              <a:cs typeface="Montserrat"/>
              <a:sym typeface="Montserrat"/>
            </a:endParaRPr>
          </a:p>
        </p:txBody>
      </p:sp>
      <p:sp>
        <p:nvSpPr>
          <p:cNvPr id="163" name="Google Shape;163;p20"/>
          <p:cNvSpPr txBox="1"/>
          <p:nvPr/>
        </p:nvSpPr>
        <p:spPr>
          <a:xfrm>
            <a:off x="8081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gebl</a:t>
            </a:r>
            <a:r>
              <a:rPr lang="en-GB" sz="5700">
                <a:solidFill>
                  <a:schemeClr val="dk2"/>
                </a:solidFill>
                <a:latin typeface="Montserrat"/>
                <a:ea typeface="Montserrat"/>
                <a:cs typeface="Montserrat"/>
                <a:sym typeface="Montserrat"/>
              </a:rPr>
              <a:t>ie</a:t>
            </a:r>
            <a:r>
              <a:rPr lang="en-GB" sz="5700">
                <a:solidFill>
                  <a:schemeClr val="dk2"/>
                </a:solidFill>
                <a:latin typeface="Montserrat"/>
                <a:ea typeface="Montserrat"/>
                <a:cs typeface="Montserrat"/>
                <a:sym typeface="Montserrat"/>
              </a:rPr>
              <a:t>ben</a:t>
            </a:r>
            <a:endParaRPr sz="5700">
              <a:solidFill>
                <a:schemeClr val="dk2"/>
              </a:solidFill>
              <a:latin typeface="Montserrat"/>
              <a:ea typeface="Montserrat"/>
              <a:cs typeface="Montserrat"/>
              <a:sym typeface="Montserrat"/>
            </a:endParaRPr>
          </a:p>
        </p:txBody>
      </p:sp>
      <p:sp>
        <p:nvSpPr>
          <p:cNvPr id="164" name="Google Shape;164;p20"/>
          <p:cNvSpPr txBox="1"/>
          <p:nvPr/>
        </p:nvSpPr>
        <p:spPr>
          <a:xfrm>
            <a:off x="808125"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stayed</a:t>
            </a:r>
            <a:endParaRPr i="1" sz="4800">
              <a:solidFill>
                <a:schemeClr val="dk2"/>
              </a:solidFill>
              <a:latin typeface="Montserrat"/>
              <a:ea typeface="Montserrat"/>
              <a:cs typeface="Montserrat"/>
              <a:sym typeface="Montserrat"/>
            </a:endParaRPr>
          </a:p>
        </p:txBody>
      </p:sp>
      <p:sp>
        <p:nvSpPr>
          <p:cNvPr id="165" name="Google Shape;165;p20"/>
          <p:cNvSpPr txBox="1"/>
          <p:nvPr/>
        </p:nvSpPr>
        <p:spPr>
          <a:xfrm>
            <a:off x="61493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geschr</a:t>
            </a:r>
            <a:r>
              <a:rPr lang="en-GB" sz="5700">
                <a:solidFill>
                  <a:schemeClr val="dk2"/>
                </a:solidFill>
                <a:latin typeface="Montserrat"/>
                <a:ea typeface="Montserrat"/>
                <a:cs typeface="Montserrat"/>
                <a:sym typeface="Montserrat"/>
              </a:rPr>
              <a:t>ie</a:t>
            </a:r>
            <a:r>
              <a:rPr lang="en-GB" sz="5700">
                <a:solidFill>
                  <a:schemeClr val="dk2"/>
                </a:solidFill>
                <a:latin typeface="Montserrat"/>
                <a:ea typeface="Montserrat"/>
                <a:cs typeface="Montserrat"/>
                <a:sym typeface="Montserrat"/>
              </a:rPr>
              <a:t>ben</a:t>
            </a:r>
            <a:endParaRPr sz="6000">
              <a:solidFill>
                <a:schemeClr val="dk2"/>
              </a:solidFill>
              <a:latin typeface="Montserrat"/>
              <a:ea typeface="Montserrat"/>
              <a:cs typeface="Montserrat"/>
              <a:sym typeface="Montserrat"/>
            </a:endParaRPr>
          </a:p>
        </p:txBody>
      </p:sp>
      <p:sp>
        <p:nvSpPr>
          <p:cNvPr id="166" name="Google Shape;166;p20"/>
          <p:cNvSpPr txBox="1"/>
          <p:nvPr/>
        </p:nvSpPr>
        <p:spPr>
          <a:xfrm>
            <a:off x="114905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gel</a:t>
            </a:r>
            <a:r>
              <a:rPr lang="en-GB" sz="6000">
                <a:solidFill>
                  <a:schemeClr val="dk2"/>
                </a:solidFill>
                <a:latin typeface="Montserrat"/>
                <a:ea typeface="Montserrat"/>
                <a:cs typeface="Montserrat"/>
                <a:sym typeface="Montserrat"/>
              </a:rPr>
              <a:t>ie</a:t>
            </a:r>
            <a:r>
              <a:rPr lang="en-GB" sz="6000">
                <a:solidFill>
                  <a:schemeClr val="dk2"/>
                </a:solidFill>
                <a:latin typeface="Montserrat"/>
                <a:ea typeface="Montserrat"/>
                <a:cs typeface="Montserrat"/>
                <a:sym typeface="Montserrat"/>
              </a:rPr>
              <a:t>hen</a:t>
            </a:r>
            <a:endParaRPr sz="6000">
              <a:solidFill>
                <a:schemeClr val="dk2"/>
              </a:solidFill>
              <a:latin typeface="Montserrat"/>
              <a:ea typeface="Montserrat"/>
              <a:cs typeface="Montserrat"/>
              <a:sym typeface="Montserrat"/>
            </a:endParaRPr>
          </a:p>
        </p:txBody>
      </p:sp>
      <p:sp>
        <p:nvSpPr>
          <p:cNvPr id="167" name="Google Shape;167;p20"/>
          <p:cNvSpPr txBox="1"/>
          <p:nvPr/>
        </p:nvSpPr>
        <p:spPr>
          <a:xfrm>
            <a:off x="6149400"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wrote</a:t>
            </a:r>
            <a:endParaRPr i="1" sz="5000">
              <a:solidFill>
                <a:schemeClr val="dk2"/>
              </a:solidFill>
              <a:latin typeface="Montserrat"/>
              <a:ea typeface="Montserrat"/>
              <a:cs typeface="Montserrat"/>
              <a:sym typeface="Montserrat"/>
            </a:endParaRPr>
          </a:p>
        </p:txBody>
      </p:sp>
      <p:sp>
        <p:nvSpPr>
          <p:cNvPr id="168" name="Google Shape;168;p20"/>
          <p:cNvSpPr txBox="1"/>
          <p:nvPr/>
        </p:nvSpPr>
        <p:spPr>
          <a:xfrm>
            <a:off x="11490525"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5200">
                <a:solidFill>
                  <a:schemeClr val="dk2"/>
                </a:solidFill>
                <a:latin typeface="Montserrat"/>
                <a:ea typeface="Montserrat"/>
                <a:cs typeface="Montserrat"/>
                <a:sym typeface="Montserrat"/>
              </a:rPr>
              <a:t>lent</a:t>
            </a:r>
            <a:endParaRPr i="1" sz="2600">
              <a:solidFill>
                <a:schemeClr val="dk2"/>
              </a:solidFill>
              <a:latin typeface="Montserrat"/>
              <a:ea typeface="Montserrat"/>
              <a:cs typeface="Montserrat"/>
              <a:sym typeface="Montserrat"/>
            </a:endParaRPr>
          </a:p>
        </p:txBody>
      </p:sp>
      <p:sp>
        <p:nvSpPr>
          <p:cNvPr id="169" name="Google Shape;169;p20"/>
          <p:cNvSpPr txBox="1"/>
          <p:nvPr/>
        </p:nvSpPr>
        <p:spPr>
          <a:xfrm>
            <a:off x="1147775" y="879975"/>
            <a:ext cx="8550900" cy="1167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b="1" lang="en-GB" sz="6700">
                <a:solidFill>
                  <a:schemeClr val="dk2"/>
                </a:solidFill>
                <a:latin typeface="Montserrat"/>
                <a:ea typeface="Montserrat"/>
                <a:cs typeface="Montserrat"/>
                <a:sym typeface="Montserrat"/>
              </a:rPr>
              <a:t>[ei]  [ie] </a:t>
            </a:r>
            <a:endParaRPr b="1" sz="45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txBox="1"/>
          <p:nvPr/>
        </p:nvSpPr>
        <p:spPr>
          <a:xfrm>
            <a:off x="1205175" y="707800"/>
            <a:ext cx="8064900" cy="13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700">
                <a:solidFill>
                  <a:schemeClr val="dk2"/>
                </a:solidFill>
                <a:latin typeface="Montserrat"/>
                <a:ea typeface="Montserrat"/>
                <a:cs typeface="Montserrat"/>
                <a:sym typeface="Montserrat"/>
              </a:rPr>
              <a:t>Ein Zungenbrecher!</a:t>
            </a:r>
            <a:endParaRPr b="1" sz="5700">
              <a:solidFill>
                <a:schemeClr val="dk2"/>
              </a:solidFill>
              <a:latin typeface="Montserrat"/>
              <a:ea typeface="Montserrat"/>
              <a:cs typeface="Montserrat"/>
              <a:sym typeface="Montserrat"/>
            </a:endParaRPr>
          </a:p>
        </p:txBody>
      </p:sp>
      <p:sp>
        <p:nvSpPr>
          <p:cNvPr id="175" name="Google Shape;175;p21"/>
          <p:cNvSpPr txBox="1"/>
          <p:nvPr/>
        </p:nvSpPr>
        <p:spPr>
          <a:xfrm>
            <a:off x="1243425" y="2984225"/>
            <a:ext cx="10425600" cy="46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200">
                <a:solidFill>
                  <a:schemeClr val="dk2"/>
                </a:solidFill>
                <a:latin typeface="Montserrat"/>
                <a:ea typeface="Montserrat"/>
                <a:cs typeface="Montserrat"/>
                <a:sym typeface="Montserrat"/>
              </a:rPr>
              <a:t>Wiener Weiber wollen Weißwein aus Wien!</a:t>
            </a:r>
            <a:endParaRPr sz="7200">
              <a:solidFill>
                <a:schemeClr val="dk2"/>
              </a:solidFill>
              <a:latin typeface="Montserrat"/>
              <a:ea typeface="Montserrat"/>
              <a:cs typeface="Montserrat"/>
              <a:sym typeface="Montserrat"/>
            </a:endParaRPr>
          </a:p>
        </p:txBody>
      </p:sp>
      <p:pic>
        <p:nvPicPr>
          <p:cNvPr id="176" name="Google Shape;176;p21"/>
          <p:cNvPicPr preferRelativeResize="0"/>
          <p:nvPr/>
        </p:nvPicPr>
        <p:blipFill>
          <a:blip r:embed="rId3">
            <a:alphaModFix/>
          </a:blip>
          <a:stretch>
            <a:fillRect/>
          </a:stretch>
        </p:blipFill>
        <p:spPr>
          <a:xfrm>
            <a:off x="12407350" y="707800"/>
            <a:ext cx="1856200" cy="1856200"/>
          </a:xfrm>
          <a:prstGeom prst="rect">
            <a:avLst/>
          </a:prstGeom>
          <a:noFill/>
          <a:ln>
            <a:noFill/>
          </a:ln>
        </p:spPr>
      </p:pic>
      <p:pic>
        <p:nvPicPr>
          <p:cNvPr id="177" name="Google Shape;177;p21"/>
          <p:cNvPicPr preferRelativeResize="0"/>
          <p:nvPr/>
        </p:nvPicPr>
        <p:blipFill>
          <a:blip r:embed="rId4">
            <a:alphaModFix/>
          </a:blip>
          <a:stretch>
            <a:fillRect/>
          </a:stretch>
        </p:blipFill>
        <p:spPr>
          <a:xfrm>
            <a:off x="13657950" y="3524250"/>
            <a:ext cx="1619250" cy="323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22"/>
          <p:cNvGraphicFramePr/>
          <p:nvPr/>
        </p:nvGraphicFramePr>
        <p:xfrm>
          <a:off x="629675" y="694300"/>
          <a:ext cx="3000000" cy="3000000"/>
        </p:xfrm>
        <a:graphic>
          <a:graphicData uri="http://schemas.openxmlformats.org/drawingml/2006/table">
            <a:tbl>
              <a:tblPr>
                <a:noFill/>
                <a:tableStyleId>{C69248D9-57E6-4DBE-BF48-1C14595E89F4}</a:tableStyleId>
              </a:tblPr>
              <a:tblGrid>
                <a:gridCol w="6965100"/>
                <a:gridCol w="6769025"/>
              </a:tblGrid>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erklären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explain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erlauben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allow</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erzählen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tell (stories)</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sich sonnen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sunbathe</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helfen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help</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tragen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wear/carry</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schreiben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write</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schicken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to send</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draußen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outside</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drinnen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inside</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183" name="Google Shape;183;p22"/>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nvSpPr>
        <p:spPr>
          <a:xfrm>
            <a:off x="1143000" y="8763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For most verbs, it is best to use the perfect tense when putting them into the past tense</a:t>
            </a:r>
            <a:endParaRPr b="1" sz="3600">
              <a:solidFill>
                <a:schemeClr val="dk2"/>
              </a:solidFill>
              <a:latin typeface="Montserrat"/>
              <a:ea typeface="Montserrat"/>
              <a:cs typeface="Montserrat"/>
              <a:sym typeface="Montserrat"/>
            </a:endParaRPr>
          </a:p>
        </p:txBody>
      </p:sp>
      <p:sp>
        <p:nvSpPr>
          <p:cNvPr id="189" name="Google Shape;189;p23"/>
          <p:cNvSpPr txBox="1"/>
          <p:nvPr/>
        </p:nvSpPr>
        <p:spPr>
          <a:xfrm>
            <a:off x="1253650" y="23622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300">
                <a:solidFill>
                  <a:schemeClr val="dk2"/>
                </a:solidFill>
                <a:latin typeface="Montserrat"/>
                <a:ea typeface="Montserrat"/>
                <a:cs typeface="Montserrat"/>
                <a:sym typeface="Montserrat"/>
              </a:rPr>
              <a:t>Remember, the perfect tense has two parts; the auxiliary verb(haben or sein) plus the past participle, which goes to the end of the clause</a:t>
            </a:r>
            <a:endParaRPr b="1" sz="3300">
              <a:solidFill>
                <a:schemeClr val="dk2"/>
              </a:solidFill>
              <a:latin typeface="Montserrat"/>
              <a:ea typeface="Montserrat"/>
              <a:cs typeface="Montserrat"/>
              <a:sym typeface="Montserrat"/>
            </a:endParaRPr>
          </a:p>
        </p:txBody>
      </p:sp>
      <p:sp>
        <p:nvSpPr>
          <p:cNvPr id="190" name="Google Shape;190;p23"/>
          <p:cNvSpPr txBox="1"/>
          <p:nvPr/>
        </p:nvSpPr>
        <p:spPr>
          <a:xfrm>
            <a:off x="1211850" y="38481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To form the past participle of a regular verb, you take the infinitive, take off the -en and add ge to the front and t to the end</a:t>
            </a:r>
            <a:endParaRPr b="1" sz="3600">
              <a:solidFill>
                <a:schemeClr val="dk2"/>
              </a:solidFill>
              <a:latin typeface="Montserrat"/>
              <a:ea typeface="Montserrat"/>
              <a:cs typeface="Montserrat"/>
              <a:sym typeface="Montserrat"/>
            </a:endParaRPr>
          </a:p>
        </p:txBody>
      </p:sp>
      <p:sp>
        <p:nvSpPr>
          <p:cNvPr id="191" name="Google Shape;191;p23"/>
          <p:cNvSpPr txBox="1"/>
          <p:nvPr/>
        </p:nvSpPr>
        <p:spPr>
          <a:xfrm>
            <a:off x="1211850" y="53340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  schicken(to send)</a:t>
            </a:r>
            <a:endParaRPr b="1" i="1" sz="3600">
              <a:solidFill>
                <a:schemeClr val="dk2"/>
              </a:solidFill>
              <a:latin typeface="Montserrat"/>
              <a:ea typeface="Montserrat"/>
              <a:cs typeface="Montserrat"/>
              <a:sym typeface="Montserrat"/>
            </a:endParaRPr>
          </a:p>
        </p:txBody>
      </p:sp>
      <p:sp>
        <p:nvSpPr>
          <p:cNvPr id="192" name="Google Shape;192;p23"/>
          <p:cNvSpPr txBox="1"/>
          <p:nvPr/>
        </p:nvSpPr>
        <p:spPr>
          <a:xfrm>
            <a:off x="1211850" y="68199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   spielen (to play)</a:t>
            </a:r>
            <a:endParaRPr b="1" i="1" sz="3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i="1" sz="3600">
              <a:solidFill>
                <a:schemeClr val="dk2"/>
              </a:solidFill>
              <a:latin typeface="Montserrat"/>
              <a:ea typeface="Montserrat"/>
              <a:cs typeface="Montserrat"/>
              <a:sym typeface="Montserrat"/>
            </a:endParaRPr>
          </a:p>
        </p:txBody>
      </p:sp>
      <p:sp>
        <p:nvSpPr>
          <p:cNvPr id="193" name="Google Shape;193;p23"/>
          <p:cNvSpPr/>
          <p:nvPr/>
        </p:nvSpPr>
        <p:spPr>
          <a:xfrm>
            <a:off x="5930225" y="5506175"/>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94" name="Google Shape;194;p23"/>
          <p:cNvSpPr txBox="1"/>
          <p:nvPr/>
        </p:nvSpPr>
        <p:spPr>
          <a:xfrm>
            <a:off x="7489525" y="5334000"/>
            <a:ext cx="18648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schick</a:t>
            </a:r>
            <a:endParaRPr b="1" sz="3600">
              <a:solidFill>
                <a:schemeClr val="dk2"/>
              </a:solidFill>
              <a:latin typeface="Montserrat"/>
              <a:ea typeface="Montserrat"/>
              <a:cs typeface="Montserrat"/>
              <a:sym typeface="Montserrat"/>
            </a:endParaRPr>
          </a:p>
        </p:txBody>
      </p:sp>
      <p:sp>
        <p:nvSpPr>
          <p:cNvPr id="195" name="Google Shape;195;p23"/>
          <p:cNvSpPr/>
          <p:nvPr/>
        </p:nvSpPr>
        <p:spPr>
          <a:xfrm>
            <a:off x="9270000" y="5506175"/>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96" name="Google Shape;196;p23"/>
          <p:cNvSpPr txBox="1"/>
          <p:nvPr/>
        </p:nvSpPr>
        <p:spPr>
          <a:xfrm>
            <a:off x="10903950" y="5334000"/>
            <a:ext cx="26589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ge</a:t>
            </a:r>
            <a:r>
              <a:rPr b="1" lang="en-GB" sz="3600">
                <a:solidFill>
                  <a:schemeClr val="dk2"/>
                </a:solidFill>
                <a:latin typeface="Montserrat"/>
                <a:ea typeface="Montserrat"/>
                <a:cs typeface="Montserrat"/>
                <a:sym typeface="Montserrat"/>
              </a:rPr>
              <a:t>schick</a:t>
            </a:r>
            <a:r>
              <a:rPr b="1" lang="en-GB" sz="3600">
                <a:solidFill>
                  <a:schemeClr val="dk2"/>
                </a:solidFill>
                <a:latin typeface="Montserrat"/>
                <a:ea typeface="Montserrat"/>
                <a:cs typeface="Montserrat"/>
                <a:sym typeface="Montserrat"/>
              </a:rPr>
              <a:t>t</a:t>
            </a:r>
            <a:endParaRPr b="1" sz="3600">
              <a:solidFill>
                <a:schemeClr val="dk2"/>
              </a:solidFill>
              <a:latin typeface="Montserrat"/>
              <a:ea typeface="Montserrat"/>
              <a:cs typeface="Montserrat"/>
              <a:sym typeface="Montserrat"/>
            </a:endParaRPr>
          </a:p>
        </p:txBody>
      </p:sp>
      <p:sp>
        <p:nvSpPr>
          <p:cNvPr id="197" name="Google Shape;197;p23"/>
          <p:cNvSpPr/>
          <p:nvPr/>
        </p:nvSpPr>
        <p:spPr>
          <a:xfrm>
            <a:off x="5738275" y="6972950"/>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98" name="Google Shape;198;p23"/>
          <p:cNvSpPr/>
          <p:nvPr/>
        </p:nvSpPr>
        <p:spPr>
          <a:xfrm>
            <a:off x="9270000" y="6972950"/>
            <a:ext cx="1530300" cy="47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99" name="Google Shape;199;p23"/>
          <p:cNvSpPr txBox="1"/>
          <p:nvPr/>
        </p:nvSpPr>
        <p:spPr>
          <a:xfrm>
            <a:off x="7460525" y="6819900"/>
            <a:ext cx="18648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spiel</a:t>
            </a:r>
            <a:endParaRPr b="1" sz="3600">
              <a:solidFill>
                <a:schemeClr val="dk2"/>
              </a:solidFill>
              <a:latin typeface="Montserrat"/>
              <a:ea typeface="Montserrat"/>
              <a:cs typeface="Montserrat"/>
              <a:sym typeface="Montserrat"/>
            </a:endParaRPr>
          </a:p>
        </p:txBody>
      </p:sp>
      <p:sp>
        <p:nvSpPr>
          <p:cNvPr id="200" name="Google Shape;200;p23"/>
          <p:cNvSpPr txBox="1"/>
          <p:nvPr/>
        </p:nvSpPr>
        <p:spPr>
          <a:xfrm>
            <a:off x="11133500" y="6886850"/>
            <a:ext cx="24294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gespielt</a:t>
            </a:r>
            <a:endParaRPr>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nvSpPr>
        <p:spPr>
          <a:xfrm>
            <a:off x="1143000" y="8763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For reflexive verbs, don't forget to change the reflexive pronoun</a:t>
            </a:r>
            <a:r>
              <a:rPr b="1" lang="en-GB" sz="3600">
                <a:solidFill>
                  <a:schemeClr val="dk2"/>
                </a:solidFill>
                <a:latin typeface="Montserrat"/>
                <a:ea typeface="Montserrat"/>
                <a:cs typeface="Montserrat"/>
                <a:sym typeface="Montserrat"/>
              </a:rPr>
              <a:t> </a:t>
            </a:r>
            <a:endParaRPr b="1" sz="3600">
              <a:solidFill>
                <a:schemeClr val="dk2"/>
              </a:solidFill>
              <a:latin typeface="Montserrat"/>
              <a:ea typeface="Montserrat"/>
              <a:cs typeface="Montserrat"/>
              <a:sym typeface="Montserrat"/>
            </a:endParaRPr>
          </a:p>
        </p:txBody>
      </p:sp>
      <p:sp>
        <p:nvSpPr>
          <p:cNvPr id="206" name="Google Shape;206;p24"/>
          <p:cNvSpPr txBox="1"/>
          <p:nvPr/>
        </p:nvSpPr>
        <p:spPr>
          <a:xfrm>
            <a:off x="917950" y="21993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In this lesson we have</a:t>
            </a:r>
            <a:r>
              <a:rPr b="1" lang="en-GB" sz="3600">
                <a:solidFill>
                  <a:schemeClr val="dk2"/>
                </a:solidFill>
                <a:latin typeface="Montserrat"/>
                <a:ea typeface="Montserrat"/>
                <a:cs typeface="Montserrat"/>
                <a:sym typeface="Montserrat"/>
              </a:rPr>
              <a:t> sich sonnen</a:t>
            </a:r>
            <a:r>
              <a:rPr b="1" i="1" lang="en-GB" sz="3600">
                <a:solidFill>
                  <a:schemeClr val="dk2"/>
                </a:solidFill>
                <a:latin typeface="Montserrat"/>
                <a:ea typeface="Montserrat"/>
                <a:cs typeface="Montserrat"/>
                <a:sym typeface="Montserrat"/>
              </a:rPr>
              <a:t> = to sunbathe</a:t>
            </a:r>
            <a:endParaRPr b="1" sz="3600">
              <a:solidFill>
                <a:schemeClr val="dk2"/>
              </a:solidFill>
              <a:latin typeface="Montserrat"/>
              <a:ea typeface="Montserrat"/>
              <a:cs typeface="Montserrat"/>
              <a:sym typeface="Montserrat"/>
            </a:endParaRPr>
          </a:p>
        </p:txBody>
      </p:sp>
      <p:sp>
        <p:nvSpPr>
          <p:cNvPr id="207" name="Google Shape;207;p24"/>
          <p:cNvSpPr txBox="1"/>
          <p:nvPr/>
        </p:nvSpPr>
        <p:spPr>
          <a:xfrm>
            <a:off x="979900" y="3135500"/>
            <a:ext cx="15992400" cy="8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Present tense:</a:t>
            </a:r>
            <a:r>
              <a:rPr b="1" lang="en-GB" sz="3600">
                <a:solidFill>
                  <a:schemeClr val="dk2"/>
                </a:solidFill>
                <a:latin typeface="Montserrat"/>
                <a:ea typeface="Montserrat"/>
                <a:cs typeface="Montserrat"/>
                <a:sym typeface="Montserrat"/>
              </a:rPr>
              <a:t> Ich sonne mich = </a:t>
            </a:r>
            <a:r>
              <a:rPr b="1" i="1" lang="en-GB" sz="3600">
                <a:solidFill>
                  <a:schemeClr val="dk2"/>
                </a:solidFill>
                <a:latin typeface="Montserrat"/>
                <a:ea typeface="Montserrat"/>
                <a:cs typeface="Montserrat"/>
                <a:sym typeface="Montserrat"/>
              </a:rPr>
              <a:t>I sunbathe</a:t>
            </a:r>
            <a:endParaRPr b="1" i="1" sz="3600">
              <a:solidFill>
                <a:schemeClr val="dk2"/>
              </a:solidFill>
              <a:latin typeface="Montserrat"/>
              <a:ea typeface="Montserrat"/>
              <a:cs typeface="Montserrat"/>
              <a:sym typeface="Montserrat"/>
            </a:endParaRPr>
          </a:p>
        </p:txBody>
      </p:sp>
      <p:sp>
        <p:nvSpPr>
          <p:cNvPr id="208" name="Google Shape;208;p24"/>
          <p:cNvSpPr txBox="1"/>
          <p:nvPr/>
        </p:nvSpPr>
        <p:spPr>
          <a:xfrm>
            <a:off x="1037700" y="4018400"/>
            <a:ext cx="16116300" cy="10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Perfect tense: </a:t>
            </a:r>
            <a:r>
              <a:rPr b="1" lang="en-GB" sz="3600">
                <a:solidFill>
                  <a:schemeClr val="dk2"/>
                </a:solidFill>
                <a:latin typeface="Montserrat"/>
                <a:ea typeface="Montserrat"/>
                <a:cs typeface="Montserrat"/>
                <a:sym typeface="Montserrat"/>
              </a:rPr>
              <a:t>Ich habe mich gesonnt = </a:t>
            </a:r>
            <a:r>
              <a:rPr b="1" i="1" lang="en-GB" sz="3600">
                <a:solidFill>
                  <a:schemeClr val="dk2"/>
                </a:solidFill>
                <a:latin typeface="Montserrat"/>
                <a:ea typeface="Montserrat"/>
                <a:cs typeface="Montserrat"/>
                <a:sym typeface="Montserrat"/>
              </a:rPr>
              <a:t>I sunbathed</a:t>
            </a:r>
            <a:endParaRPr b="1" i="1" sz="3600">
              <a:solidFill>
                <a:schemeClr val="dk2"/>
              </a:solidFill>
              <a:latin typeface="Montserrat"/>
              <a:ea typeface="Montserrat"/>
              <a:cs typeface="Montserrat"/>
              <a:sym typeface="Montserrat"/>
            </a:endParaRPr>
          </a:p>
        </p:txBody>
      </p:sp>
      <p:sp>
        <p:nvSpPr>
          <p:cNvPr id="209" name="Google Shape;209;p24"/>
          <p:cNvSpPr txBox="1"/>
          <p:nvPr/>
        </p:nvSpPr>
        <p:spPr>
          <a:xfrm>
            <a:off x="969900" y="5202350"/>
            <a:ext cx="16935600" cy="8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And some verbs have separable prefixes </a:t>
            </a:r>
            <a:r>
              <a:rPr b="1" lang="en-GB" sz="3600">
                <a:solidFill>
                  <a:schemeClr val="dk2"/>
                </a:solidFill>
                <a:latin typeface="Montserrat"/>
                <a:ea typeface="Montserrat"/>
                <a:cs typeface="Montserrat"/>
                <a:sym typeface="Montserrat"/>
              </a:rPr>
              <a:t>eg. aufwachen= </a:t>
            </a:r>
            <a:r>
              <a:rPr b="1" i="1" lang="en-GB" sz="3600">
                <a:solidFill>
                  <a:schemeClr val="dk2"/>
                </a:solidFill>
                <a:latin typeface="Montserrat"/>
                <a:ea typeface="Montserrat"/>
                <a:cs typeface="Montserrat"/>
                <a:sym typeface="Montserrat"/>
              </a:rPr>
              <a:t>to wake up</a:t>
            </a:r>
            <a:endParaRPr b="1" i="1" sz="3600">
              <a:solidFill>
                <a:schemeClr val="dk2"/>
              </a:solidFill>
              <a:latin typeface="Montserrat"/>
              <a:ea typeface="Montserrat"/>
              <a:cs typeface="Montserrat"/>
              <a:sym typeface="Montserrat"/>
            </a:endParaRPr>
          </a:p>
        </p:txBody>
      </p:sp>
      <p:sp>
        <p:nvSpPr>
          <p:cNvPr id="210" name="Google Shape;210;p24"/>
          <p:cNvSpPr txBox="1"/>
          <p:nvPr/>
        </p:nvSpPr>
        <p:spPr>
          <a:xfrm>
            <a:off x="1061500" y="7507950"/>
            <a:ext cx="15829200" cy="8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700">
                <a:solidFill>
                  <a:schemeClr val="dk2"/>
                </a:solidFill>
                <a:latin typeface="Montserrat"/>
                <a:ea typeface="Montserrat"/>
                <a:cs typeface="Montserrat"/>
                <a:sym typeface="Montserrat"/>
              </a:rPr>
              <a:t>Ich bin um 7 Uhr aufge</a:t>
            </a:r>
            <a:r>
              <a:rPr b="1" lang="en-GB" sz="3700">
                <a:solidFill>
                  <a:schemeClr val="dk2"/>
                </a:solidFill>
                <a:latin typeface="Montserrat"/>
                <a:ea typeface="Montserrat"/>
                <a:cs typeface="Montserrat"/>
                <a:sym typeface="Montserrat"/>
              </a:rPr>
              <a:t>w</a:t>
            </a:r>
            <a:r>
              <a:rPr b="1" lang="en-GB" sz="3700">
                <a:solidFill>
                  <a:schemeClr val="dk2"/>
                </a:solidFill>
                <a:latin typeface="Montserrat"/>
                <a:ea typeface="Montserrat"/>
                <a:cs typeface="Montserrat"/>
                <a:sym typeface="Montserrat"/>
              </a:rPr>
              <a:t>acht =</a:t>
            </a:r>
            <a:r>
              <a:rPr b="1" i="1" lang="en-GB" sz="3700">
                <a:solidFill>
                  <a:schemeClr val="dk2"/>
                </a:solidFill>
                <a:latin typeface="Montserrat"/>
                <a:ea typeface="Montserrat"/>
                <a:cs typeface="Montserrat"/>
                <a:sym typeface="Montserrat"/>
              </a:rPr>
              <a:t> I woke up at 7 am</a:t>
            </a:r>
            <a:endParaRPr b="1" i="1" sz="3700">
              <a:solidFill>
                <a:schemeClr val="dk2"/>
              </a:solidFill>
              <a:latin typeface="Montserrat"/>
              <a:ea typeface="Montserrat"/>
              <a:cs typeface="Montserrat"/>
              <a:sym typeface="Montserrat"/>
            </a:endParaRPr>
          </a:p>
        </p:txBody>
      </p:sp>
      <p:sp>
        <p:nvSpPr>
          <p:cNvPr id="211" name="Google Shape;211;p24"/>
          <p:cNvSpPr txBox="1"/>
          <p:nvPr/>
        </p:nvSpPr>
        <p:spPr>
          <a:xfrm>
            <a:off x="979900" y="6201638"/>
            <a:ext cx="15992400" cy="8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These verbs have a sandwich style past participle with </a:t>
            </a:r>
            <a:r>
              <a:rPr b="1" lang="en-GB" sz="3600">
                <a:solidFill>
                  <a:schemeClr val="dk2"/>
                </a:solidFill>
                <a:latin typeface="Montserrat"/>
                <a:ea typeface="Montserrat"/>
                <a:cs typeface="Montserrat"/>
                <a:sym typeface="Montserrat"/>
              </a:rPr>
              <a:t>ge</a:t>
            </a:r>
            <a:r>
              <a:rPr b="1" i="1" lang="en-GB" sz="3600">
                <a:solidFill>
                  <a:schemeClr val="dk2"/>
                </a:solidFill>
                <a:latin typeface="Montserrat"/>
                <a:ea typeface="Montserrat"/>
                <a:cs typeface="Montserrat"/>
                <a:sym typeface="Montserrat"/>
              </a:rPr>
              <a:t> in the middle</a:t>
            </a:r>
            <a:endParaRPr b="1" i="1" sz="36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