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6D0E17-8DD6-4E16-834F-EAF116D17B79}">
  <a:tblStyle styleId="{066D0E17-8DD6-4E16-834F-EAF116D17B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6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ed7ea606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ed7ea606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ed7ea6069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ed7ea606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ed7ea6069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ed7ea6069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ed7ea6069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ed7ea606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ed7ea6069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ed7ea6069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ed7ea6069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ed7ea6069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5" name="Google Shape;165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type="ctrTitle"/>
          </p:nvPr>
        </p:nvSpPr>
        <p:spPr>
          <a:xfrm>
            <a:off x="458975" y="1438150"/>
            <a:ext cx="68658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relationships [2 / 3]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Possessive adjectives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5" name="Google Shape;195;p39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96" name="Google Shape;196;p39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Hodgson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01" name="Google Shape;201;p40"/>
          <p:cNvSpPr/>
          <p:nvPr/>
        </p:nvSpPr>
        <p:spPr>
          <a:xfrm>
            <a:off x="2679913" y="14948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2" name="Google Shape;2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0"/>
          <p:cNvSpPr txBox="1"/>
          <p:nvPr/>
        </p:nvSpPr>
        <p:spPr>
          <a:xfrm>
            <a:off x="3332163" y="301863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40"/>
          <p:cNvSpPr txBox="1"/>
          <p:nvPr/>
        </p:nvSpPr>
        <p:spPr>
          <a:xfrm>
            <a:off x="3452651" y="2869625"/>
            <a:ext cx="19533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forbidden sign" id="205" name="Google Shape;20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1564" y="1790464"/>
            <a:ext cx="1003400" cy="10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41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 f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41"/>
          <p:cNvSpPr txBox="1"/>
          <p:nvPr/>
        </p:nvSpPr>
        <p:spPr>
          <a:xfrm>
            <a:off x="3757561" y="21683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1"/>
          <p:cNvSpPr txBox="1"/>
          <p:nvPr/>
        </p:nvSpPr>
        <p:spPr>
          <a:xfrm>
            <a:off x="3332163" y="301863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41"/>
          <p:cNvPicPr preferRelativeResize="0"/>
          <p:nvPr/>
        </p:nvPicPr>
        <p:blipFill rotWithShape="1">
          <a:blip r:embed="rId4">
            <a:alphaModFix/>
          </a:blip>
          <a:srcRect b="35292" l="12788" r="72499" t="41991"/>
          <a:stretch/>
        </p:blipFill>
        <p:spPr>
          <a:xfrm>
            <a:off x="966126" y="1677188"/>
            <a:ext cx="1345301" cy="11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1"/>
          <p:cNvPicPr preferRelativeResize="0"/>
          <p:nvPr/>
        </p:nvPicPr>
        <p:blipFill rotWithShape="1">
          <a:blip r:embed="rId5">
            <a:alphaModFix/>
          </a:blip>
          <a:srcRect b="33072" l="12784" r="71530" t="41248"/>
          <a:stretch/>
        </p:blipFill>
        <p:spPr>
          <a:xfrm>
            <a:off x="3819262" y="2672426"/>
            <a:ext cx="1434197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1"/>
          <p:cNvSpPr/>
          <p:nvPr/>
        </p:nvSpPr>
        <p:spPr>
          <a:xfrm>
            <a:off x="6369438" y="1682975"/>
            <a:ext cx="196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[at the back]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p42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{066D0E17-8DD6-4E16-834F-EAF116D17B79}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disputer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argue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s’occuper de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look after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s’amuser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fun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fâcher contre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angry with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s’entendre bien avec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on well with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chamailler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bicker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moi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toi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lui/elle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him/her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eux/elles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them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3" name="Google Shape;2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>
            <p:ph type="title"/>
          </p:nvPr>
        </p:nvSpPr>
        <p:spPr>
          <a:xfrm>
            <a:off x="1678175" y="445025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Possessive adjectives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9" name="Google Shape;229;p43"/>
          <p:cNvSpPr txBox="1"/>
          <p:nvPr>
            <p:ph idx="1" type="body"/>
          </p:nvPr>
        </p:nvSpPr>
        <p:spPr>
          <a:xfrm>
            <a:off x="508575" y="901925"/>
            <a:ext cx="8226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Possessive adjectives </a:t>
            </a:r>
            <a:r>
              <a:rPr lang="en-GB" sz="1800"/>
              <a:t>are how we say ‘my’, ‘your’ or ‘his/her’.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0" name="Google Shape;230;p43"/>
          <p:cNvSpPr txBox="1"/>
          <p:nvPr>
            <p:ph idx="1" type="body"/>
          </p:nvPr>
        </p:nvSpPr>
        <p:spPr>
          <a:xfrm>
            <a:off x="512525" y="1416325"/>
            <a:ext cx="8397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 French they change depending on whether we are describing a </a:t>
            </a:r>
            <a:r>
              <a:rPr b="1" lang="en-GB" sz="1800">
                <a:solidFill>
                  <a:schemeClr val="accent3"/>
                </a:solidFill>
              </a:rPr>
              <a:t>masculine</a:t>
            </a:r>
            <a:r>
              <a:rPr lang="en-GB" sz="1800"/>
              <a:t>, </a:t>
            </a:r>
            <a:r>
              <a:rPr b="1" lang="en-GB" sz="1800">
                <a:solidFill>
                  <a:schemeClr val="accent5"/>
                </a:solidFill>
              </a:rPr>
              <a:t>feminine </a:t>
            </a:r>
            <a:r>
              <a:rPr lang="en-GB" sz="1800"/>
              <a:t>or </a:t>
            </a:r>
            <a:r>
              <a:rPr b="1" lang="en-GB" sz="1800">
                <a:solidFill>
                  <a:schemeClr val="accent1"/>
                </a:solidFill>
              </a:rPr>
              <a:t>plural </a:t>
            </a:r>
            <a:r>
              <a:rPr lang="en-GB" sz="1800"/>
              <a:t>noun.</a:t>
            </a:r>
            <a:endParaRPr sz="1400"/>
          </a:p>
        </p:txBody>
      </p:sp>
      <p:graphicFrame>
        <p:nvGraphicFramePr>
          <p:cNvPr id="231" name="Google Shape;231;p43"/>
          <p:cNvGraphicFramePr/>
          <p:nvPr/>
        </p:nvGraphicFramePr>
        <p:xfrm>
          <a:off x="47625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{066D0E17-8DD6-4E16-834F-EAF116D17B79}</a:tableStyleId>
              </a:tblPr>
              <a:tblGrid>
                <a:gridCol w="2047875"/>
                <a:gridCol w="2047875"/>
                <a:gridCol w="2047875"/>
                <a:gridCol w="204787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Feminine*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</a:t>
                      </a:r>
                      <a:endParaRPr b="1" sz="2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Mes</a:t>
                      </a:r>
                      <a:endParaRPr b="1" sz="20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Your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Ton</a:t>
                      </a:r>
                      <a:endParaRPr b="1" sz="2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</a:t>
                      </a:r>
                      <a:endParaRPr b="1" sz="20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His/Her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Son</a:t>
                      </a:r>
                      <a:endParaRPr b="1" sz="2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Ses</a:t>
                      </a:r>
                      <a:endParaRPr b="1" sz="20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232" name="Google Shape;232;p43"/>
          <p:cNvSpPr txBox="1"/>
          <p:nvPr>
            <p:ph idx="1" type="body"/>
          </p:nvPr>
        </p:nvSpPr>
        <p:spPr>
          <a:xfrm>
            <a:off x="508575" y="4064225"/>
            <a:ext cx="8226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*Except before a vowel e.g. </a:t>
            </a:r>
            <a:r>
              <a:rPr b="1" lang="en-GB" sz="1800">
                <a:solidFill>
                  <a:schemeClr val="accent5"/>
                </a:solidFill>
              </a:rPr>
              <a:t>Mon </a:t>
            </a:r>
            <a:r>
              <a:rPr lang="en-GB" sz="1800"/>
              <a:t>amie - My (female) friend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/>
          <p:nvPr/>
        </p:nvSpPr>
        <p:spPr>
          <a:xfrm>
            <a:off x="8556160" y="329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44"/>
          <p:cNvPicPr preferRelativeResize="0"/>
          <p:nvPr/>
        </p:nvPicPr>
        <p:blipFill rotWithShape="1">
          <a:blip r:embed="rId3">
            <a:alphaModFix/>
          </a:blip>
          <a:srcRect b="8447" l="11771" r="13912" t="10561"/>
          <a:stretch/>
        </p:blipFill>
        <p:spPr>
          <a:xfrm>
            <a:off x="7609900" y="166175"/>
            <a:ext cx="644700" cy="55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9" name="Google Shape;239;p44"/>
          <p:cNvSpPr txBox="1"/>
          <p:nvPr>
            <p:ph type="title"/>
          </p:nvPr>
        </p:nvSpPr>
        <p:spPr>
          <a:xfrm>
            <a:off x="458050" y="353063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Talking about relationships.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434343"/>
                </a:solidFill>
              </a:rPr>
              <a:t>Choose the correct option to complete the sentences:</a:t>
            </a:r>
            <a:br>
              <a:rPr lang="en-GB" sz="2300">
                <a:solidFill>
                  <a:srgbClr val="434343"/>
                </a:solidFill>
              </a:rPr>
            </a:br>
            <a:endParaRPr sz="2300">
              <a:solidFill>
                <a:srgbClr val="434343"/>
              </a:solidFill>
            </a:endParaRPr>
          </a:p>
          <a:p>
            <a:pPr indent="-260350" lvl="0" marL="228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AutoNum type="arabicParenR"/>
            </a:pPr>
            <a:r>
              <a:rPr lang="en-GB" sz="2300">
                <a:solidFill>
                  <a:srgbClr val="434343"/>
                </a:solidFill>
              </a:rPr>
              <a:t>My father = </a:t>
            </a:r>
            <a:r>
              <a:rPr lang="en-GB" sz="2300">
                <a:solidFill>
                  <a:schemeClr val="accent5"/>
                </a:solidFill>
              </a:rPr>
              <a:t>mon</a:t>
            </a:r>
            <a:r>
              <a:rPr lang="en-GB" sz="2300">
                <a:solidFill>
                  <a:srgbClr val="434343"/>
                </a:solidFill>
              </a:rPr>
              <a:t>/ma/mes père</a:t>
            </a:r>
            <a:endParaRPr sz="2300">
              <a:solidFill>
                <a:srgbClr val="434343"/>
              </a:solidFill>
            </a:endParaRPr>
          </a:p>
          <a:p>
            <a:pPr indent="-260350" lvl="0" marL="228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AutoNum type="arabicParenR"/>
            </a:pPr>
            <a:r>
              <a:rPr lang="en-GB" sz="2300">
                <a:solidFill>
                  <a:srgbClr val="434343"/>
                </a:solidFill>
              </a:rPr>
              <a:t>Your sister = ton/</a:t>
            </a:r>
            <a:r>
              <a:rPr lang="en-GB" sz="2300">
                <a:solidFill>
                  <a:schemeClr val="accent5"/>
                </a:solidFill>
              </a:rPr>
              <a:t>ta</a:t>
            </a:r>
            <a:r>
              <a:rPr lang="en-GB" sz="2300">
                <a:solidFill>
                  <a:srgbClr val="434343"/>
                </a:solidFill>
              </a:rPr>
              <a:t>/tes </a:t>
            </a:r>
            <a:r>
              <a:rPr b="1"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sœur</a:t>
            </a:r>
            <a:endParaRPr b="1"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0" marL="228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AutoNum type="arabicParenR"/>
            </a:pPr>
            <a:r>
              <a:rPr lang="en-GB" sz="2300">
                <a:solidFill>
                  <a:srgbClr val="434343"/>
                </a:solidFill>
              </a:rPr>
              <a:t>His brothers = son/sa/</a:t>
            </a:r>
            <a:r>
              <a:rPr lang="en-GB" sz="2300">
                <a:solidFill>
                  <a:schemeClr val="accent5"/>
                </a:solidFill>
              </a:rPr>
              <a:t>ses</a:t>
            </a:r>
            <a:r>
              <a:rPr lang="en-GB" sz="2300">
                <a:solidFill>
                  <a:srgbClr val="434343"/>
                </a:solidFill>
              </a:rPr>
              <a:t> frères</a:t>
            </a:r>
            <a:endParaRPr sz="2300">
              <a:solidFill>
                <a:srgbClr val="434343"/>
              </a:solidFill>
            </a:endParaRPr>
          </a:p>
          <a:p>
            <a:pPr indent="-260350" lvl="0" marL="228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AutoNum type="arabicParenR"/>
            </a:pPr>
            <a:r>
              <a:rPr lang="en-GB" sz="2300">
                <a:solidFill>
                  <a:srgbClr val="434343"/>
                </a:solidFill>
              </a:rPr>
              <a:t>Her friends = son/sa/</a:t>
            </a:r>
            <a:r>
              <a:rPr lang="en-GB" sz="2300">
                <a:solidFill>
                  <a:schemeClr val="accent5"/>
                </a:solidFill>
              </a:rPr>
              <a:t>ses</a:t>
            </a:r>
            <a:r>
              <a:rPr lang="en-GB" sz="2300">
                <a:solidFill>
                  <a:srgbClr val="434343"/>
                </a:solidFill>
              </a:rPr>
              <a:t> copines</a:t>
            </a:r>
            <a:endParaRPr sz="2300">
              <a:solidFill>
                <a:srgbClr val="434343"/>
              </a:solidFill>
            </a:endParaRPr>
          </a:p>
          <a:p>
            <a:pPr indent="-260350" lvl="0" marL="228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AutoNum type="arabicParenR"/>
            </a:pPr>
            <a:r>
              <a:rPr lang="en-GB" sz="2300">
                <a:solidFill>
                  <a:srgbClr val="434343"/>
                </a:solidFill>
              </a:rPr>
              <a:t>My girlfriend = mon/</a:t>
            </a:r>
            <a:r>
              <a:rPr lang="en-GB" sz="2300">
                <a:solidFill>
                  <a:schemeClr val="accent5"/>
                </a:solidFill>
              </a:rPr>
              <a:t>ma</a:t>
            </a:r>
            <a:r>
              <a:rPr lang="en-GB" sz="2300">
                <a:solidFill>
                  <a:srgbClr val="434343"/>
                </a:solidFill>
              </a:rPr>
              <a:t>/mes petite amie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