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ED6D5B-8D49-490F-8742-F842E817E4FB}">
  <a:tblStyle styleId="{CFED6D5B-8D49-490F-8742-F842E817E4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1127a94f_0_1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1127a94f_0_1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1127a94f_0_1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1127a94f_0_1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1127a94f_0_1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1127a94f_0_1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d1127a94f_0_1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d1127a94f_0_1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1127a94f_0_1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d1127a94f_0_1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an example, this time I’ve added extra hi-hat sounds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how it sounds now.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Try this on your own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d1127a94f_0_1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d1127a94f_0_1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an example, this time I’ve added extra hi-hat sounds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how it sounds now.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Try this on your own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d1127a94f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d1127a94f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d1127a94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d1127a94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C4C4C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can we successfully create rhythmic music without instruments?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 Unit 1 Lesson 7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Al-Hanoush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4575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Intro / outro example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935225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{CFED6D5B-8D49-490F-8742-F842E817E4FB}</a:tableStyleId>
              </a:tblPr>
              <a:tblGrid>
                <a:gridCol w="2082425"/>
                <a:gridCol w="2047875"/>
                <a:gridCol w="2047875"/>
                <a:gridCol w="2047875"/>
                <a:gridCol w="2047875"/>
                <a:gridCol w="2047875"/>
                <a:gridCol w="2047875"/>
                <a:gridCol w="2047875"/>
              </a:tblGrid>
              <a:tr h="109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150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150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1202113" y="3697125"/>
            <a:ext cx="1577800" cy="15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9467988" y="3697125"/>
            <a:ext cx="1577800" cy="15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 b="13539" l="0" r="0" t="0"/>
          <a:stretch/>
        </p:blipFill>
        <p:spPr>
          <a:xfrm>
            <a:off x="11191871" y="4111796"/>
            <a:ext cx="1084475" cy="9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4">
            <a:alphaModFix/>
          </a:blip>
          <a:srcRect b="13539" l="0" r="0" t="0"/>
          <a:stretch/>
        </p:blipFill>
        <p:spPr>
          <a:xfrm>
            <a:off x="3017646" y="7249946"/>
            <a:ext cx="1084475" cy="9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3937953" y="7099060"/>
            <a:ext cx="1268869" cy="12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936788" y="6797300"/>
            <a:ext cx="1577800" cy="15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15493138" y="6797300"/>
            <a:ext cx="1577800" cy="15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b="13539" l="0" r="0" t="0"/>
          <a:stretch/>
        </p:blipFill>
        <p:spPr>
          <a:xfrm>
            <a:off x="11165921" y="7019821"/>
            <a:ext cx="1084475" cy="9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12086228" y="6945135"/>
            <a:ext cx="1268869" cy="12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9161263" y="6948175"/>
            <a:ext cx="1577800" cy="15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23717613" y="6948175"/>
            <a:ext cx="1577800" cy="15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917950" y="890050"/>
            <a:ext cx="14575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Body Groove example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9" name="Google Shape;109;p16"/>
          <p:cNvGraphicFramePr/>
          <p:nvPr/>
        </p:nvGraphicFramePr>
        <p:xfrm>
          <a:off x="917950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{CFED6D5B-8D49-490F-8742-F842E817E4FB}</a:tableStyleId>
              </a:tblPr>
              <a:tblGrid>
                <a:gridCol w="2082425"/>
                <a:gridCol w="2047875"/>
                <a:gridCol w="2047875"/>
                <a:gridCol w="2047875"/>
                <a:gridCol w="2047875"/>
                <a:gridCol w="2047875"/>
                <a:gridCol w="2047875"/>
                <a:gridCol w="2047875"/>
              </a:tblGrid>
              <a:tr h="150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150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1151938" y="4023300"/>
            <a:ext cx="1577800" cy="15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9270488" y="4023300"/>
            <a:ext cx="1577800" cy="15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 b="13539" l="0" r="0" t="0"/>
          <a:stretch/>
        </p:blipFill>
        <p:spPr>
          <a:xfrm>
            <a:off x="11191871" y="4111796"/>
            <a:ext cx="1084475" cy="9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b="13539" l="0" r="0" t="0"/>
          <a:stretch/>
        </p:blipFill>
        <p:spPr>
          <a:xfrm>
            <a:off x="12276346" y="4111809"/>
            <a:ext cx="1084475" cy="9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 b="13726" l="17239" r="15261" t="0"/>
          <a:stretch/>
        </p:blipFill>
        <p:spPr>
          <a:xfrm>
            <a:off x="5306650" y="4032075"/>
            <a:ext cx="628425" cy="7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5">
            <a:alphaModFix/>
          </a:blip>
          <a:srcRect b="13726" l="17239" r="15261" t="0"/>
          <a:stretch/>
        </p:blipFill>
        <p:spPr>
          <a:xfrm>
            <a:off x="6086300" y="4032075"/>
            <a:ext cx="628425" cy="7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5">
            <a:alphaModFix/>
          </a:blip>
          <a:srcRect b="13726" l="17239" r="15261" t="0"/>
          <a:stretch/>
        </p:blipFill>
        <p:spPr>
          <a:xfrm>
            <a:off x="5285525" y="4793850"/>
            <a:ext cx="628425" cy="7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5">
            <a:alphaModFix/>
          </a:blip>
          <a:srcRect b="13726" l="17239" r="15261" t="0"/>
          <a:stretch/>
        </p:blipFill>
        <p:spPr>
          <a:xfrm>
            <a:off x="6086300" y="4793850"/>
            <a:ext cx="628425" cy="7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15287613" y="4023300"/>
            <a:ext cx="1577800" cy="15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6899825" y="6172200"/>
            <a:ext cx="4792200" cy="16812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917950" y="890050"/>
            <a:ext cx="14575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Intro / outro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7" name="Google Shape;127;p17"/>
          <p:cNvGraphicFramePr/>
          <p:nvPr/>
        </p:nvGraphicFramePr>
        <p:xfrm>
          <a:off x="935225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{CFED6D5B-8D49-490F-8742-F842E817E4FB}</a:tableStyleId>
              </a:tblPr>
              <a:tblGrid>
                <a:gridCol w="2082425"/>
                <a:gridCol w="2047875"/>
                <a:gridCol w="2047875"/>
                <a:gridCol w="2047875"/>
                <a:gridCol w="2047875"/>
                <a:gridCol w="2047875"/>
                <a:gridCol w="2047875"/>
                <a:gridCol w="2047875"/>
              </a:tblGrid>
              <a:tr h="109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150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150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13539" l="0" r="0" t="0"/>
          <a:stretch/>
        </p:blipFill>
        <p:spPr>
          <a:xfrm>
            <a:off x="23717613" y="6948175"/>
            <a:ext cx="1577800" cy="15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4" name="Google Shape;134;p18"/>
          <p:cNvSpPr txBox="1"/>
          <p:nvPr>
            <p:ph type="title"/>
          </p:nvPr>
        </p:nvSpPr>
        <p:spPr>
          <a:xfrm>
            <a:off x="917950" y="890050"/>
            <a:ext cx="14575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Body Groove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6" name="Google Shape;136;p18"/>
          <p:cNvGraphicFramePr/>
          <p:nvPr/>
        </p:nvGraphicFramePr>
        <p:xfrm>
          <a:off x="917950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{CFED6D5B-8D49-490F-8742-F842E817E4FB}</a:tableStyleId>
              </a:tblPr>
              <a:tblGrid>
                <a:gridCol w="2082425"/>
                <a:gridCol w="2047875"/>
                <a:gridCol w="2047875"/>
                <a:gridCol w="2047875"/>
                <a:gridCol w="2047875"/>
                <a:gridCol w="2047875"/>
                <a:gridCol w="2047875"/>
                <a:gridCol w="2047875"/>
              </a:tblGrid>
              <a:tr h="150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150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7" name="Google Shape;137;p18"/>
          <p:cNvSpPr/>
          <p:nvPr/>
        </p:nvSpPr>
        <p:spPr>
          <a:xfrm>
            <a:off x="6899825" y="6172200"/>
            <a:ext cx="4792200" cy="16812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19"/>
          <p:cNvGraphicFramePr/>
          <p:nvPr/>
        </p:nvGraphicFramePr>
        <p:xfrm>
          <a:off x="4237600" y="1993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{CFED6D5B-8D49-490F-8742-F842E817E4FB}</a:tableStyleId>
              </a:tblPr>
              <a:tblGrid>
                <a:gridCol w="2920200"/>
                <a:gridCol w="2920200"/>
                <a:gridCol w="2920200"/>
                <a:gridCol w="2920200"/>
              </a:tblGrid>
              <a:tr h="191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7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TT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TT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6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  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  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" name="Google Shape;143;p19"/>
          <p:cNvGraphicFramePr/>
          <p:nvPr/>
        </p:nvGraphicFramePr>
        <p:xfrm>
          <a:off x="4237600" y="7981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{CFED6D5B-8D49-490F-8742-F842E817E4FB}</a:tableStyleId>
              </a:tblPr>
              <a:tblGrid>
                <a:gridCol w="2920200"/>
                <a:gridCol w="2920200"/>
                <a:gridCol w="2920200"/>
                <a:gridCol w="2920200"/>
              </a:tblGrid>
              <a:tr h="6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1            +</a:t>
                      </a:r>
                      <a:endParaRPr b="1" sz="2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2           +</a:t>
                      </a:r>
                      <a:endParaRPr b="1" sz="2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3           +</a:t>
                      </a:r>
                      <a:endParaRPr b="1" sz="2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4             +</a:t>
                      </a:r>
                      <a:endParaRPr b="1" sz="2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72000" marL="720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Vocal Groove example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12884" l="0" r="0" t="0"/>
          <a:stretch/>
        </p:blipFill>
        <p:spPr>
          <a:xfrm>
            <a:off x="917950" y="1993150"/>
            <a:ext cx="2263749" cy="19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b="12884" l="0" r="0" t="0"/>
          <a:stretch/>
        </p:blipFill>
        <p:spPr>
          <a:xfrm>
            <a:off x="950100" y="4154387"/>
            <a:ext cx="2199475" cy="19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5">
            <a:alphaModFix/>
          </a:blip>
          <a:srcRect b="26976" l="0" r="9272" t="14646"/>
          <a:stretch/>
        </p:blipFill>
        <p:spPr>
          <a:xfrm>
            <a:off x="917938" y="6225750"/>
            <a:ext cx="2531701" cy="1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8033200" y="8838500"/>
            <a:ext cx="4089600" cy="12006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p20"/>
          <p:cNvGraphicFramePr/>
          <p:nvPr/>
        </p:nvGraphicFramePr>
        <p:xfrm>
          <a:off x="4237600" y="1993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{CFED6D5B-8D49-490F-8742-F842E817E4FB}</a:tableStyleId>
              </a:tblPr>
              <a:tblGrid>
                <a:gridCol w="2920200"/>
                <a:gridCol w="2920200"/>
                <a:gridCol w="2920200"/>
                <a:gridCol w="2920200"/>
              </a:tblGrid>
              <a:tr h="191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7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6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5" name="Google Shape;155;p20"/>
          <p:cNvGraphicFramePr/>
          <p:nvPr/>
        </p:nvGraphicFramePr>
        <p:xfrm>
          <a:off x="4237600" y="7981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{CFED6D5B-8D49-490F-8742-F842E817E4FB}</a:tableStyleId>
              </a:tblPr>
              <a:tblGrid>
                <a:gridCol w="2920200"/>
                <a:gridCol w="2920200"/>
                <a:gridCol w="2920200"/>
                <a:gridCol w="2920200"/>
              </a:tblGrid>
              <a:tr h="6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1            +</a:t>
                      </a:r>
                      <a:endParaRPr b="1" sz="2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2           +</a:t>
                      </a:r>
                      <a:endParaRPr b="1" sz="2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3           +</a:t>
                      </a:r>
                      <a:endParaRPr b="1" sz="2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4             +</a:t>
                      </a:r>
                      <a:endParaRPr b="1" sz="2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72000" marL="720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Vocal Groove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b="12884" l="0" r="0" t="0"/>
          <a:stretch/>
        </p:blipFill>
        <p:spPr>
          <a:xfrm>
            <a:off x="917950" y="1993150"/>
            <a:ext cx="2263749" cy="19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 b="12884" l="0" r="0" t="0"/>
          <a:stretch/>
        </p:blipFill>
        <p:spPr>
          <a:xfrm>
            <a:off x="950100" y="4154387"/>
            <a:ext cx="2199475" cy="19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5">
            <a:alphaModFix/>
          </a:blip>
          <a:srcRect b="26976" l="0" r="9272" t="14646"/>
          <a:stretch/>
        </p:blipFill>
        <p:spPr>
          <a:xfrm>
            <a:off x="917938" y="6225750"/>
            <a:ext cx="2531701" cy="1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8033200" y="8838500"/>
            <a:ext cx="4089600" cy="12006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idx="4294967295" type="body"/>
          </p:nvPr>
        </p:nvSpPr>
        <p:spPr>
          <a:xfrm>
            <a:off x="906400" y="1784425"/>
            <a:ext cx="16463400" cy="7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Structuring your performance</a:t>
            </a:r>
            <a:endParaRPr sz="3500"/>
          </a:p>
        </p:txBody>
      </p:sp>
      <p:sp>
        <p:nvSpPr>
          <p:cNvPr id="167" name="Google Shape;167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rgbClr val="000000"/>
                </a:solidFill>
              </a:rPr>
              <a:t>Performing a vocal and body percussion piece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1"/>
          <p:cNvSpPr txBox="1"/>
          <p:nvPr>
            <p:ph idx="2" type="body"/>
          </p:nvPr>
        </p:nvSpPr>
        <p:spPr>
          <a:xfrm>
            <a:off x="889350" y="4105750"/>
            <a:ext cx="3579000" cy="4313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 txBox="1"/>
          <p:nvPr>
            <p:ph idx="4" type="body"/>
          </p:nvPr>
        </p:nvSpPr>
        <p:spPr>
          <a:xfrm>
            <a:off x="5257450" y="4105750"/>
            <a:ext cx="34137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1"/>
          <p:cNvSpPr txBox="1"/>
          <p:nvPr>
            <p:ph idx="6" type="body"/>
          </p:nvPr>
        </p:nvSpPr>
        <p:spPr>
          <a:xfrm>
            <a:off x="13832550" y="4105750"/>
            <a:ext cx="34137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 txBox="1"/>
          <p:nvPr>
            <p:ph idx="4" type="body"/>
          </p:nvPr>
        </p:nvSpPr>
        <p:spPr>
          <a:xfrm>
            <a:off x="9544988" y="4105750"/>
            <a:ext cx="3413700" cy="43134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"/>
          <p:cNvSpPr txBox="1"/>
          <p:nvPr>
            <p:ph idx="1" type="subTitle"/>
          </p:nvPr>
        </p:nvSpPr>
        <p:spPr>
          <a:xfrm>
            <a:off x="889350" y="2884750"/>
            <a:ext cx="35790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Intro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 txBox="1"/>
          <p:nvPr>
            <p:ph idx="3" type="subTitle"/>
          </p:nvPr>
        </p:nvSpPr>
        <p:spPr>
          <a:xfrm>
            <a:off x="9545000" y="2884750"/>
            <a:ext cx="3413700" cy="906600"/>
          </a:xfrm>
          <a:prstGeom prst="rect">
            <a:avLst/>
          </a:prstGeom>
          <a:solidFill>
            <a:srgbClr val="00A099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Vocal Groove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1"/>
          <p:cNvSpPr txBox="1"/>
          <p:nvPr>
            <p:ph idx="5" type="subTitle"/>
          </p:nvPr>
        </p:nvSpPr>
        <p:spPr>
          <a:xfrm>
            <a:off x="13832550" y="2884750"/>
            <a:ext cx="34137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Outro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 txBox="1"/>
          <p:nvPr>
            <p:ph idx="3" type="subTitle"/>
          </p:nvPr>
        </p:nvSpPr>
        <p:spPr>
          <a:xfrm>
            <a:off x="5257438" y="2884750"/>
            <a:ext cx="34137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Body Groove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2"/>
          <p:cNvSpPr txBox="1"/>
          <p:nvPr>
            <p:ph type="title"/>
          </p:nvPr>
        </p:nvSpPr>
        <p:spPr>
          <a:xfrm>
            <a:off x="699075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574275" y="1559925"/>
            <a:ext cx="16905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641350" lvl="0" marL="9144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GB" sz="2900"/>
              <a:t>Slide [2, 3] - [The Noun Project] - [Berkah Icon] - [clap]</a:t>
            </a:r>
            <a:endParaRPr sz="2900"/>
          </a:p>
          <a:p>
            <a:pPr indent="-641350" lvl="0" marL="9144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GB" sz="2900"/>
              <a:t>Slide [2, 3] - [The Noun Project] - [priyanka] - [foot]</a:t>
            </a:r>
            <a:endParaRPr sz="2900"/>
          </a:p>
          <a:p>
            <a:pPr indent="-641350" lvl="0" marL="9144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GB" sz="2900"/>
              <a:t>Slide [3] - [The Noun Project] -[omeneko] - [thigh] </a:t>
            </a:r>
            <a:endParaRPr sz="2900"/>
          </a:p>
          <a:p>
            <a:pPr indent="-641350" lvl="0" marL="9144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GB" sz="2900"/>
              <a:t>Slide [6, 7] - [The Noun Project] - [Creaticca Creative Agency] - [bass drum] </a:t>
            </a:r>
            <a:endParaRPr sz="2900"/>
          </a:p>
          <a:p>
            <a:pPr indent="-641350" lvl="0" marL="9144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GB" sz="2900"/>
              <a:t>Slide [6, 7] - [The Noun Project] - [Marta Ambrosetti] - [Snare Drum]</a:t>
            </a:r>
            <a:endParaRPr sz="2900"/>
          </a:p>
          <a:p>
            <a:pPr indent="-641350" lvl="0" marL="9144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GB" sz="2900"/>
              <a:t>Slide [6, 7] - [The Noun Project] - [mynamepong] - [Hi-hat cymbal]</a:t>
            </a:r>
            <a:endParaRPr sz="29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4" name="Google Shape;18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