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10287000" cx="18288000"/>
  <p:notesSz cx="6858000" cy="9144000"/>
  <p:embeddedFontLst>
    <p:embeddedFont>
      <p:font typeface="Montserrat SemiBold"/>
      <p:regular r:id="rId18"/>
      <p:bold r:id="rId19"/>
      <p:italic r:id="rId20"/>
      <p:boldItalic r:id="rId21"/>
    </p:embeddedFont>
    <p:embeddedFont>
      <p:font typeface="Montserrat"/>
      <p:regular r:id="rId22"/>
      <p:bold r:id="rId23"/>
      <p:italic r:id="rId24"/>
      <p:boldItalic r:id="rId25"/>
    </p:embeddedFont>
    <p:embeddedFont>
      <p:font typeface="Montserrat Medium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E5A3408-A66C-4EAF-9EF0-7C69DC8C1A48}">
  <a:tblStyle styleId="{1E5A3408-A66C-4EAF-9EF0-7C69DC8C1A4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italic.fntdata"/><Relationship Id="rId22" Type="http://schemas.openxmlformats.org/officeDocument/2006/relationships/font" Target="fonts/Montserrat-regular.fntdata"/><Relationship Id="rId21" Type="http://schemas.openxmlformats.org/officeDocument/2006/relationships/font" Target="fonts/MontserratSemiBold-boldItalic.fntdata"/><Relationship Id="rId24" Type="http://schemas.openxmlformats.org/officeDocument/2006/relationships/font" Target="fonts/Montserrat-italic.fntdata"/><Relationship Id="rId23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regular.fntdata"/><Relationship Id="rId25" Type="http://schemas.openxmlformats.org/officeDocument/2006/relationships/font" Target="fonts/Montserrat-boldItalic.fntdata"/><Relationship Id="rId28" Type="http://schemas.openxmlformats.org/officeDocument/2006/relationships/font" Target="fonts/MontserratMedium-italic.fntdata"/><Relationship Id="rId27" Type="http://schemas.openxmlformats.org/officeDocument/2006/relationships/font" Target="fonts/Montserrat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Medium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SemiBold-bold.fntdata"/><Relationship Id="rId1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835c0b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835c0b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d835c0b12_0_4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8d835c0b12_0_4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d835c0b12_0_4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8d835c0b12_0_4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d835c0b12_0_5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8d835c0b12_0_5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835c0b12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835c0b12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d835c0b12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d835c0b12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d835c0b12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d835c0b12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d835c0b12_0_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d835c0b12_0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d835c0b12_0_4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d835c0b12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d835c0b12_0_4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d835c0b12_0_4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d835c0b12_0_4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d835c0b12_0_4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d835c0b12_0_4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8d835c0b12_0_4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Reactivity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17 - Producing a Voltage L2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Fenner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61" name="Google Shape;161;p23"/>
          <p:cNvGraphicFramePr/>
          <p:nvPr/>
        </p:nvGraphicFramePr>
        <p:xfrm>
          <a:off x="4787425" y="441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{1E5A3408-A66C-4EAF-9EF0-7C69DC8C1A48}</a:tableStyleId>
              </a:tblPr>
              <a:tblGrid>
                <a:gridCol w="4462475"/>
                <a:gridCol w="3293825"/>
              </a:tblGrid>
              <a:tr h="400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Metal pairs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Voltage produced (V)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Aluminium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1.2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Zinc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0.7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Iron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0.6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Copper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2" name="Google Shape;162;p23"/>
          <p:cNvSpPr txBox="1"/>
          <p:nvPr/>
        </p:nvSpPr>
        <p:spPr>
          <a:xfrm>
            <a:off x="4787475" y="5051850"/>
            <a:ext cx="7756200" cy="9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Which pair of metals are furthest apart on the reactivity series?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23"/>
          <p:cNvSpPr txBox="1"/>
          <p:nvPr/>
        </p:nvSpPr>
        <p:spPr>
          <a:xfrm>
            <a:off x="4857725" y="654670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Copper and Aluminium</a:t>
            </a:r>
            <a:endParaRPr b="1"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820800" y="8377025"/>
            <a:ext cx="9941700" cy="6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0" name="Google Shape;170;p24"/>
          <p:cNvSpPr txBox="1"/>
          <p:nvPr/>
        </p:nvSpPr>
        <p:spPr>
          <a:xfrm>
            <a:off x="786275" y="5350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4"/>
          <p:cNvSpPr txBox="1"/>
          <p:nvPr/>
        </p:nvSpPr>
        <p:spPr>
          <a:xfrm>
            <a:off x="4856275" y="5143525"/>
            <a:ext cx="12844800" cy="33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Which pair of metals produced the biggest voltage?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What voltage did they produce?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Which pair of metals produced the smallest voltage?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What voltage did they produce?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Can you link the distance of the metal pair on the reactivity series to the results?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Can you explain why this might be?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72" name="Google Shape;172;p24"/>
          <p:cNvGraphicFramePr/>
          <p:nvPr/>
        </p:nvGraphicFramePr>
        <p:xfrm>
          <a:off x="8467000" y="245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{1E5A3408-A66C-4EAF-9EF0-7C69DC8C1A48}</a:tableStyleId>
              </a:tblPr>
              <a:tblGrid>
                <a:gridCol w="4462475"/>
                <a:gridCol w="3293825"/>
              </a:tblGrid>
              <a:tr h="400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Metal pairs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Voltage produced (V)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Aluminium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1.2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Zinc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0.7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Iron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0.6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Copper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8" name="Google Shape;178;p25"/>
          <p:cNvSpPr txBox="1"/>
          <p:nvPr/>
        </p:nvSpPr>
        <p:spPr>
          <a:xfrm>
            <a:off x="786275" y="5350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25"/>
          <p:cNvSpPr txBox="1"/>
          <p:nvPr/>
        </p:nvSpPr>
        <p:spPr>
          <a:xfrm>
            <a:off x="786275" y="1933125"/>
            <a:ext cx="16379700" cy="59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pair of metals that produced the biggest voltage were copper and aluminium.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They produced 1.2V.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The pair of metals that produced the smallest voltage were copper and copper.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They produced 0V.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The further apart a pair of metals on the reactivity series, the higher the voltage they produced.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This is because when there is a bigger difference in their reactivity there will be a bigger build up of charge on one of the metal electrodes than the other creating a bigger potential difference (voltage).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917950" y="67310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What is the independent variable?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rgbClr val="00968C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Option 1</a:t>
            </a:r>
            <a:endParaRPr sz="35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variable I measure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rgbClr val="F03C78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Option 2</a:t>
            </a:r>
            <a:endParaRPr sz="35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variables I keep the same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rgbClr val="008237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Option 3</a:t>
            </a:r>
            <a:endParaRPr sz="35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variable I change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706575" y="5401950"/>
            <a:ext cx="7128300" cy="31758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6"/>
          <p:cNvSpPr txBox="1"/>
          <p:nvPr/>
        </p:nvSpPr>
        <p:spPr>
          <a:xfrm>
            <a:off x="848900" y="924150"/>
            <a:ext cx="10932300" cy="12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Which combination of metal electrodes produces the biggest voltage?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848900" y="4477500"/>
            <a:ext cx="10932300" cy="7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00968C"/>
                </a:solidFill>
                <a:latin typeface="Montserrat"/>
                <a:ea typeface="Montserrat"/>
                <a:cs typeface="Montserrat"/>
                <a:sym typeface="Montserrat"/>
              </a:rPr>
              <a:t>Independent - the combination of metal electrodes. </a:t>
            </a:r>
            <a:endParaRPr b="1" sz="4400">
              <a:solidFill>
                <a:srgbClr val="00968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917950" y="621325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What is the dependent variable?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rgbClr val="00968C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Option 1</a:t>
            </a:r>
            <a:endParaRPr sz="35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variable I measure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rgbClr val="F03C78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Option 2</a:t>
            </a:r>
            <a:endParaRPr sz="35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variables I keep the same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rgbClr val="008237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Option 3</a:t>
            </a:r>
            <a:endParaRPr sz="35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variables I change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482200" y="2402500"/>
            <a:ext cx="7128300" cy="31758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8"/>
          <p:cNvSpPr txBox="1"/>
          <p:nvPr/>
        </p:nvSpPr>
        <p:spPr>
          <a:xfrm>
            <a:off x="848900" y="924150"/>
            <a:ext cx="10932300" cy="12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Which combination of metal electrodes produces the biggest voltage?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795575" y="4478325"/>
            <a:ext cx="10932300" cy="7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008237"/>
                </a:solidFill>
                <a:latin typeface="Montserrat"/>
                <a:ea typeface="Montserrat"/>
                <a:cs typeface="Montserrat"/>
                <a:sym typeface="Montserrat"/>
              </a:rPr>
              <a:t>Dependent - the voltage produced</a:t>
            </a:r>
            <a:r>
              <a:rPr lang="en-GB" sz="4400">
                <a:solidFill>
                  <a:srgbClr val="008237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44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8" name="Google Shape;128;p19"/>
          <p:cNvSpPr txBox="1"/>
          <p:nvPr/>
        </p:nvSpPr>
        <p:spPr>
          <a:xfrm>
            <a:off x="993400" y="742175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728075" y="2199450"/>
            <a:ext cx="11432700" cy="12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Which combination of metal electrodes produces the biggest voltage?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993400" y="488460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Draw a results table for our investigation.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993400" y="742175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831650" y="2109100"/>
            <a:ext cx="11415300" cy="12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Which combination of metal electrodes produces the biggest voltage?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8" name="Google Shape;138;p20"/>
          <p:cNvGraphicFramePr/>
          <p:nvPr/>
        </p:nvGraphicFramePr>
        <p:xfrm>
          <a:off x="2656050" y="5641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{1E5A3408-A66C-4EAF-9EF0-7C69DC8C1A48}</a:tableStyleId>
              </a:tblPr>
              <a:tblGrid>
                <a:gridCol w="4795450"/>
                <a:gridCol w="4795450"/>
              </a:tblGrid>
              <a:tr h="400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Metal pairs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Voltage produced (V)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9" name="Google Shape;139;p20"/>
          <p:cNvSpPr txBox="1"/>
          <p:nvPr/>
        </p:nvSpPr>
        <p:spPr>
          <a:xfrm>
            <a:off x="2357950" y="431500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u="sng">
                <a:latin typeface="Montserrat"/>
                <a:ea typeface="Montserrat"/>
                <a:cs typeface="Montserrat"/>
                <a:sym typeface="Montserrat"/>
              </a:rPr>
              <a:t>Table to show how the pair of metal electrode affects the voltage produced. </a:t>
            </a:r>
            <a:endParaRPr sz="2800" u="sng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5" name="Google Shape;145;p21"/>
          <p:cNvSpPr txBox="1"/>
          <p:nvPr/>
        </p:nvSpPr>
        <p:spPr>
          <a:xfrm>
            <a:off x="4787425" y="5201750"/>
            <a:ext cx="12844500" cy="9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Which pair of metal electrodes produced the biggest voltage?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21"/>
          <p:cNvSpPr txBox="1"/>
          <p:nvPr/>
        </p:nvSpPr>
        <p:spPr>
          <a:xfrm>
            <a:off x="4892875" y="6472525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Copper and Aluminium</a:t>
            </a:r>
            <a:endParaRPr b="1"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47" name="Google Shape;147;p21"/>
          <p:cNvGraphicFramePr/>
          <p:nvPr/>
        </p:nvGraphicFramePr>
        <p:xfrm>
          <a:off x="4787425" y="441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{1E5A3408-A66C-4EAF-9EF0-7C69DC8C1A48}</a:tableStyleId>
              </a:tblPr>
              <a:tblGrid>
                <a:gridCol w="4462475"/>
                <a:gridCol w="3293825"/>
              </a:tblGrid>
              <a:tr h="400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Metal pairs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Voltage produced (V)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Aluminium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1.2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Zinc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0.7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Iron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0.6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Copper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3" name="Google Shape;153;p22"/>
          <p:cNvSpPr txBox="1"/>
          <p:nvPr/>
        </p:nvSpPr>
        <p:spPr>
          <a:xfrm>
            <a:off x="4787425" y="5201750"/>
            <a:ext cx="11101500" cy="9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Which pair of metal electrodes produced no voltage?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4" name="Google Shape;154;p22"/>
          <p:cNvSpPr txBox="1"/>
          <p:nvPr/>
        </p:nvSpPr>
        <p:spPr>
          <a:xfrm>
            <a:off x="4911675" y="6438000"/>
            <a:ext cx="75078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Copper and Copper </a:t>
            </a:r>
            <a:endParaRPr b="1"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55" name="Google Shape;155;p22"/>
          <p:cNvGraphicFramePr/>
          <p:nvPr/>
        </p:nvGraphicFramePr>
        <p:xfrm>
          <a:off x="4787425" y="441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{1E5A3408-A66C-4EAF-9EF0-7C69DC8C1A48}</a:tableStyleId>
              </a:tblPr>
              <a:tblGrid>
                <a:gridCol w="4462475"/>
                <a:gridCol w="3293825"/>
              </a:tblGrid>
              <a:tr h="400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Metal pairs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Voltage produced (V)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Aluminium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1.2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Zinc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0.7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Iron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0.6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Copper and Copper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2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