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705FFB-49DB-4A29-B7F5-6FDA1D14CD22}">
  <a:tblStyle styleId="{8C705FFB-49DB-4A29-B7F5-6FDA1D14CD2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9c713d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9c713d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fab0873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bfab0873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24521020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24521020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24521020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24521020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fab0873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fab0873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245210203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245210203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Mixtures, Filtration and Crystallisation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Atomic Structure &amp; the Periodic Table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 Patel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1835900" y="1018100"/>
            <a:ext cx="14630100" cy="84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Warm up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1835900" y="2420475"/>
            <a:ext cx="152895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What is a compound?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What is an element?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Name the process that happens when a liquid turns into a gas.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7"/>
          <p:cNvSpPr txBox="1"/>
          <p:nvPr>
            <p:ph idx="4294967295" type="title"/>
          </p:nvPr>
        </p:nvSpPr>
        <p:spPr>
          <a:xfrm>
            <a:off x="1835900" y="1018100"/>
            <a:ext cx="14630100" cy="84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835900" y="1867100"/>
            <a:ext cx="157752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Define the term mixture.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State the different type of mixtures you can get.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For each image below: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lphaLcParenR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State whether the image represents a mixture or not.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lphaLcParenR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Explain your answer (i.e. I know this because…)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350" y="5553975"/>
            <a:ext cx="3295425" cy="296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4650" y="5553975"/>
            <a:ext cx="3237615" cy="29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4725" y="5586962"/>
            <a:ext cx="3295425" cy="289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11325" y="5586975"/>
            <a:ext cx="3147069" cy="28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564725" y="8536850"/>
            <a:ext cx="32376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Source of image: Dr Patel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732000" y="708125"/>
            <a:ext cx="15804000" cy="87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- part 1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732000" y="1186075"/>
            <a:ext cx="1694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Copper sulfate is a blue soluble salt.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 student accidentally mixes copper sulfate with insoluble sand. Describe a method the student should use to separate the sand and copper sulfate. You must refer to the apparatus the student should use in your answer.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135825" y="3877975"/>
            <a:ext cx="4750200" cy="15297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Dissolve</a:t>
            </a:r>
            <a:endParaRPr b="1" sz="3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Char char="-"/>
            </a:pPr>
            <a:r>
              <a:rPr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Place… into a….</a:t>
            </a:r>
            <a:endParaRPr sz="3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Char char="-"/>
            </a:pPr>
            <a:r>
              <a:rPr lang="en-GB" sz="3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Add...until….</a:t>
            </a:r>
            <a:endParaRPr sz="32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135825" y="6937375"/>
            <a:ext cx="4750200" cy="17259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Crystalise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Montserrat"/>
              <a:buChar char="-"/>
            </a:pPr>
            <a:r>
              <a:rPr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Pour...into…</a:t>
            </a:r>
            <a:endParaRPr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Montserrat"/>
              <a:buChar char="-"/>
            </a:pPr>
            <a:r>
              <a:rPr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Heat…. using...until</a:t>
            </a:r>
            <a:endParaRPr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1135825" y="5407675"/>
            <a:ext cx="4750200" cy="1529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Filter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Montserrat"/>
              <a:buChar char="-"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Place…into...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Montserrat"/>
              <a:buChar char="-"/>
            </a:pPr>
            <a:r>
              <a:rPr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Pour….into….until...</a:t>
            </a:r>
            <a:endParaRPr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19"/>
          <p:cNvGraphicFramePr/>
          <p:nvPr/>
        </p:nvGraphicFramePr>
        <p:xfrm>
          <a:off x="1186738" y="19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{8C705FFB-49DB-4A29-B7F5-6FDA1D14CD22}</a:tableStyleId>
              </a:tblPr>
              <a:tblGrid>
                <a:gridCol w="7948700"/>
                <a:gridCol w="7965825"/>
              </a:tblGrid>
              <a:tr h="1004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 of stage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 it is needed/what it achieves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1.Filter the mixture using a </a:t>
                      </a:r>
                      <a:r>
                        <a:rPr lang="en-GB" sz="32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filter funnel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</a:t>
                      </a:r>
                      <a:r>
                        <a:rPr lang="en-GB" sz="32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paper</a:t>
                      </a:r>
                      <a:endParaRPr sz="3200"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3.Carefully unfold the filter paper and put it in a drying oven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4.Pour the filtrate into </a:t>
                      </a:r>
                      <a:r>
                        <a:rPr lang="en-GB" sz="32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 evaporating dish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place in the drying oven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19"/>
          <p:cNvSpPr txBox="1"/>
          <p:nvPr>
            <p:ph type="title"/>
          </p:nvPr>
        </p:nvSpPr>
        <p:spPr>
          <a:xfrm>
            <a:off x="1036800" y="708125"/>
            <a:ext cx="15804000" cy="87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- Part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