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DF9415D-51C0-4196-AA8A-636A26B0758B}">
  <a:tblStyle styleId="{5DF9415D-51C0-4196-AA8A-636A26B0758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dbb111c243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dbb111c243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dc0b3a45fb_0_6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dc0b3a45fb_0_6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dbb111c243_0_2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Google Shape;253;gdbb111c243_0_2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dbb111c243_0_4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dbb111c243_0_4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df2ca93907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df2ca93907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df2ca93907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df2ca93907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b6be98a4cd_0_1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b6be98a4cd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dbb111c243_0_2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dbb111c243_0_2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dbb111c243_0_2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dbb111c243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dc0d3c7ae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dc0d3c7ae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df2ca93907_0_2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df2ca93907_0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1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9" name="Google Shape;79;p12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5" name="Google Shape;85;p12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1" name="Google Shape;91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3" name="Google Shape;93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95" name="Google Shape;95;p1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"/>
              <a:buNone/>
              <a:defRPr b="0" sz="60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3" name="Google Shape;103;p15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04" name="Google Shape;104;p1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05" name="Google Shape;105;p15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09" name="Google Shape;10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19" name="Google Shape;119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0" name="Google Shape;120;p18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7" name="Google Shape;127;p20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8" name="Google Shape;128;p20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29" name="Google Shape;129;p20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0" name="Google Shape;130;p20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2" name="Google Shape;132;p20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35" name="Google Shape;135;p21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6" name="Google Shape;136;p21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37" name="Google Shape;137;p21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39" name="Google Shape;139;p21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1" name="Google Shape;141;p21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"/>
              <a:buNone/>
              <a:defRPr b="0" sz="60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" name="Google Shape;20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45" name="Google Shape;145;p22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6" name="Google Shape;146;p22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7" name="Google Shape;147;p22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48" name="Google Shape;148;p22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49" name="Google Shape;149;p22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0" name="Google Shape;150;p22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1" name="Google Shape;151;p22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52" name="Google Shape;152;p22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3" name="Google Shape;153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157" name="Google Shape;157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b="0" i="1"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60" name="Google Shape;160;p24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61" name="Google Shape;161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917950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78677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" name="Google Shape;32;p5"/>
          <p:cNvSpPr txBox="1"/>
          <p:nvPr>
            <p:ph idx="3" type="title"/>
          </p:nvPr>
        </p:nvSpPr>
        <p:spPr>
          <a:xfrm>
            <a:off x="7842641" y="890050"/>
            <a:ext cx="6399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3" name="Google Shape;33;p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7" name="Google Shape;37;p6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7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0" name="Google Shape;60;p8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5" name="Google Shape;65;p9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980500" y="3647250"/>
            <a:ext cx="16389600" cy="465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"/>
              <a:buNone/>
              <a:defRPr b="0" i="1" sz="7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"/>
              <a:buNone/>
              <a:defRPr sz="7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subTitle"/>
          </p:nvPr>
        </p:nvSpPr>
        <p:spPr>
          <a:xfrm>
            <a:off x="949050" y="69484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69" name="Google Shape;69;p10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0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17113568" y="9499702"/>
            <a:ext cx="1097400" cy="787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2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2" name="Google Shape;72;p10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Font typeface="Montserrat"/>
              <a:buNone/>
              <a:defRPr sz="56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rtl="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9" name="Google Shape;9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0" name="Google Shape;100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7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solidFill>
                  <a:srgbClr val="4B3241"/>
                </a:solidFill>
              </a:rPr>
              <a:t>ut </a:t>
            </a:r>
            <a:r>
              <a:rPr lang="en-GB">
                <a:solidFill>
                  <a:srgbClr val="4B3241"/>
                </a:solidFill>
              </a:rPr>
              <a:t>Clauses 3: Result Clauses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1" name="Google Shape;171;p27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2" name="Google Shape;172;p2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73" name="Google Shape;173;p2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6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48" name="Google Shape;248;p36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49" name="Google Shape;249;p3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50" name="Google Shape;250;p36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{5DF9415D-51C0-4196-AA8A-636A26B0758B}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794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500"/>
                        <a:buFont typeface="Montserrat"/>
                        <a:buAutoNum type="arabicPeriod" startAt="4"/>
                      </a:pPr>
                      <a:r>
                        <a:rPr i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imperator tot dona dabat ut omnes ei faverent. </a:t>
                      </a:r>
                      <a:r>
                        <a:rPr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emperor was giving so many gifts that everyone supported him.</a:t>
                      </a:r>
                      <a:endParaRPr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794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500"/>
                        <a:buFont typeface="Montserrat"/>
                        <a:buAutoNum type="arabicPeriod" startAt="4"/>
                      </a:pPr>
                      <a:r>
                        <a:rPr i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clamores tanti erant ut nos perterritae essemus. </a:t>
                      </a:r>
                      <a:r>
                        <a:rPr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shouts were so great that we were terrified.</a:t>
                      </a:r>
                      <a:endParaRPr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794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500"/>
                        <a:buFont typeface="Montserrat"/>
                        <a:buAutoNum type="arabicPeriod" startAt="4"/>
                      </a:pPr>
                      <a:r>
                        <a:rPr i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nocte, hostes ita tacebant ut nemo eos audire posset. </a:t>
                      </a:r>
                      <a:r>
                        <a:rPr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At night, the enemy were so silent that no-one was able to hear them.</a:t>
                      </a:r>
                      <a:endParaRPr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7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Review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56" name="Google Shape;256;p3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7" name="Google Shape;257;p37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graphicFrame>
        <p:nvGraphicFramePr>
          <p:cNvPr id="258" name="Google Shape;258;p37"/>
          <p:cNvGraphicFramePr/>
          <p:nvPr/>
        </p:nvGraphicFramePr>
        <p:xfrm>
          <a:off x="917950" y="2607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{5DF9415D-51C0-4196-AA8A-636A26B0758B}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413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900"/>
                        <a:buFont typeface="Montserrat"/>
                        <a:buAutoNum type="arabicPeriod"/>
                      </a:pPr>
                      <a:r>
                        <a:rPr i="1" lang="en-GB" sz="2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adeo cives novum imperatorem amabant ut festinarent ut eum viderent. </a:t>
                      </a:r>
                      <a:r>
                        <a:rPr lang="en-GB" sz="2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citizens loved the new emperor so much that they hurried to see him.</a:t>
                      </a:r>
                      <a:endParaRPr sz="2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413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900"/>
                        <a:buFont typeface="Montserrat"/>
                        <a:buAutoNum type="arabicPeriod"/>
                      </a:pPr>
                      <a:r>
                        <a:rPr i="1" lang="en-GB" sz="2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amicae feminam adeo terruerunt ut ei persuaderent ut maritum relinqueret. </a:t>
                      </a:r>
                      <a:r>
                        <a:rPr lang="en-GB" sz="2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friends scared the woman so much that they persuaded her to leave her husband.</a:t>
                      </a:r>
                      <a:endParaRPr sz="2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413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900"/>
                        <a:buFont typeface="Montserrat"/>
                        <a:buAutoNum type="arabicPeriod"/>
                      </a:pPr>
                      <a:r>
                        <a:rPr i="1" lang="en-GB" sz="2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tam fortis erat dux ut plurimi ad villam eius iter facerent ut eum salutaret. </a:t>
                      </a:r>
                      <a:r>
                        <a:rPr lang="en-GB" sz="2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leader was so brave that very many (people) were making a journey to his house to greet him.</a:t>
                      </a:r>
                      <a:endParaRPr sz="2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413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900"/>
                        <a:buFont typeface="Montserrat"/>
                        <a:buAutoNum type="arabicPeriod"/>
                      </a:pPr>
                      <a:r>
                        <a:rPr i="1" lang="en-GB" sz="2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donum adeo cupivit ut deum oravit ut id sibi daret. </a:t>
                      </a:r>
                      <a:r>
                        <a:rPr lang="en-GB" sz="2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king wanted the gift so much that he begged the god to give it to him.</a:t>
                      </a:r>
                      <a:endParaRPr sz="2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28"/>
          <p:cNvSpPr txBox="1"/>
          <p:nvPr>
            <p:ph idx="1" type="body"/>
          </p:nvPr>
        </p:nvSpPr>
        <p:spPr>
          <a:xfrm>
            <a:off x="918000" y="3856725"/>
            <a:ext cx="16452000" cy="453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n-GB" sz="4800"/>
              <a:t>Gives the </a:t>
            </a:r>
            <a:r>
              <a:rPr b="1" lang="en-GB" sz="4800"/>
              <a:t>effect </a:t>
            </a:r>
            <a:r>
              <a:rPr lang="en-GB" sz="4800"/>
              <a:t>or </a:t>
            </a:r>
            <a:r>
              <a:rPr b="1" lang="en-GB" sz="4800"/>
              <a:t>result </a:t>
            </a:r>
            <a:r>
              <a:rPr lang="en-GB" sz="4800"/>
              <a:t>of an action.</a:t>
            </a:r>
            <a:endParaRPr sz="4800"/>
          </a:p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b="1" lang="en-GB" sz="4800"/>
              <a:t>Negative</a:t>
            </a:r>
            <a:r>
              <a:rPr lang="en-GB" sz="4800"/>
              <a:t>: uses </a:t>
            </a:r>
            <a:r>
              <a:rPr b="1" i="1" lang="en-GB" sz="4800"/>
              <a:t>ut non</a:t>
            </a:r>
            <a:r>
              <a:rPr i="1" lang="en-GB" sz="4800"/>
              <a:t> </a:t>
            </a:r>
            <a:r>
              <a:rPr lang="en-GB" sz="4800"/>
              <a:t>+ imperfect subjunctive.</a:t>
            </a:r>
            <a:endParaRPr sz="4800"/>
          </a:p>
        </p:txBody>
      </p:sp>
      <p:sp>
        <p:nvSpPr>
          <p:cNvPr id="180" name="Google Shape;180;p2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1" name="Google Shape;181;p28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Result Clauses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82" name="Google Shape;182;p28"/>
          <p:cNvGraphicFramePr/>
          <p:nvPr/>
        </p:nvGraphicFramePr>
        <p:xfrm>
          <a:off x="1436163" y="195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{5DF9415D-51C0-4196-AA8A-636A26B0758B}</a:tableStyleId>
              </a:tblPr>
              <a:tblGrid>
                <a:gridCol w="4479900"/>
                <a:gridCol w="4224575"/>
                <a:gridCol w="6413450"/>
              </a:tblGrid>
              <a:tr h="752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Clause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Recognised by</a:t>
                      </a:r>
                      <a:endParaRPr/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Translated</a:t>
                      </a:r>
                      <a:endParaRPr/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Result Clause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so/such word + </a:t>
                      </a: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ut </a:t>
                      </a: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 subj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 … that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such … that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8" name="Google Shape;188;p2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9" name="Google Shape;189;p29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The Imperfect Subjunctive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190" name="Google Shape;190;p29"/>
          <p:cNvGraphicFramePr/>
          <p:nvPr/>
        </p:nvGraphicFramePr>
        <p:xfrm>
          <a:off x="1007350" y="1799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{5DF9415D-51C0-4196-AA8A-636A26B0758B}</a:tableStyleId>
              </a:tblPr>
              <a:tblGrid>
                <a:gridCol w="2958975"/>
                <a:gridCol w="3381825"/>
                <a:gridCol w="4457000"/>
                <a:gridCol w="5788575"/>
              </a:tblGrid>
              <a:tr h="6368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Tense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Indicative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Subjunctive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63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Imperfect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-ba-</a:t>
                      </a:r>
                      <a:endParaRPr i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-re-</a:t>
                      </a:r>
                      <a:endParaRPr i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was/were -ing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e.g.</a:t>
                      </a:r>
                      <a:endParaRPr b="1" sz="36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</a:t>
                      </a:r>
                      <a:r>
                        <a:rPr b="1" i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ba</a:t>
                      </a:r>
                      <a:r>
                        <a:rPr i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endParaRPr i="1"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</a:t>
                      </a:r>
                      <a:r>
                        <a:rPr b="1"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</a:t>
                      </a:r>
                      <a:r>
                        <a:rPr i="1" lang="en-GB" sz="3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</a:t>
                      </a:r>
                      <a:endParaRPr i="1" sz="3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</a:t>
                      </a: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was </a:t>
                      </a: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carry</a:t>
                      </a:r>
                      <a:r>
                        <a:rPr b="1"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ing </a:t>
                      </a:r>
                      <a:r>
                        <a:rPr lang="en-GB" sz="32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(or for result clauses: carried)</a:t>
                      </a:r>
                      <a:endParaRPr sz="32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08000" marB="108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1" name="Google Shape;191;p29"/>
          <p:cNvSpPr txBox="1"/>
          <p:nvPr>
            <p:ph idx="1" type="body"/>
          </p:nvPr>
        </p:nvSpPr>
        <p:spPr>
          <a:xfrm>
            <a:off x="918000" y="5340450"/>
            <a:ext cx="16452000" cy="349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n-GB" sz="4800"/>
              <a:t>For certain subordinate clauses, Latin verbs go into a new mood, called the subjunctive.</a:t>
            </a:r>
            <a:endParaRPr sz="4800"/>
          </a:p>
          <a:p>
            <a:pPr indent="-5334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800"/>
              <a:buChar char="●"/>
            </a:pPr>
            <a:r>
              <a:rPr lang="en-GB" sz="4800"/>
              <a:t>For now, translated the same as an indicative (normal) verb.</a:t>
            </a:r>
            <a:endParaRPr sz="4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30"/>
          <p:cNvSpPr txBox="1"/>
          <p:nvPr>
            <p:ph type="title"/>
          </p:nvPr>
        </p:nvSpPr>
        <p:spPr>
          <a:xfrm>
            <a:off x="917950" y="890050"/>
            <a:ext cx="167916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400">
                <a:solidFill>
                  <a:schemeClr val="dk2"/>
                </a:solidFill>
              </a:rPr>
              <a:t>The Imperfect Subjunctive</a:t>
            </a:r>
            <a:endParaRPr sz="5400">
              <a:solidFill>
                <a:schemeClr val="dk2"/>
              </a:solidFill>
            </a:endParaRPr>
          </a:p>
        </p:txBody>
      </p:sp>
      <p:sp>
        <p:nvSpPr>
          <p:cNvPr id="198" name="Google Shape;198;p3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99" name="Google Shape;199;p30"/>
          <p:cNvGraphicFramePr/>
          <p:nvPr/>
        </p:nvGraphicFramePr>
        <p:xfrm>
          <a:off x="1250550" y="1871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{5DF9415D-51C0-4196-AA8A-636A26B0758B}</a:tableStyleId>
              </a:tblPr>
              <a:tblGrid>
                <a:gridCol w="3510175"/>
                <a:gridCol w="4063225"/>
                <a:gridCol w="4063225"/>
              </a:tblGrid>
              <a:tr h="10050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e.g.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80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-rem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porta-rem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-res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porta-res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He, she, it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-ret</a:t>
                      </a:r>
                      <a:endParaRPr b="1"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porta-ret</a:t>
                      </a:r>
                      <a:endParaRPr b="1"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We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-remus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porta-remus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(pl)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-retis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porta-retis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06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-rent</a:t>
                      </a:r>
                      <a:endParaRPr b="1"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porta-rent</a:t>
                      </a:r>
                      <a:endParaRPr b="1"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720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0" name="Google Shape;200;p30"/>
          <p:cNvSpPr txBox="1"/>
          <p:nvPr/>
        </p:nvSpPr>
        <p:spPr>
          <a:xfrm>
            <a:off x="13234850" y="3493950"/>
            <a:ext cx="4838700" cy="4007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07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4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esset </a:t>
            </a:r>
            <a:r>
              <a:rPr lang="en-GB" sz="4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('was')</a:t>
            </a:r>
            <a:endParaRPr sz="41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07999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i="1" lang="en-GB" sz="4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posset </a:t>
            </a:r>
            <a:r>
              <a:rPr lang="en-GB" sz="4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('was able')</a:t>
            </a:r>
            <a:endParaRPr sz="41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07999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i="1" lang="en-GB" sz="4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vellet </a:t>
            </a:r>
            <a:r>
              <a:rPr lang="en-GB" sz="4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('wanted')</a:t>
            </a:r>
            <a:endParaRPr sz="41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107999" rtl="0" algn="l">
              <a:lnSpc>
                <a:spcPct val="10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i="1" lang="en-GB" sz="4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nollet </a:t>
            </a:r>
            <a:r>
              <a:rPr lang="en-GB" sz="4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('didn't want)</a:t>
            </a:r>
            <a:endParaRPr sz="41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1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6" name="Google Shape;206;p3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07" name="Google Shape;207;p31"/>
          <p:cNvGraphicFramePr/>
          <p:nvPr/>
        </p:nvGraphicFramePr>
        <p:xfrm>
          <a:off x="1436163" y="195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{5DF9415D-51C0-4196-AA8A-636A26B0758B}</a:tableStyleId>
              </a:tblPr>
              <a:tblGrid>
                <a:gridCol w="2779975"/>
                <a:gridCol w="6576925"/>
                <a:gridCol w="6576875"/>
              </a:tblGrid>
              <a:tr h="7524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rgbClr val="FFFFFF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sz="4200">
                        <a:solidFill>
                          <a:srgbClr val="FFFFFF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sz="4200"/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2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Used with</a:t>
                      </a:r>
                      <a:endParaRPr b="1" sz="42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tam</a:t>
                      </a:r>
                      <a:endParaRPr i="1"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</a:t>
                      </a:r>
                      <a:endParaRPr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ferox, tristis, iratus, perterritus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adeo</a:t>
                      </a:r>
                      <a:endParaRPr i="1"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 much, so greatly</a:t>
                      </a:r>
                      <a:endParaRPr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cupio/volo, amo, timeo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tantus</a:t>
                      </a:r>
                      <a:endParaRPr i="1"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 great, such (a) great</a:t>
                      </a:r>
                      <a:endParaRPr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amor, clamor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</a:t>
                      </a:r>
                      <a:endParaRPr i="1"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 many</a:t>
                      </a:r>
                      <a:endParaRPr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iuvenes, vulnera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talis</a:t>
                      </a:r>
                      <a:endParaRPr i="1"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(of) such (a kind)</a:t>
                      </a:r>
                      <a:endParaRPr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vir, verba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80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ita</a:t>
                      </a:r>
                      <a:endParaRPr i="1"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so, to such an extent</a:t>
                      </a:r>
                      <a:endParaRPr sz="4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See </a:t>
                      </a: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adeo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600" marB="360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8" name="Google Shape;208;p31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Result Clauses - So or Such Words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9" name="Google Shape;209;p31"/>
          <p:cNvSpPr txBox="1"/>
          <p:nvPr/>
        </p:nvSpPr>
        <p:spPr>
          <a:xfrm>
            <a:off x="1436175" y="7542300"/>
            <a:ext cx="6807000" cy="605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107999" rtl="0" algn="l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i="1" lang="en-GB" sz="4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adeo </a:t>
            </a:r>
            <a:r>
              <a:rPr lang="en-GB" sz="41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also = I go towards</a:t>
            </a:r>
            <a:endParaRPr sz="41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2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15" name="Google Shape;215;p32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Translate into English.</a:t>
            </a:r>
            <a:endParaRPr sz="4800"/>
          </a:p>
        </p:txBody>
      </p:sp>
      <p:graphicFrame>
        <p:nvGraphicFramePr>
          <p:cNvPr id="216" name="Google Shape;216;p32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{5DF9415D-51C0-4196-AA8A-636A26B0758B}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tam iratus erat ut donum non acciperet.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miles adeo timebat ut dicere non posset. 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puella tam celeriter currebat ut pueros relinqueret.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imperator tot dona dabat ut omnes ei faverent.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clamores tanti erant ut nos perterritae essemus.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239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200"/>
                        <a:buFont typeface="Montserrat"/>
                        <a:buAutoNum type="arabicPeriod"/>
                      </a:pPr>
                      <a:r>
                        <a:rPr i="1" lang="en-GB" sz="4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nocte, hostes ita tacebant ut nemo eos audire posset. </a:t>
                      </a:r>
                      <a:endParaRPr i="1" sz="4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7" name="Google Shape;217;p3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18" name="Google Shape;218;p32"/>
          <p:cNvSpPr txBox="1"/>
          <p:nvPr/>
        </p:nvSpPr>
        <p:spPr>
          <a:xfrm>
            <a:off x="7252150" y="7959150"/>
            <a:ext cx="9033600" cy="821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8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Don't forget the Challenge!</a:t>
            </a:r>
            <a:endParaRPr b="1" sz="48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3"/>
          <p:cNvSpPr txBox="1"/>
          <p:nvPr>
            <p:ph idx="1" type="subTitle"/>
          </p:nvPr>
        </p:nvSpPr>
        <p:spPr>
          <a:xfrm>
            <a:off x="917950" y="1635300"/>
            <a:ext cx="15367800" cy="17169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/>
              <a:t>Translate these sentences containing more than one </a:t>
            </a:r>
            <a:r>
              <a:rPr i="1" lang="en-GB" sz="4100"/>
              <a:t>ut </a:t>
            </a:r>
            <a:r>
              <a:rPr lang="en-GB" sz="4100"/>
              <a:t>clause.</a:t>
            </a:r>
            <a:endParaRPr sz="4100"/>
          </a:p>
        </p:txBody>
      </p:sp>
      <p:graphicFrame>
        <p:nvGraphicFramePr>
          <p:cNvPr id="224" name="Google Shape;224;p33"/>
          <p:cNvGraphicFramePr/>
          <p:nvPr/>
        </p:nvGraphicFramePr>
        <p:xfrm>
          <a:off x="917950" y="335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{5DF9415D-51C0-4196-AA8A-636A26B0758B}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adeo cives novum imperatorem amabant ut festinarent ut eum viderent.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amicae feminam adeo terruerunt ut ei persuaderent ut maritum relinqueret. 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tam fortis erat dux ut plurimi ad villam eius iter facerent ut eum salutaret.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858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600"/>
                        <a:buFont typeface="Montserrat"/>
                        <a:buAutoNum type="arabicPeriod"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donum adeo cupivit ut deum oravit ut id sibi daret.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25" name="Google Shape;225;p3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26" name="Google Shape;226;p33"/>
          <p:cNvSpPr txBox="1"/>
          <p:nvPr/>
        </p:nvSpPr>
        <p:spPr>
          <a:xfrm>
            <a:off x="917950" y="427450"/>
            <a:ext cx="126588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3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Challenge: All 3 </a:t>
            </a:r>
            <a:r>
              <a:rPr b="1" i="1" lang="en-GB" sz="63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ut </a:t>
            </a:r>
            <a:r>
              <a:rPr b="1" lang="en-GB" sz="63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Clauses</a:t>
            </a:r>
            <a:endParaRPr b="1" sz="63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4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2" name="Google Shape;232;p34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Review</a:t>
            </a:r>
            <a:endParaRPr sz="8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3" name="Google Shape;233;p3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4" name="Google Shape;234;p34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5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91425" lIns="91425" spcFirstLastPara="1" rIns="13527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240" name="Google Shape;240;p35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solidFill>
            <a:schemeClr val="dk2"/>
          </a:solidFill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Correct your answers.</a:t>
            </a:r>
            <a:endParaRPr sz="4800"/>
          </a:p>
        </p:txBody>
      </p:sp>
      <p:sp>
        <p:nvSpPr>
          <p:cNvPr id="241" name="Google Shape;241;p3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242" name="Google Shape;242;p35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{5DF9415D-51C0-4196-AA8A-636A26B0758B}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794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500"/>
                        <a:buFont typeface="Montserrat"/>
                        <a:buAutoNum type="arabicPeriod"/>
                      </a:pPr>
                      <a:r>
                        <a:rPr i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rex tam iratus erat ut donum non acciperet. </a:t>
                      </a:r>
                      <a:r>
                        <a:rPr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king was so angry that he did not accept the gift.</a:t>
                      </a:r>
                      <a:endParaRPr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794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500"/>
                        <a:buFont typeface="Montserrat"/>
                        <a:buAutoNum type="arabicPeriod"/>
                      </a:pPr>
                      <a:r>
                        <a:rPr i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miles adeo timebat ut dicere non posset. </a:t>
                      </a:r>
                      <a:r>
                        <a:rPr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solder was so greatly afraid that he was not able to speak.</a:t>
                      </a:r>
                      <a:endParaRPr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794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500"/>
                        <a:buFont typeface="Montserrat"/>
                        <a:buAutoNum type="arabicPeriod"/>
                      </a:pPr>
                      <a:r>
                        <a:rPr i="1"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puella tam celeriter currebat ut pueros relinqueret. </a:t>
                      </a:r>
                      <a:r>
                        <a:rPr lang="en-GB" sz="35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girl was running so quickly that she left the boys behind. </a:t>
                      </a:r>
                      <a:endParaRPr sz="3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