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7194F0F-5A18-40F3-B5BD-5DF195A6DBFB}">
  <a:tblStyle styleId="{A7194F0F-5A18-40F3-B5BD-5DF195A6DB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006afc0aa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006afc0aa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e17f0a372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e17f0a37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e351f55856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e351f55856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e006afc0aa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e006afc0aa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e006afc0aa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e006afc0aa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351f558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351f558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351f55856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351f55856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e351f55856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e351f55856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e351f55856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e351f55856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351f55856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e351f55856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e006afc0aa_0_5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e006afc0aa_0_5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006afc0aa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e006afc0aa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e006afc0aa_0_3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e006afc0aa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"/>
              <a:buNone/>
              <a:defRPr b="0" i="1" sz="7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Deponent Verbs 1: Present and Imperfect Tenses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1" name="Google Shape;261;p36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2" name="Google Shape;262;p3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263" name="Google Shape;263;p36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69" name="Google Shape;269;p3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70" name="Google Shape;270;p3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71" name="Google Shape;271;p37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{A7194F0F-5A18-40F3-B5BD-5DF195A6DBFB}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nuntius haec verba loquitur.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messenger speaks these words. 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bello multi moriebantur.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war many were dying.</a:t>
                      </a: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mox multae feminae ad forum progrediuntur.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Soon many women advance to the forum. 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8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77" name="Google Shape;277;p38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78" name="Google Shape;278;p3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79" name="Google Shape;279;p38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{A7194F0F-5A18-40F3-B5BD-5DF195A6DBFB}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 startAt="4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milites ducem libenter sequebantur quod eum amabant.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soldiers were following the leader willingly because they loved him.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 startAt="4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civibus persuadere conabatur ut pecuniam traderent.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king was trying to persuade the citizens to hand over the money.  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 startAt="4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puellae urbem, quae oppugnatur, non ingrediuntur. </a:t>
                      </a:r>
                      <a:r>
                        <a:rPr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girls do not enter the city, which is attacked.</a:t>
                      </a:r>
                      <a:endParaRPr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9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85" name="Google Shape;285;p3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6" name="Google Shape;286;p39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graphicFrame>
        <p:nvGraphicFramePr>
          <p:cNvPr id="287" name="Google Shape;287;p39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{A7194F0F-5A18-40F3-B5BD-5DF195A6DBFB}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048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900"/>
                        <a:buFont typeface="Montserrat"/>
                        <a:buAutoNum type="arabicPeriod"/>
                      </a:pPr>
                      <a:r>
                        <a:rPr i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milites, e navibus egredientes, oppugnabantur. </a:t>
                      </a:r>
                      <a:r>
                        <a:rPr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soldiers, going out of the ships, were being attacked.</a:t>
                      </a:r>
                      <a:endParaRPr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048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900"/>
                        <a:buFont typeface="Montserrat"/>
                        <a:buAutoNum type="arabicPeriod"/>
                      </a:pPr>
                      <a:r>
                        <a:rPr i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hostis, surgere conans, necatur. </a:t>
                      </a:r>
                      <a:r>
                        <a:rPr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enemy, trying to get up, is killed.</a:t>
                      </a:r>
                      <a:endParaRPr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048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900"/>
                        <a:buFont typeface="Montserrat"/>
                        <a:buAutoNum type="arabicPeriod"/>
                      </a:pPr>
                      <a:r>
                        <a:rPr i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filii patrem sequebantur ut ab urbe fugerent. </a:t>
                      </a:r>
                      <a:r>
                        <a:rPr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sons were following their father (in order) to flee from the city.</a:t>
                      </a:r>
                      <a:endParaRPr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468000" y="25061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Translation: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0" name="Google Shape;180;p28"/>
          <p:cNvSpPr txBox="1"/>
          <p:nvPr>
            <p:ph type="title"/>
          </p:nvPr>
        </p:nvSpPr>
        <p:spPr>
          <a:xfrm>
            <a:off x="1496650" y="890050"/>
            <a:ext cx="15873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chemeClr val="dk2"/>
                </a:solidFill>
              </a:rPr>
              <a:t>conatur </a:t>
            </a:r>
            <a:r>
              <a:rPr lang="en-GB" sz="7200">
                <a:solidFill>
                  <a:schemeClr val="dk2"/>
                </a:solidFill>
              </a:rPr>
              <a:t>(</a:t>
            </a:r>
            <a:r>
              <a:rPr i="1" lang="en-GB" sz="7200">
                <a:solidFill>
                  <a:schemeClr val="dk2"/>
                </a:solidFill>
              </a:rPr>
              <a:t>conor</a:t>
            </a:r>
            <a:r>
              <a:rPr lang="en-GB" sz="7200">
                <a:solidFill>
                  <a:schemeClr val="dk2"/>
                </a:solidFill>
              </a:rPr>
              <a:t>)</a:t>
            </a:r>
            <a:r>
              <a:rPr i="1" lang="en-GB" sz="7200">
                <a:solidFill>
                  <a:schemeClr val="dk2"/>
                </a:solidFill>
              </a:rPr>
              <a:t>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81" name="Google Shape;181;p28"/>
          <p:cNvSpPr txBox="1"/>
          <p:nvPr/>
        </p:nvSpPr>
        <p:spPr>
          <a:xfrm>
            <a:off x="917950" y="25190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How to remember: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28"/>
          <p:cNvSpPr txBox="1"/>
          <p:nvPr/>
        </p:nvSpPr>
        <p:spPr>
          <a:xfrm>
            <a:off x="1623975" y="3730450"/>
            <a:ext cx="79497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---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8"/>
          <p:cNvSpPr txBox="1"/>
          <p:nvPr/>
        </p:nvSpPr>
        <p:spPr>
          <a:xfrm>
            <a:off x="10032050" y="3717550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He/she tries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/>
        </p:nvSpPr>
        <p:spPr>
          <a:xfrm>
            <a:off x="9468000" y="25061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Translation: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29"/>
          <p:cNvSpPr txBox="1"/>
          <p:nvPr>
            <p:ph type="title"/>
          </p:nvPr>
        </p:nvSpPr>
        <p:spPr>
          <a:xfrm>
            <a:off x="1496650" y="890050"/>
            <a:ext cx="15873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chemeClr val="dk2"/>
                </a:solidFill>
              </a:rPr>
              <a:t>moritur </a:t>
            </a:r>
            <a:r>
              <a:rPr lang="en-GB" sz="7200">
                <a:solidFill>
                  <a:schemeClr val="dk2"/>
                </a:solidFill>
              </a:rPr>
              <a:t>(</a:t>
            </a:r>
            <a:r>
              <a:rPr i="1" lang="en-GB" sz="7200">
                <a:solidFill>
                  <a:schemeClr val="dk2"/>
                </a:solidFill>
              </a:rPr>
              <a:t>morior</a:t>
            </a:r>
            <a:r>
              <a:rPr lang="en-GB" sz="7200">
                <a:solidFill>
                  <a:schemeClr val="dk2"/>
                </a:solidFill>
              </a:rPr>
              <a:t>)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91" name="Google Shape;191;p29"/>
          <p:cNvSpPr txBox="1"/>
          <p:nvPr/>
        </p:nvSpPr>
        <p:spPr>
          <a:xfrm>
            <a:off x="917950" y="25190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How to remember: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29"/>
          <p:cNvSpPr txBox="1"/>
          <p:nvPr/>
        </p:nvSpPr>
        <p:spPr>
          <a:xfrm>
            <a:off x="1623975" y="3730450"/>
            <a:ext cx="79497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immortal, morgue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9"/>
          <p:cNvSpPr txBox="1"/>
          <p:nvPr/>
        </p:nvSpPr>
        <p:spPr>
          <a:xfrm>
            <a:off x="9468000" y="5291825"/>
            <a:ext cx="7595700" cy="1211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 not confuse with: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9"/>
          <p:cNvSpPr txBox="1"/>
          <p:nvPr/>
        </p:nvSpPr>
        <p:spPr>
          <a:xfrm>
            <a:off x="10032050" y="3717550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He/she dies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9"/>
          <p:cNvSpPr txBox="1"/>
          <p:nvPr/>
        </p:nvSpPr>
        <p:spPr>
          <a:xfrm>
            <a:off x="10032050" y="6569450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mors, mort-</a:t>
            </a: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death</a:t>
            </a:r>
            <a:endParaRPr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0"/>
          <p:cNvSpPr txBox="1"/>
          <p:nvPr/>
        </p:nvSpPr>
        <p:spPr>
          <a:xfrm>
            <a:off x="9468000" y="25061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Translation: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2" name="Google Shape;202;p30"/>
          <p:cNvSpPr txBox="1"/>
          <p:nvPr>
            <p:ph type="title"/>
          </p:nvPr>
        </p:nvSpPr>
        <p:spPr>
          <a:xfrm>
            <a:off x="1496650" y="890050"/>
            <a:ext cx="15873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chemeClr val="dk2"/>
                </a:solidFill>
              </a:rPr>
              <a:t>loquitur </a:t>
            </a:r>
            <a:r>
              <a:rPr lang="en-GB" sz="7200">
                <a:solidFill>
                  <a:schemeClr val="dk2"/>
                </a:solidFill>
              </a:rPr>
              <a:t>(</a:t>
            </a:r>
            <a:r>
              <a:rPr i="1" lang="en-GB" sz="7200">
                <a:solidFill>
                  <a:schemeClr val="dk2"/>
                </a:solidFill>
              </a:rPr>
              <a:t>loquor</a:t>
            </a:r>
            <a:r>
              <a:rPr lang="en-GB" sz="7200">
                <a:solidFill>
                  <a:schemeClr val="dk2"/>
                </a:solidFill>
              </a:rPr>
              <a:t>)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03" name="Google Shape;203;p30"/>
          <p:cNvSpPr txBox="1"/>
          <p:nvPr/>
        </p:nvSpPr>
        <p:spPr>
          <a:xfrm>
            <a:off x="917950" y="25190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How to remember: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30"/>
          <p:cNvSpPr txBox="1"/>
          <p:nvPr/>
        </p:nvSpPr>
        <p:spPr>
          <a:xfrm>
            <a:off x="1623975" y="3730450"/>
            <a:ext cx="79497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eloquence, loquacious</a:t>
            </a:r>
            <a:endParaRPr b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Google Shape;205;p30"/>
          <p:cNvSpPr txBox="1"/>
          <p:nvPr/>
        </p:nvSpPr>
        <p:spPr>
          <a:xfrm>
            <a:off x="10032050" y="3717550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He/she speaks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30"/>
          <p:cNvSpPr txBox="1"/>
          <p:nvPr/>
        </p:nvSpPr>
        <p:spPr>
          <a:xfrm>
            <a:off x="9468000" y="5291825"/>
            <a:ext cx="7595700" cy="1211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 not confuse with: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30"/>
          <p:cNvSpPr txBox="1"/>
          <p:nvPr/>
        </p:nvSpPr>
        <p:spPr>
          <a:xfrm>
            <a:off x="10032050" y="6569450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dico</a:t>
            </a: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I say, speak</a:t>
            </a:r>
            <a:endParaRPr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 txBox="1"/>
          <p:nvPr/>
        </p:nvSpPr>
        <p:spPr>
          <a:xfrm>
            <a:off x="9468000" y="25061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Translation: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4" name="Google Shape;214;p31"/>
          <p:cNvSpPr txBox="1"/>
          <p:nvPr>
            <p:ph type="title"/>
          </p:nvPr>
        </p:nvSpPr>
        <p:spPr>
          <a:xfrm>
            <a:off x="1496650" y="890050"/>
            <a:ext cx="15873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chemeClr val="dk2"/>
                </a:solidFill>
              </a:rPr>
              <a:t>sequitur </a:t>
            </a:r>
            <a:r>
              <a:rPr lang="en-GB" sz="7200">
                <a:solidFill>
                  <a:schemeClr val="dk2"/>
                </a:solidFill>
              </a:rPr>
              <a:t>(</a:t>
            </a:r>
            <a:r>
              <a:rPr i="1" lang="en-GB" sz="7200">
                <a:solidFill>
                  <a:schemeClr val="dk2"/>
                </a:solidFill>
              </a:rPr>
              <a:t>sequor</a:t>
            </a:r>
            <a:r>
              <a:rPr lang="en-GB" sz="7200">
                <a:solidFill>
                  <a:schemeClr val="dk2"/>
                </a:solidFill>
              </a:rPr>
              <a:t>)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15" name="Google Shape;215;p31"/>
          <p:cNvSpPr txBox="1"/>
          <p:nvPr/>
        </p:nvSpPr>
        <p:spPr>
          <a:xfrm>
            <a:off x="917950" y="25190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How to remember: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6" name="Google Shape;216;p31"/>
          <p:cNvSpPr txBox="1"/>
          <p:nvPr/>
        </p:nvSpPr>
        <p:spPr>
          <a:xfrm>
            <a:off x="1623975" y="3730450"/>
            <a:ext cx="79497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(con)sequence, sequel</a:t>
            </a:r>
            <a:endParaRPr b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7" name="Google Shape;217;p31"/>
          <p:cNvSpPr txBox="1"/>
          <p:nvPr/>
        </p:nvSpPr>
        <p:spPr>
          <a:xfrm>
            <a:off x="10032050" y="3717550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He/she follows</a:t>
            </a:r>
            <a:endParaRPr b="1" sz="5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"/>
          <p:cNvSpPr txBox="1"/>
          <p:nvPr/>
        </p:nvSpPr>
        <p:spPr>
          <a:xfrm>
            <a:off x="917950" y="5270175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Translation: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4" name="Google Shape;224;p32"/>
          <p:cNvSpPr txBox="1"/>
          <p:nvPr>
            <p:ph type="title"/>
          </p:nvPr>
        </p:nvSpPr>
        <p:spPr>
          <a:xfrm>
            <a:off x="1496650" y="890050"/>
            <a:ext cx="15873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chemeClr val="dk2"/>
                </a:solidFill>
              </a:rPr>
              <a:t>progreditur </a:t>
            </a:r>
            <a:r>
              <a:rPr lang="en-GB" sz="7200">
                <a:solidFill>
                  <a:schemeClr val="dk2"/>
                </a:solidFill>
              </a:rPr>
              <a:t>(</a:t>
            </a:r>
            <a:r>
              <a:rPr i="1" lang="en-GB" sz="7200">
                <a:solidFill>
                  <a:schemeClr val="dk2"/>
                </a:solidFill>
              </a:rPr>
              <a:t>-gredior</a:t>
            </a:r>
            <a:r>
              <a:rPr lang="en-GB" sz="7200">
                <a:solidFill>
                  <a:schemeClr val="dk2"/>
                </a:solidFill>
              </a:rPr>
              <a:t>)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5" name="Google Shape;225;p32"/>
          <p:cNvSpPr txBox="1"/>
          <p:nvPr/>
        </p:nvSpPr>
        <p:spPr>
          <a:xfrm>
            <a:off x="917950" y="25190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How to remember:</a:t>
            </a:r>
            <a:endParaRPr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6" name="Google Shape;226;p32"/>
          <p:cNvSpPr txBox="1"/>
          <p:nvPr/>
        </p:nvSpPr>
        <p:spPr>
          <a:xfrm>
            <a:off x="1623975" y="3730450"/>
            <a:ext cx="79497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progress, ingredient </a:t>
            </a:r>
            <a:endParaRPr b="1"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7" name="Google Shape;227;p32"/>
          <p:cNvSpPr txBox="1"/>
          <p:nvPr/>
        </p:nvSpPr>
        <p:spPr>
          <a:xfrm>
            <a:off x="9573675" y="2519050"/>
            <a:ext cx="7595700" cy="121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Also learn:</a:t>
            </a:r>
            <a:endParaRPr b="1" sz="5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32"/>
          <p:cNvSpPr txBox="1"/>
          <p:nvPr/>
        </p:nvSpPr>
        <p:spPr>
          <a:xfrm>
            <a:off x="9468000" y="3796675"/>
            <a:ext cx="76866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egreditur</a:t>
            </a:r>
            <a:r>
              <a:rPr b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he/she goes out</a:t>
            </a:r>
            <a:endParaRPr b="1"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ingreditur</a:t>
            </a:r>
            <a:r>
              <a:rPr b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he/she enters</a:t>
            </a:r>
            <a:endParaRPr b="1"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regreditur</a:t>
            </a:r>
            <a:r>
              <a:rPr b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he/she returns</a:t>
            </a:r>
            <a:endParaRPr b="1"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9" name="Google Shape;229;p32"/>
          <p:cNvSpPr txBox="1"/>
          <p:nvPr/>
        </p:nvSpPr>
        <p:spPr>
          <a:xfrm>
            <a:off x="1482000" y="6481575"/>
            <a:ext cx="7017000" cy="12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He/she advances</a:t>
            </a:r>
            <a:endParaRPr b="1"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5" name="Google Shape;235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6" name="Google Shape;236;p33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Deponent Verbs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7" name="Google Shape;237;p33"/>
          <p:cNvSpPr txBox="1"/>
          <p:nvPr>
            <p:ph idx="1" type="body"/>
          </p:nvPr>
        </p:nvSpPr>
        <p:spPr>
          <a:xfrm>
            <a:off x="918000" y="1799350"/>
            <a:ext cx="16452000" cy="909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01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300"/>
              <a:buChar char="●"/>
            </a:pPr>
            <a:r>
              <a:rPr lang="en-GB" sz="4300"/>
              <a:t>Deponent verbs look </a:t>
            </a:r>
            <a:r>
              <a:rPr b="1" lang="en-GB" sz="4300"/>
              <a:t>passive </a:t>
            </a:r>
            <a:r>
              <a:rPr lang="en-GB" sz="4300"/>
              <a:t>but are translated as </a:t>
            </a:r>
            <a:r>
              <a:rPr b="1" lang="en-GB" sz="4300"/>
              <a:t>active</a:t>
            </a:r>
            <a:r>
              <a:rPr lang="en-GB" sz="4300"/>
              <a:t>.</a:t>
            </a:r>
            <a:endParaRPr sz="4300"/>
          </a:p>
        </p:txBody>
      </p:sp>
      <p:graphicFrame>
        <p:nvGraphicFramePr>
          <p:cNvPr id="238" name="Google Shape;238;p33"/>
          <p:cNvGraphicFramePr/>
          <p:nvPr/>
        </p:nvGraphicFramePr>
        <p:xfrm>
          <a:off x="962688" y="2708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{A7194F0F-5A18-40F3-B5BD-5DF195A6DBFB}</a:tableStyleId>
              </a:tblPr>
              <a:tblGrid>
                <a:gridCol w="2062400"/>
                <a:gridCol w="2553000"/>
                <a:gridCol w="2695450"/>
                <a:gridCol w="3961550"/>
                <a:gridCol w="2489700"/>
                <a:gridCol w="2600500"/>
              </a:tblGrid>
              <a:tr h="63685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ACTIVE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PASSIVE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DEPONENT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</a:tr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petit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seeks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petitur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is sought</a:t>
                      </a:r>
                      <a:endParaRPr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sequitur</a:t>
                      </a:r>
                      <a:endParaRPr i="1"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follows</a:t>
                      </a:r>
                      <a:endParaRPr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dicit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says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dicitur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is said</a:t>
                      </a:r>
                      <a:endParaRPr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loquitur</a:t>
                      </a:r>
                      <a:endParaRPr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speaks</a:t>
                      </a:r>
                      <a:endParaRPr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cupit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wants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(cupitur)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is wanted)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conatur</a:t>
                      </a:r>
                      <a:endParaRPr i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tries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intrat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enters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(intratur)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(it is entered)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ingreditur</a:t>
                      </a:r>
                      <a:endParaRPr i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enters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4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44" name="Google Shape;244;p34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245" name="Google Shape;245;p34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{A7194F0F-5A18-40F3-B5BD-5DF195A6DBFB}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nuntius haec verba loquitur.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bello multi moriebantur. 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mox multae feminae ad forum progrediuntur.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milites ducem libenter sequebantur quod eum amabant.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civibus persuadere conabatur ut pecuniam traderent.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21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700"/>
                        <a:buFont typeface="Montserrat"/>
                        <a:buAutoNum type="arabicPeriod"/>
                      </a:pPr>
                      <a:r>
                        <a:rPr i="1" lang="en-GB" sz="3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puellae urbem, quae oppugnatur, non ingrediuntur.</a:t>
                      </a:r>
                      <a:endParaRPr i="1" sz="3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6" name="Google Shape;246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7" name="Google Shape;247;p34"/>
          <p:cNvSpPr txBox="1"/>
          <p:nvPr/>
        </p:nvSpPr>
        <p:spPr>
          <a:xfrm>
            <a:off x="7252150" y="7387650"/>
            <a:ext cx="9033600" cy="821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Don't forget the Challenge!</a:t>
            </a:r>
            <a:endParaRPr b="1" sz="4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/>
          <p:nvPr>
            <p:ph type="title"/>
          </p:nvPr>
        </p:nvSpPr>
        <p:spPr>
          <a:xfrm>
            <a:off x="917950" y="427450"/>
            <a:ext cx="12658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300">
                <a:solidFill>
                  <a:schemeClr val="dk2"/>
                </a:solidFill>
              </a:rPr>
              <a:t>Challenge</a:t>
            </a:r>
            <a:endParaRPr sz="6300">
              <a:solidFill>
                <a:schemeClr val="dk2"/>
              </a:solidFill>
            </a:endParaRPr>
          </a:p>
        </p:txBody>
      </p:sp>
      <p:sp>
        <p:nvSpPr>
          <p:cNvPr id="253" name="Google Shape;253;p35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Translate these sentences containing deponents and other clauses or grammar points. </a:t>
            </a:r>
            <a:endParaRPr sz="3600"/>
          </a:p>
        </p:txBody>
      </p:sp>
      <p:graphicFrame>
        <p:nvGraphicFramePr>
          <p:cNvPr id="254" name="Google Shape;254;p35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{A7194F0F-5A18-40F3-B5BD-5DF195A6DBFB}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048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900"/>
                        <a:buFont typeface="Montserrat"/>
                        <a:buAutoNum type="arabicPeriod"/>
                      </a:pPr>
                      <a:r>
                        <a:rPr i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milites, e navibus egredientes, oppugnabantur. </a:t>
                      </a:r>
                      <a:endParaRPr i="1"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048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900"/>
                        <a:buFont typeface="Montserrat"/>
                        <a:buAutoNum type="arabicPeriod"/>
                      </a:pPr>
                      <a:r>
                        <a:rPr i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hostis, surgere conans, necatur.</a:t>
                      </a:r>
                      <a:endParaRPr i="1"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048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900"/>
                        <a:buFont typeface="Montserrat"/>
                        <a:buAutoNum type="arabicPeriod"/>
                      </a:pPr>
                      <a:r>
                        <a:rPr i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filii patrem sequebantur ut ab urbe fugerent.</a:t>
                      </a:r>
                      <a:endParaRPr i="1"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5" name="Google Shape;255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