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10287000" cx="18288000"/>
  <p:notesSz cx="6858000" cy="9144000"/>
  <p:embeddedFontLst>
    <p:embeddedFont>
      <p:font typeface="Montserrat SemiBold"/>
      <p:regular r:id="rId26"/>
      <p:bold r:id="rId27"/>
      <p:italic r:id="rId28"/>
      <p:boldItalic r:id="rId29"/>
    </p:embeddedFont>
    <p:embeddedFont>
      <p:font typeface="Montserrat"/>
      <p:regular r:id="rId30"/>
      <p:bold r:id="rId31"/>
      <p:italic r:id="rId32"/>
      <p:boldItalic r:id="rId33"/>
    </p:embeddedFont>
    <p:embeddedFont>
      <p:font typeface="Montserrat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SemiBold-regular.fntdata"/><Relationship Id="rId25" Type="http://schemas.openxmlformats.org/officeDocument/2006/relationships/slide" Target="slides/slide21.xml"/><Relationship Id="rId28" Type="http://schemas.openxmlformats.org/officeDocument/2006/relationships/font" Target="fonts/MontserratSemiBold-italic.fntdata"/><Relationship Id="rId27" Type="http://schemas.openxmlformats.org/officeDocument/2006/relationships/font" Target="fonts/MontserratSemiBold-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SemiBold-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7.xml"/><Relationship Id="rId33" Type="http://schemas.openxmlformats.org/officeDocument/2006/relationships/font" Target="fonts/Montserrat-boldItalic.fntdata"/><Relationship Id="rId10" Type="http://schemas.openxmlformats.org/officeDocument/2006/relationships/slide" Target="slides/slide6.xml"/><Relationship Id="rId32" Type="http://schemas.openxmlformats.org/officeDocument/2006/relationships/font" Target="fonts/Montserrat-italic.fntdata"/><Relationship Id="rId13" Type="http://schemas.openxmlformats.org/officeDocument/2006/relationships/slide" Target="slides/slide9.xml"/><Relationship Id="rId35" Type="http://schemas.openxmlformats.org/officeDocument/2006/relationships/font" Target="fonts/MontserratMedium-bold.fntdata"/><Relationship Id="rId12" Type="http://schemas.openxmlformats.org/officeDocument/2006/relationships/slide" Target="slides/slide8.xml"/><Relationship Id="rId34" Type="http://schemas.openxmlformats.org/officeDocument/2006/relationships/font" Target="fonts/MontserratMedium-regular.fntdata"/><Relationship Id="rId15" Type="http://schemas.openxmlformats.org/officeDocument/2006/relationships/slide" Target="slides/slide11.xml"/><Relationship Id="rId37" Type="http://schemas.openxmlformats.org/officeDocument/2006/relationships/font" Target="fonts/MontserratMedium-boldItalic.fntdata"/><Relationship Id="rId14" Type="http://schemas.openxmlformats.org/officeDocument/2006/relationships/slide" Target="slides/slide10.xml"/><Relationship Id="rId36" Type="http://schemas.openxmlformats.org/officeDocument/2006/relationships/font" Target="fonts/MontserratMedium-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Larger copy of graph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Larger copy of graph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Please pause the lesson here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Please pause the lesson here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Please pause the lesson here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Please pause the lesson here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Please pause the lesson here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Please pause the lesson here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Please pause the lesson here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Please pause the lesson here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Please pause the lesson here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Read through the text with the students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Talk through the graphs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 name="Shape 10"/>
        <p:cNvGrpSpPr/>
        <p:nvPr/>
      </p:nvGrpSpPr>
      <p:grpSpPr>
        <a:xfrm>
          <a:off x="0" y="0"/>
          <a:ext cx="0" cy="0"/>
          <a:chOff x="0" y="0"/>
          <a:chExt cx="0" cy="0"/>
        </a:xfrm>
      </p:grpSpPr>
      <p:sp>
        <p:nvSpPr>
          <p:cNvPr id="11" name="Google Shape;11;p2"/>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2" name="Google Shape;12;p2"/>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sz="2800"/>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13" name="Google Shape;13;p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2000"/>
              </a:spcBef>
              <a:spcAft>
                <a:spcPts val="0"/>
              </a:spcAft>
              <a:buSzPts val="2800"/>
              <a:buNone/>
              <a:defRPr>
                <a:solidFill>
                  <a:srgbClr val="4B3241"/>
                </a:solidFill>
              </a:defRPr>
            </a:lvl3pPr>
            <a:lvl4pPr lvl="3" algn="l">
              <a:lnSpc>
                <a:spcPct val="130000"/>
              </a:lnSpc>
              <a:spcBef>
                <a:spcPts val="2000"/>
              </a:spcBef>
              <a:spcAft>
                <a:spcPts val="0"/>
              </a:spcAft>
              <a:buSzPts val="2800"/>
              <a:buNone/>
              <a:defRPr>
                <a:solidFill>
                  <a:srgbClr val="4B3241"/>
                </a:solidFill>
              </a:defRPr>
            </a:lvl4pPr>
            <a:lvl5pPr lvl="4" algn="l">
              <a:lnSpc>
                <a:spcPct val="130000"/>
              </a:lnSpc>
              <a:spcBef>
                <a:spcPts val="2000"/>
              </a:spcBef>
              <a:spcAft>
                <a:spcPts val="0"/>
              </a:spcAft>
              <a:buSzPts val="2800"/>
              <a:buNone/>
              <a:defRPr>
                <a:solidFill>
                  <a:srgbClr val="4B3241"/>
                </a:solidFill>
              </a:defRPr>
            </a:lvl5pPr>
            <a:lvl6pPr lvl="5" algn="l">
              <a:lnSpc>
                <a:spcPct val="130000"/>
              </a:lnSpc>
              <a:spcBef>
                <a:spcPts val="2000"/>
              </a:spcBef>
              <a:spcAft>
                <a:spcPts val="0"/>
              </a:spcAft>
              <a:buSzPts val="2800"/>
              <a:buNone/>
              <a:defRPr>
                <a:solidFill>
                  <a:srgbClr val="4B3241"/>
                </a:solidFill>
              </a:defRPr>
            </a:lvl6pPr>
            <a:lvl7pPr lvl="6" algn="l">
              <a:lnSpc>
                <a:spcPct val="130000"/>
              </a:lnSpc>
              <a:spcBef>
                <a:spcPts val="2000"/>
              </a:spcBef>
              <a:spcAft>
                <a:spcPts val="0"/>
              </a:spcAft>
              <a:buSzPts val="2800"/>
              <a:buNone/>
              <a:defRPr>
                <a:solidFill>
                  <a:srgbClr val="4B3241"/>
                </a:solidFill>
              </a:defRPr>
            </a:lvl7pPr>
            <a:lvl8pPr lvl="7" algn="l">
              <a:lnSpc>
                <a:spcPct val="130000"/>
              </a:lnSpc>
              <a:spcBef>
                <a:spcPts val="2000"/>
              </a:spcBef>
              <a:spcAft>
                <a:spcPts val="0"/>
              </a:spcAft>
              <a:buSzPts val="2800"/>
              <a:buNone/>
              <a:defRPr>
                <a:solidFill>
                  <a:srgbClr val="4B3241"/>
                </a:solidFill>
              </a:defRPr>
            </a:lvl8pPr>
            <a:lvl9pPr lvl="8" algn="l">
              <a:lnSpc>
                <a:spcPct val="130000"/>
              </a:lnSpc>
              <a:spcBef>
                <a:spcPts val="2000"/>
              </a:spcBef>
              <a:spcAft>
                <a:spcPts val="2000"/>
              </a:spcAft>
              <a:buSzPts val="2800"/>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6" name="Google Shape;16;p3"/>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7" name="Google Shape;17;p3"/>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800"/>
              <a:buNone/>
              <a:defRPr>
                <a:solidFill>
                  <a:srgbClr val="000000"/>
                </a:solidFill>
              </a:defRPr>
            </a:lvl5pPr>
            <a:lvl6pPr lvl="5" algn="l">
              <a:lnSpc>
                <a:spcPct val="130000"/>
              </a:lnSpc>
              <a:spcBef>
                <a:spcPts val="2000"/>
              </a:spcBef>
              <a:spcAft>
                <a:spcPts val="0"/>
              </a:spcAft>
              <a:buSzPts val="2800"/>
              <a:buNone/>
              <a:defRPr>
                <a:solidFill>
                  <a:srgbClr val="000000"/>
                </a:solidFill>
              </a:defRPr>
            </a:lvl6pPr>
            <a:lvl7pPr lvl="6" algn="l">
              <a:lnSpc>
                <a:spcPct val="130000"/>
              </a:lnSpc>
              <a:spcBef>
                <a:spcPts val="2000"/>
              </a:spcBef>
              <a:spcAft>
                <a:spcPts val="0"/>
              </a:spcAft>
              <a:buSzPts val="2800"/>
              <a:buNone/>
              <a:defRPr>
                <a:solidFill>
                  <a:srgbClr val="000000"/>
                </a:solidFill>
              </a:defRPr>
            </a:lvl7pPr>
            <a:lvl8pPr lvl="7" algn="l">
              <a:lnSpc>
                <a:spcPct val="130000"/>
              </a:lnSpc>
              <a:spcBef>
                <a:spcPts val="2000"/>
              </a:spcBef>
              <a:spcAft>
                <a:spcPts val="0"/>
              </a:spcAft>
              <a:buSzPts val="2800"/>
              <a:buNone/>
              <a:defRPr>
                <a:solidFill>
                  <a:srgbClr val="000000"/>
                </a:solidFill>
              </a:defRPr>
            </a:lvl8pPr>
            <a:lvl9pPr lvl="8" algn="l">
              <a:lnSpc>
                <a:spcPct val="130000"/>
              </a:lnSpc>
              <a:spcBef>
                <a:spcPts val="2000"/>
              </a:spcBef>
              <a:spcAft>
                <a:spcPts val="2000"/>
              </a:spcAft>
              <a:buSzPts val="2800"/>
              <a:buNone/>
              <a:defRPr>
                <a:solidFill>
                  <a:srgbClr val="000000"/>
                </a:solidFill>
              </a:defRPr>
            </a:lvl9pPr>
          </a:lstStyle>
          <a:p/>
        </p:txBody>
      </p:sp>
      <p:pic>
        <p:nvPicPr>
          <p:cNvPr id="18" name="Google Shape;18;p3"/>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9" name="Google Shape;19;p3"/>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4B3241"/>
              </a:buClr>
              <a:buSzPts val="7200"/>
              <a:buNone/>
              <a:defRPr sz="7200">
                <a:solidFill>
                  <a:srgbClr val="4B3241"/>
                </a:solidFill>
              </a:defRPr>
            </a:lvl2pPr>
            <a:lvl3pPr lvl="2" algn="ctr">
              <a:lnSpc>
                <a:spcPct val="100000"/>
              </a:lnSpc>
              <a:spcBef>
                <a:spcPts val="0"/>
              </a:spcBef>
              <a:spcAft>
                <a:spcPts val="0"/>
              </a:spcAft>
              <a:buClr>
                <a:srgbClr val="4B3241"/>
              </a:buClr>
              <a:buSzPts val="7200"/>
              <a:buNone/>
              <a:defRPr sz="7200">
                <a:solidFill>
                  <a:srgbClr val="4B3241"/>
                </a:solidFill>
              </a:defRPr>
            </a:lvl3pPr>
            <a:lvl4pPr lvl="3" algn="ctr">
              <a:lnSpc>
                <a:spcPct val="100000"/>
              </a:lnSpc>
              <a:spcBef>
                <a:spcPts val="0"/>
              </a:spcBef>
              <a:spcAft>
                <a:spcPts val="0"/>
              </a:spcAft>
              <a:buClr>
                <a:srgbClr val="4B3241"/>
              </a:buClr>
              <a:buSzPts val="7200"/>
              <a:buNone/>
              <a:defRPr sz="7200">
                <a:solidFill>
                  <a:srgbClr val="4B3241"/>
                </a:solidFill>
              </a:defRPr>
            </a:lvl4pPr>
            <a:lvl5pPr lvl="4" algn="ctr">
              <a:lnSpc>
                <a:spcPct val="100000"/>
              </a:lnSpc>
              <a:spcBef>
                <a:spcPts val="0"/>
              </a:spcBef>
              <a:spcAft>
                <a:spcPts val="0"/>
              </a:spcAft>
              <a:buClr>
                <a:srgbClr val="4B3241"/>
              </a:buClr>
              <a:buSzPts val="7200"/>
              <a:buNone/>
              <a:defRPr sz="7200">
                <a:solidFill>
                  <a:srgbClr val="4B3241"/>
                </a:solidFill>
              </a:defRPr>
            </a:lvl5pPr>
            <a:lvl6pPr lvl="5" algn="ctr">
              <a:lnSpc>
                <a:spcPct val="100000"/>
              </a:lnSpc>
              <a:spcBef>
                <a:spcPts val="0"/>
              </a:spcBef>
              <a:spcAft>
                <a:spcPts val="0"/>
              </a:spcAft>
              <a:buClr>
                <a:srgbClr val="4B3241"/>
              </a:buClr>
              <a:buSzPts val="7200"/>
              <a:buNone/>
              <a:defRPr sz="7200">
                <a:solidFill>
                  <a:srgbClr val="4B3241"/>
                </a:solidFill>
              </a:defRPr>
            </a:lvl6pPr>
            <a:lvl7pPr lvl="6" algn="ctr">
              <a:lnSpc>
                <a:spcPct val="100000"/>
              </a:lnSpc>
              <a:spcBef>
                <a:spcPts val="0"/>
              </a:spcBef>
              <a:spcAft>
                <a:spcPts val="0"/>
              </a:spcAft>
              <a:buClr>
                <a:srgbClr val="4B3241"/>
              </a:buClr>
              <a:buSzPts val="7200"/>
              <a:buNone/>
              <a:defRPr sz="7200">
                <a:solidFill>
                  <a:srgbClr val="4B3241"/>
                </a:solidFill>
              </a:defRPr>
            </a:lvl7pPr>
            <a:lvl8pPr lvl="7" algn="ctr">
              <a:lnSpc>
                <a:spcPct val="100000"/>
              </a:lnSpc>
              <a:spcBef>
                <a:spcPts val="0"/>
              </a:spcBef>
              <a:spcAft>
                <a:spcPts val="0"/>
              </a:spcAft>
              <a:buClr>
                <a:srgbClr val="4B3241"/>
              </a:buClr>
              <a:buSzPts val="7200"/>
              <a:buNone/>
              <a:defRPr sz="7200">
                <a:solidFill>
                  <a:srgbClr val="4B3241"/>
                </a:solidFill>
              </a:defRPr>
            </a:lvl8pPr>
            <a:lvl9pPr lvl="8" algn="ctr">
              <a:lnSpc>
                <a:spcPct val="100000"/>
              </a:lnSpc>
              <a:spcBef>
                <a:spcPts val="0"/>
              </a:spcBef>
              <a:spcAft>
                <a:spcPts val="0"/>
              </a:spcAft>
              <a:buClr>
                <a:srgbClr val="4B3241"/>
              </a:buClr>
              <a:buSzPts val="7200"/>
              <a:buNone/>
              <a:defRPr sz="7200">
                <a:solidFill>
                  <a:srgbClr val="4B3241"/>
                </a:solidFill>
              </a:defRPr>
            </a:lvl9pPr>
          </a:lstStyle>
          <a:p/>
        </p:txBody>
      </p:sp>
      <p:sp>
        <p:nvSpPr>
          <p:cNvPr id="22" name="Google Shape;22;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3" name="Google Shape;23;p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7" name="Google Shape;37;p7"/>
          <p:cNvSpPr txBox="1"/>
          <p:nvPr>
            <p:ph idx="2"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9" name="Google Shape;39;p7"/>
          <p:cNvSpPr txBox="1"/>
          <p:nvPr>
            <p:ph idx="4"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1" name="Google Shape;41;p7"/>
          <p:cNvSpPr txBox="1"/>
          <p:nvPr>
            <p:ph idx="6"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46" name="Google Shape;46;p8"/>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8" name="Google Shape;48;p8"/>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1" name="Google Shape;51;p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5" name="Google Shape;55;p9"/>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7" name="Google Shape;57;p9"/>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9" name="Google Shape;59;p9"/>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1" name="Google Shape;61;p9"/>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406400" lvl="4" marL="22860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5pPr>
            <a:lvl6pPr indent="-406400" lvl="5" marL="27432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6pPr>
            <a:lvl7pPr indent="-406400" lvl="6" marL="32004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7pPr>
            <a:lvl8pPr indent="-406400" lvl="7" marL="3657600" marR="0" rtl="0" algn="l">
              <a:lnSpc>
                <a:spcPct val="130000"/>
              </a:lnSpc>
              <a:spcBef>
                <a:spcPts val="8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8pPr>
            <a:lvl9pPr indent="-406400" lvl="8" marL="4114800" marR="0" rtl="0" algn="l">
              <a:lnSpc>
                <a:spcPct val="130000"/>
              </a:lnSpc>
              <a:spcBef>
                <a:spcPts val="800"/>
              </a:spcBef>
              <a:spcAft>
                <a:spcPts val="40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80" name="Google Shape;80;p1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81" name="Google Shape;81;p14"/>
          <p:cNvSpPr txBox="1"/>
          <p:nvPr>
            <p:ph idx="4294967295" type="subTitle"/>
          </p:nvPr>
        </p:nvSpPr>
        <p:spPr>
          <a:xfrm>
            <a:off x="917950" y="8210950"/>
            <a:ext cx="7902000" cy="12390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2000"/>
              </a:spcAft>
              <a:buClr>
                <a:schemeClr val="dk2"/>
              </a:buClr>
              <a:buSzPts val="3200"/>
              <a:buFont typeface="Montserrat"/>
              <a:buNone/>
            </a:pPr>
            <a:r>
              <a:rPr b="0" i="0" lang="en-GB" sz="3200" u="none" cap="none" strike="noStrike">
                <a:solidFill>
                  <a:srgbClr val="4B3241"/>
                </a:solidFill>
                <a:latin typeface="Montserrat"/>
                <a:ea typeface="Montserrat"/>
                <a:cs typeface="Montserrat"/>
                <a:sym typeface="Montserrat"/>
              </a:rPr>
              <a:t>Dr Clapp</a:t>
            </a:r>
            <a:endParaRPr b="0" i="0" sz="3200" u="none" cap="none" strike="noStrike">
              <a:solidFill>
                <a:srgbClr val="4B3241"/>
              </a:solidFill>
              <a:latin typeface="Montserrat"/>
              <a:ea typeface="Montserrat"/>
              <a:cs typeface="Montserrat"/>
              <a:sym typeface="Montserrat"/>
            </a:endParaRPr>
          </a:p>
        </p:txBody>
      </p:sp>
      <p:sp>
        <p:nvSpPr>
          <p:cNvPr id="82" name="Google Shape;82;p14"/>
          <p:cNvSpPr txBox="1"/>
          <p:nvPr/>
        </p:nvSpPr>
        <p:spPr>
          <a:xfrm>
            <a:off x="917950" y="2876300"/>
            <a:ext cx="16452000" cy="3723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6000">
              <a:solidFill>
                <a:srgbClr val="4B3241"/>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lang="en-GB" sz="6000">
                <a:solidFill>
                  <a:srgbClr val="4B3241"/>
                </a:solidFill>
                <a:latin typeface="Montserrat SemiBold"/>
                <a:ea typeface="Montserrat SemiBold"/>
                <a:cs typeface="Montserrat SemiBold"/>
                <a:sym typeface="Montserrat SemiBold"/>
              </a:rPr>
              <a:t>Global Warming</a:t>
            </a:r>
            <a:endParaRPr sz="6000">
              <a:solidFill>
                <a:srgbClr val="4B3241"/>
              </a:solidFill>
              <a:latin typeface="Montserrat SemiBold"/>
              <a:ea typeface="Montserrat SemiBold"/>
              <a:cs typeface="Montserrat SemiBold"/>
              <a:sym typeface="Montserrat SemiBold"/>
            </a:endParaRPr>
          </a:p>
        </p:txBody>
      </p:sp>
      <p:sp>
        <p:nvSpPr>
          <p:cNvPr id="83" name="Google Shape;83;p14"/>
          <p:cNvSpPr txBox="1"/>
          <p:nvPr/>
        </p:nvSpPr>
        <p:spPr>
          <a:xfrm>
            <a:off x="917950" y="89005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600">
                <a:solidFill>
                  <a:srgbClr val="4B3241"/>
                </a:solidFill>
                <a:latin typeface="Montserrat"/>
                <a:ea typeface="Montserrat"/>
                <a:cs typeface="Montserrat"/>
                <a:sym typeface="Montserrat"/>
              </a:rPr>
              <a:t>Combined Science - Biology - Key stage 4</a:t>
            </a:r>
            <a:endParaRPr sz="3600">
              <a:solidFill>
                <a:srgbClr val="4B3241"/>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3600">
                <a:solidFill>
                  <a:srgbClr val="4B3241"/>
                </a:solidFill>
                <a:latin typeface="Montserrat"/>
                <a:ea typeface="Montserrat"/>
                <a:cs typeface="Montserrat"/>
                <a:sym typeface="Montserrat"/>
              </a:rPr>
              <a:t>Ecology </a:t>
            </a:r>
            <a:endParaRPr sz="3600">
              <a:solidFill>
                <a:srgbClr val="4B324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53" name="Google Shape;153;p2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54" name="Google Shape;154;p2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pic>
        <p:nvPicPr>
          <p:cNvPr id="155" name="Google Shape;155;p23"/>
          <p:cNvPicPr preferRelativeResize="0"/>
          <p:nvPr/>
        </p:nvPicPr>
        <p:blipFill rotWithShape="1">
          <a:blip r:embed="rId3">
            <a:alphaModFix/>
          </a:blip>
          <a:srcRect b="0" l="0" r="0" t="0"/>
          <a:stretch/>
        </p:blipFill>
        <p:spPr>
          <a:xfrm>
            <a:off x="2731676" y="2625750"/>
            <a:ext cx="12824649" cy="6212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61" name="Google Shape;161;p2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62" name="Google Shape;162;p2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pic>
        <p:nvPicPr>
          <p:cNvPr id="163" name="Google Shape;163;p24"/>
          <p:cNvPicPr preferRelativeResize="0"/>
          <p:nvPr/>
        </p:nvPicPr>
        <p:blipFill rotWithShape="1">
          <a:blip r:embed="rId3">
            <a:alphaModFix/>
          </a:blip>
          <a:srcRect b="0" l="0" r="0" t="0"/>
          <a:stretch/>
        </p:blipFill>
        <p:spPr>
          <a:xfrm>
            <a:off x="2045524" y="2876300"/>
            <a:ext cx="14014052" cy="5962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69" name="Google Shape;169;p2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 - independent practice</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70" name="Google Shape;170;p2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71" name="Google Shape;171;p25"/>
          <p:cNvSpPr txBox="1"/>
          <p:nvPr/>
        </p:nvSpPr>
        <p:spPr>
          <a:xfrm>
            <a:off x="917950" y="2994650"/>
            <a:ext cx="15289800" cy="5715000"/>
          </a:xfrm>
          <a:prstGeom prst="rect">
            <a:avLst/>
          </a:prstGeom>
          <a:noFill/>
          <a:ln>
            <a:noFill/>
          </a:ln>
        </p:spPr>
        <p:txBody>
          <a:bodyPr anchorCtr="0" anchor="t" bIns="91425" lIns="91425" spcFirstLastPara="1" rIns="91425" wrap="square" tIns="91425">
            <a:noAutofit/>
          </a:bodyPr>
          <a:lstStyle/>
          <a:p>
            <a:pPr indent="0" lvl="0" marL="0" marR="12700" rtl="0" algn="l">
              <a:lnSpc>
                <a:spcPct val="115000"/>
              </a:lnSpc>
              <a:spcBef>
                <a:spcPts val="120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ai.		What is the </a:t>
            </a:r>
            <a:r>
              <a:rPr b="1" i="0" lang="en-GB" sz="4000" u="none" cap="none" strike="noStrike">
                <a:solidFill>
                  <a:srgbClr val="000000"/>
                </a:solidFill>
                <a:latin typeface="Montserrat"/>
                <a:ea typeface="Montserrat"/>
                <a:cs typeface="Montserrat"/>
                <a:sym typeface="Montserrat"/>
              </a:rPr>
              <a:t>highest</a:t>
            </a:r>
            <a:r>
              <a:rPr b="0" i="0" lang="en-GB" sz="4000" u="none" cap="none" strike="noStrike">
                <a:solidFill>
                  <a:srgbClr val="000000"/>
                </a:solidFill>
                <a:latin typeface="Montserrat"/>
                <a:ea typeface="Montserrat"/>
                <a:cs typeface="Montserrat"/>
                <a:sym typeface="Montserrat"/>
              </a:rPr>
              <a:t> level of carbon dioxide in the air during the last 160 000 years? </a:t>
            </a:r>
            <a:r>
              <a:rPr b="1" i="0" lang="en-GB" sz="4000" u="none" cap="none" strike="noStrike">
                <a:solidFill>
                  <a:srgbClr val="000000"/>
                </a:solidFill>
                <a:latin typeface="Montserrat"/>
                <a:ea typeface="Montserrat"/>
                <a:cs typeface="Montserrat"/>
                <a:sym typeface="Montserrat"/>
              </a:rPr>
              <a:t>[1]</a:t>
            </a:r>
            <a:endParaRPr b="1" i="0" sz="4000" u="none" cap="none" strike="noStrike">
              <a:solidFill>
                <a:srgbClr val="000000"/>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aii.		Describe what has happened to the surface temperature of the Earth in the last 160 000 years. </a:t>
            </a:r>
            <a:r>
              <a:rPr b="1" i="0" lang="en-GB" sz="4000" u="none" cap="none" strike="noStrike">
                <a:solidFill>
                  <a:srgbClr val="000000"/>
                </a:solidFill>
                <a:latin typeface="Montserrat"/>
                <a:ea typeface="Montserrat"/>
                <a:cs typeface="Montserrat"/>
                <a:sym typeface="Montserrat"/>
              </a:rPr>
              <a:t>[2]</a:t>
            </a:r>
            <a:endParaRPr b="1" i="0" sz="4000" u="none" cap="none" strike="noStrike">
              <a:solidFill>
                <a:srgbClr val="000000"/>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aiii.		Is there a link between the surface temperature of the Earth and the level of carbon dioxide in the air? Explain your answer. Use information from the graphs. </a:t>
            </a:r>
            <a:r>
              <a:rPr b="1" i="0" lang="en-GB" sz="4000" u="none" cap="none" strike="noStrike">
                <a:solidFill>
                  <a:srgbClr val="000000"/>
                </a:solidFill>
                <a:latin typeface="Montserrat"/>
                <a:ea typeface="Montserrat"/>
                <a:cs typeface="Montserrat"/>
                <a:sym typeface="Montserrat"/>
              </a:rPr>
              <a:t>[2]</a:t>
            </a:r>
            <a:endParaRPr b="0" i="0" sz="4000" u="none" cap="none" strike="noStrike">
              <a:solidFill>
                <a:srgbClr val="000000"/>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4000"/>
              <a:buFont typeface="Arial"/>
              <a:buNone/>
            </a:pPr>
            <a:r>
              <a:t/>
            </a:r>
            <a:endParaRPr b="0" i="0" sz="4000" u="none" cap="none" strike="noStrike">
              <a:solidFill>
                <a:srgbClr val="000000"/>
              </a:solidFill>
              <a:latin typeface="Montserrat"/>
              <a:ea typeface="Montserrat"/>
              <a:cs typeface="Montserrat"/>
              <a:sym typeface="Montserrat"/>
            </a:endParaRPr>
          </a:p>
          <a:p>
            <a:pPr indent="-469900" lvl="0" marL="469900" marR="12700" rtl="0" algn="l">
              <a:lnSpc>
                <a:spcPct val="115000"/>
              </a:lnSpc>
              <a:spcBef>
                <a:spcPts val="1200"/>
              </a:spcBef>
              <a:spcAft>
                <a:spcPts val="1200"/>
              </a:spcAft>
              <a:buClr>
                <a:srgbClr val="000000"/>
              </a:buClr>
              <a:buSzPts val="4000"/>
              <a:buFont typeface="Arial"/>
              <a:buNone/>
            </a:pPr>
            <a:r>
              <a:t/>
            </a:r>
            <a:endParaRPr b="0" i="0" sz="4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77" name="Google Shape;177;p2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 - answers</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78" name="Google Shape;178;p2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79" name="Google Shape;179;p26"/>
          <p:cNvSpPr txBox="1"/>
          <p:nvPr/>
        </p:nvSpPr>
        <p:spPr>
          <a:xfrm>
            <a:off x="917950" y="3070850"/>
            <a:ext cx="15289800" cy="5715000"/>
          </a:xfrm>
          <a:prstGeom prst="rect">
            <a:avLst/>
          </a:prstGeom>
          <a:noFill/>
          <a:ln>
            <a:noFill/>
          </a:ln>
        </p:spPr>
        <p:txBody>
          <a:bodyPr anchorCtr="0" anchor="t" bIns="91425" lIns="91425" spcFirstLastPara="1" rIns="91425" wrap="square" tIns="91425">
            <a:noAutofit/>
          </a:bodyPr>
          <a:lstStyle/>
          <a:p>
            <a:pPr indent="0" lvl="0" marL="0" marR="12700" rtl="0" algn="l">
              <a:lnSpc>
                <a:spcPct val="115000"/>
              </a:lnSpc>
              <a:spcBef>
                <a:spcPts val="1200"/>
              </a:spcBef>
              <a:spcAft>
                <a:spcPts val="0"/>
              </a:spcAft>
              <a:buClr>
                <a:srgbClr val="000000"/>
              </a:buClr>
              <a:buSzPts val="4000"/>
              <a:buFont typeface="Arial"/>
              <a:buNone/>
            </a:pPr>
            <a:r>
              <a:rPr b="0" i="0" lang="en-GB" sz="4000" u="none" cap="none" strike="noStrike">
                <a:solidFill>
                  <a:srgbClr val="4B3241"/>
                </a:solidFill>
                <a:latin typeface="Montserrat"/>
                <a:ea typeface="Montserrat"/>
                <a:cs typeface="Montserrat"/>
                <a:sym typeface="Montserrat"/>
              </a:rPr>
              <a:t>ai.		What is the </a:t>
            </a:r>
            <a:r>
              <a:rPr b="1" i="0" lang="en-GB" sz="4000" u="none" cap="none" strike="noStrike">
                <a:solidFill>
                  <a:srgbClr val="4B3241"/>
                </a:solidFill>
                <a:latin typeface="Montserrat"/>
                <a:ea typeface="Montserrat"/>
                <a:cs typeface="Montserrat"/>
                <a:sym typeface="Montserrat"/>
              </a:rPr>
              <a:t>highest</a:t>
            </a:r>
            <a:r>
              <a:rPr b="0" i="0" lang="en-GB" sz="4000" u="none" cap="none" strike="noStrike">
                <a:solidFill>
                  <a:srgbClr val="4B3241"/>
                </a:solidFill>
                <a:latin typeface="Montserrat"/>
                <a:ea typeface="Montserrat"/>
                <a:cs typeface="Montserrat"/>
                <a:sym typeface="Montserrat"/>
              </a:rPr>
              <a:t> level of carbon dioxide in the air during the last 160 000 years? </a:t>
            </a:r>
            <a:r>
              <a:rPr b="1" i="0" lang="en-GB" sz="4000" u="none" cap="none" strike="noStrike">
                <a:solidFill>
                  <a:srgbClr val="4B3241"/>
                </a:solidFill>
                <a:latin typeface="Montserrat"/>
                <a:ea typeface="Montserrat"/>
                <a:cs typeface="Montserrat"/>
                <a:sym typeface="Montserrat"/>
              </a:rPr>
              <a:t>[1]</a:t>
            </a:r>
            <a:endParaRPr b="1" i="0" sz="40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			292-298 parts per million</a:t>
            </a:r>
            <a:endParaRPr b="1" i="0" sz="40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4000"/>
              <a:buFont typeface="Arial"/>
              <a:buNone/>
            </a:pPr>
            <a:r>
              <a:t/>
            </a:r>
            <a:endParaRPr b="0" i="0" sz="40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4000"/>
              <a:buFont typeface="Arial"/>
              <a:buNone/>
            </a:pPr>
            <a:r>
              <a:t/>
            </a:r>
            <a:endParaRPr b="0" i="0" sz="40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1200"/>
              </a:spcAft>
              <a:buClr>
                <a:srgbClr val="000000"/>
              </a:buClr>
              <a:buSzPts val="4000"/>
              <a:buFont typeface="Arial"/>
              <a:buNone/>
            </a:pPr>
            <a:r>
              <a:t/>
            </a:r>
            <a:endParaRPr b="0" i="0" sz="40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85" name="Google Shape;185;p2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 - answers</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86" name="Google Shape;186;p2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87" name="Google Shape;187;p27"/>
          <p:cNvSpPr txBox="1"/>
          <p:nvPr/>
        </p:nvSpPr>
        <p:spPr>
          <a:xfrm>
            <a:off x="917950" y="3070850"/>
            <a:ext cx="15289800" cy="5715000"/>
          </a:xfrm>
          <a:prstGeom prst="rect">
            <a:avLst/>
          </a:prstGeom>
          <a:noFill/>
          <a:ln>
            <a:noFill/>
          </a:ln>
        </p:spPr>
        <p:txBody>
          <a:bodyPr anchorCtr="0" anchor="t" bIns="91425" lIns="91425" spcFirstLastPara="1" rIns="91425" wrap="square" tIns="91425">
            <a:noAutofit/>
          </a:bodyPr>
          <a:lstStyle/>
          <a:p>
            <a:pPr indent="0" lvl="0" marL="0" marR="12700" rtl="0" algn="l">
              <a:lnSpc>
                <a:spcPct val="115000"/>
              </a:lnSpc>
              <a:spcBef>
                <a:spcPts val="1200"/>
              </a:spcBef>
              <a:spcAft>
                <a:spcPts val="0"/>
              </a:spcAft>
              <a:buClr>
                <a:srgbClr val="000000"/>
              </a:buClr>
              <a:buSzPts val="4000"/>
              <a:buFont typeface="Arial"/>
              <a:buNone/>
            </a:pPr>
            <a:r>
              <a:rPr b="0" i="0" lang="en-GB" sz="4000" u="none" cap="none" strike="noStrike">
                <a:solidFill>
                  <a:srgbClr val="4B3241"/>
                </a:solidFill>
                <a:latin typeface="Montserrat"/>
                <a:ea typeface="Montserrat"/>
                <a:cs typeface="Montserrat"/>
                <a:sym typeface="Montserrat"/>
              </a:rPr>
              <a:t>aii.		Describe what has happened to the surface temperature of the Earth in the last 160 000 years. </a:t>
            </a:r>
            <a:r>
              <a:rPr b="1" i="0" lang="en-GB" sz="4000" u="none" cap="none" strike="noStrike">
                <a:solidFill>
                  <a:srgbClr val="4B3241"/>
                </a:solidFill>
                <a:latin typeface="Montserrat"/>
                <a:ea typeface="Montserrat"/>
                <a:cs typeface="Montserrat"/>
                <a:sym typeface="Montserrat"/>
              </a:rPr>
              <a:t>[2]</a:t>
            </a:r>
            <a:endParaRPr b="1" i="0" sz="40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			Any two from:</a:t>
            </a:r>
            <a:endParaRPr b="1" i="0" sz="40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			Initially the temperature increased up to 130,000</a:t>
            </a:r>
            <a:endParaRPr b="1" i="0" sz="40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			Between 130,000 and 20,000 the temperature fell</a:t>
            </a:r>
            <a:endParaRPr b="1" i="0" sz="40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			Gradual increase from 20,000 to the current time</a:t>
            </a:r>
            <a:endParaRPr b="1" i="0" sz="40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4000"/>
              <a:buFont typeface="Arial"/>
              <a:buNone/>
            </a:pPr>
            <a:r>
              <a:rPr b="0" i="0" lang="en-GB" sz="4000" u="none" cap="none" strike="noStrike">
                <a:solidFill>
                  <a:srgbClr val="4B3241"/>
                </a:solidFill>
                <a:latin typeface="Montserrat"/>
                <a:ea typeface="Montserrat"/>
                <a:cs typeface="Montserrat"/>
                <a:sym typeface="Montserrat"/>
              </a:rPr>
              <a:t>			</a:t>
            </a:r>
            <a:endParaRPr b="0" i="0" sz="40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4000"/>
              <a:buFont typeface="Arial"/>
              <a:buNone/>
            </a:pPr>
            <a:r>
              <a:t/>
            </a:r>
            <a:endParaRPr b="0" i="0" sz="40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1200"/>
              </a:spcAft>
              <a:buClr>
                <a:srgbClr val="000000"/>
              </a:buClr>
              <a:buSzPts val="4000"/>
              <a:buFont typeface="Arial"/>
              <a:buNone/>
            </a:pPr>
            <a:r>
              <a:t/>
            </a:r>
            <a:endParaRPr b="0" i="0" sz="40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93" name="Google Shape;193;p2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 - answers</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94" name="Google Shape;194;p2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95" name="Google Shape;195;p28"/>
          <p:cNvSpPr txBox="1"/>
          <p:nvPr/>
        </p:nvSpPr>
        <p:spPr>
          <a:xfrm>
            <a:off x="917950" y="2519050"/>
            <a:ext cx="15289800" cy="6356100"/>
          </a:xfrm>
          <a:prstGeom prst="rect">
            <a:avLst/>
          </a:prstGeom>
          <a:noFill/>
          <a:ln>
            <a:noFill/>
          </a:ln>
        </p:spPr>
        <p:txBody>
          <a:bodyPr anchorCtr="0" anchor="t" bIns="91425" lIns="91425" spcFirstLastPara="1" rIns="91425" wrap="square" tIns="91425">
            <a:noAutofit/>
          </a:bodyPr>
          <a:lstStyle/>
          <a:p>
            <a:pPr indent="0" lvl="0" marL="0" marR="12700" rtl="0" algn="l">
              <a:lnSpc>
                <a:spcPct val="115000"/>
              </a:lnSpc>
              <a:spcBef>
                <a:spcPts val="1200"/>
              </a:spcBef>
              <a:spcAft>
                <a:spcPts val="0"/>
              </a:spcAft>
              <a:buClr>
                <a:srgbClr val="000000"/>
              </a:buClr>
              <a:buSzPts val="4000"/>
              <a:buFont typeface="Arial"/>
              <a:buNone/>
            </a:pPr>
            <a:r>
              <a:rPr b="0" i="0" lang="en-GB" sz="4000" u="none" cap="none" strike="noStrike">
                <a:solidFill>
                  <a:srgbClr val="4B3241"/>
                </a:solidFill>
                <a:latin typeface="Montserrat"/>
                <a:ea typeface="Montserrat"/>
                <a:cs typeface="Montserrat"/>
                <a:sym typeface="Montserrat"/>
              </a:rPr>
              <a:t>aiii.		Is there a link between the surface temperature of the Earth and the level of carbon dioxide in the air? Explain your answer. Use information from the graphs. </a:t>
            </a:r>
            <a:r>
              <a:rPr b="1" i="0" lang="en-GB" sz="4000" u="none" cap="none" strike="noStrike">
                <a:solidFill>
                  <a:srgbClr val="4B3241"/>
                </a:solidFill>
                <a:latin typeface="Montserrat"/>
                <a:ea typeface="Montserrat"/>
                <a:cs typeface="Montserrat"/>
                <a:sym typeface="Montserrat"/>
              </a:rPr>
              <a:t>[2]</a:t>
            </a:r>
            <a:endParaRPr b="1" i="0" sz="4000" u="none" cap="none" strike="noStrike">
              <a:solidFill>
                <a:srgbClr val="4B3241"/>
              </a:solidFill>
              <a:latin typeface="Montserrat"/>
              <a:ea typeface="Montserrat"/>
              <a:cs typeface="Montserrat"/>
              <a:sym typeface="Montserrat"/>
            </a:endParaRPr>
          </a:p>
          <a:p>
            <a:pPr indent="0" lvl="0" marL="1371600" marR="12700" rtl="0" algn="l">
              <a:lnSpc>
                <a:spcPct val="115000"/>
              </a:lnSpc>
              <a:spcBef>
                <a:spcPts val="120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Yes, as carbon dioxide levels increase so does temperature (1) and the peaks mostly coincide (1)</a:t>
            </a:r>
            <a:endParaRPr b="1" i="0" sz="4000" u="none" cap="none" strike="noStrike">
              <a:solidFill>
                <a:srgbClr val="4B3241"/>
              </a:solidFill>
              <a:latin typeface="Montserrat"/>
              <a:ea typeface="Montserrat"/>
              <a:cs typeface="Montserrat"/>
              <a:sym typeface="Montserrat"/>
            </a:endParaRPr>
          </a:p>
          <a:p>
            <a:pPr indent="457200" lvl="0" marL="914400" marR="12700" rtl="0" algn="l">
              <a:lnSpc>
                <a:spcPct val="115000"/>
              </a:lnSpc>
              <a:spcBef>
                <a:spcPts val="120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OR</a:t>
            </a:r>
            <a:endParaRPr b="1" i="0" sz="4000" u="none" cap="none" strike="noStrike">
              <a:solidFill>
                <a:srgbClr val="4B3241"/>
              </a:solidFill>
              <a:latin typeface="Montserrat"/>
              <a:ea typeface="Montserrat"/>
              <a:cs typeface="Montserrat"/>
              <a:sym typeface="Montserrat"/>
            </a:endParaRPr>
          </a:p>
          <a:p>
            <a:pPr indent="0" lvl="0" marL="1371600" marR="12700" rtl="0" algn="l">
              <a:lnSpc>
                <a:spcPct val="115000"/>
              </a:lnSpc>
              <a:spcBef>
                <a:spcPts val="120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There is no direct link (1) because the peaks do not coincide exactly (1)</a:t>
            </a:r>
            <a:endParaRPr b="1" i="0" sz="40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			</a:t>
            </a:r>
            <a:endParaRPr b="1" i="0" sz="40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4000"/>
              <a:buFont typeface="Arial"/>
              <a:buNone/>
            </a:pPr>
            <a:r>
              <a:t/>
            </a:r>
            <a:endParaRPr b="0" i="0" sz="40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1200"/>
              </a:spcAft>
              <a:buClr>
                <a:srgbClr val="000000"/>
              </a:buClr>
              <a:buSzPts val="4000"/>
              <a:buFont typeface="Arial"/>
              <a:buNone/>
            </a:pPr>
            <a:r>
              <a:t/>
            </a:r>
            <a:endParaRPr b="0" i="0" sz="40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01" name="Google Shape;201;p2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 </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202" name="Google Shape;202;p2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03" name="Google Shape;203;p29"/>
          <p:cNvSpPr txBox="1"/>
          <p:nvPr/>
        </p:nvSpPr>
        <p:spPr>
          <a:xfrm>
            <a:off x="917950" y="2994650"/>
            <a:ext cx="15289800" cy="5715000"/>
          </a:xfrm>
          <a:prstGeom prst="rect">
            <a:avLst/>
          </a:prstGeom>
          <a:noFill/>
          <a:ln>
            <a:noFill/>
          </a:ln>
        </p:spPr>
        <p:txBody>
          <a:bodyPr anchorCtr="0" anchor="t" bIns="91425" lIns="91425" spcFirstLastPara="1" rIns="91425" wrap="square" tIns="91425">
            <a:noAutofit/>
          </a:bodyPr>
          <a:lstStyle/>
          <a:p>
            <a:pPr indent="0" lvl="0" marL="25400" marR="25400" rtl="0" algn="l">
              <a:lnSpc>
                <a:spcPct val="115000"/>
              </a:lnSpc>
              <a:spcBef>
                <a:spcPts val="10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Look at the table. It shows the carbon dioxide emissions for some countries in 2003.</a:t>
            </a:r>
            <a:endParaRPr b="0" i="0" sz="4000" u="none" cap="none" strike="noStrike">
              <a:solidFill>
                <a:srgbClr val="000000"/>
              </a:solidFill>
              <a:latin typeface="Montserrat"/>
              <a:ea typeface="Montserrat"/>
              <a:cs typeface="Montserrat"/>
              <a:sym typeface="Montserrat"/>
            </a:endParaRPr>
          </a:p>
          <a:p>
            <a:pPr indent="0" lvl="0" marL="25400" marR="25400" rtl="0" algn="l">
              <a:lnSpc>
                <a:spcPct val="115000"/>
              </a:lnSpc>
              <a:spcBef>
                <a:spcPts val="1200"/>
              </a:spcBef>
              <a:spcAft>
                <a:spcPts val="0"/>
              </a:spcAft>
              <a:buClr>
                <a:srgbClr val="000000"/>
              </a:buClr>
              <a:buSzPts val="4000"/>
              <a:buFont typeface="Arial"/>
              <a:buNone/>
            </a:pPr>
            <a:r>
              <a:rPr b="0" i="0" lang="en-GB" sz="4000" u="none" cap="none" strike="noStrike">
                <a:solidFill>
                  <a:srgbClr val="000000"/>
                </a:solidFill>
                <a:latin typeface="Montserrat"/>
                <a:ea typeface="Montserrat"/>
                <a:cs typeface="Montserrat"/>
                <a:sym typeface="Montserrat"/>
              </a:rPr>
              <a:t>It also shows the population for these countries in 2003.</a:t>
            </a:r>
            <a:endParaRPr b="0" i="0" sz="4000" u="none" cap="none" strike="noStrike">
              <a:solidFill>
                <a:srgbClr val="000000"/>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4000"/>
              <a:buFont typeface="Arial"/>
              <a:buNone/>
            </a:pPr>
            <a:r>
              <a:t/>
            </a:r>
            <a:endParaRPr b="0" i="0" sz="4000" u="none" cap="none" strike="noStrike">
              <a:solidFill>
                <a:srgbClr val="000000"/>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4000"/>
              <a:buFont typeface="Arial"/>
              <a:buNone/>
            </a:pPr>
            <a:r>
              <a:t/>
            </a:r>
            <a:endParaRPr b="0" i="0" sz="4000" u="none" cap="none" strike="noStrike">
              <a:solidFill>
                <a:srgbClr val="000000"/>
              </a:solidFill>
              <a:latin typeface="Montserrat"/>
              <a:ea typeface="Montserrat"/>
              <a:cs typeface="Montserrat"/>
              <a:sym typeface="Montserrat"/>
            </a:endParaRPr>
          </a:p>
          <a:p>
            <a:pPr indent="-469900" lvl="0" marL="469900" marR="12700" rtl="0" algn="l">
              <a:lnSpc>
                <a:spcPct val="115000"/>
              </a:lnSpc>
              <a:spcBef>
                <a:spcPts val="1200"/>
              </a:spcBef>
              <a:spcAft>
                <a:spcPts val="1200"/>
              </a:spcAft>
              <a:buClr>
                <a:srgbClr val="000000"/>
              </a:buClr>
              <a:buSzPts val="4000"/>
              <a:buFont typeface="Arial"/>
              <a:buNone/>
            </a:pPr>
            <a:r>
              <a:t/>
            </a:r>
            <a:endParaRPr b="0" i="0" sz="4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09" name="Google Shape;209;p30"/>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 </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210" name="Google Shape;210;p3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pic>
        <p:nvPicPr>
          <p:cNvPr id="211" name="Google Shape;211;p30"/>
          <p:cNvPicPr preferRelativeResize="0"/>
          <p:nvPr/>
        </p:nvPicPr>
        <p:blipFill rotWithShape="1">
          <a:blip r:embed="rId3">
            <a:alphaModFix/>
          </a:blip>
          <a:srcRect b="0" l="0" r="0" t="0"/>
          <a:stretch/>
        </p:blipFill>
        <p:spPr>
          <a:xfrm>
            <a:off x="3439413" y="2199450"/>
            <a:ext cx="11409185" cy="6639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17" name="Google Shape;217;p3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 - independent practice</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218" name="Google Shape;218;p3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19" name="Google Shape;219;p31"/>
          <p:cNvSpPr txBox="1"/>
          <p:nvPr/>
        </p:nvSpPr>
        <p:spPr>
          <a:xfrm>
            <a:off x="917950" y="2994650"/>
            <a:ext cx="15289800" cy="5715000"/>
          </a:xfrm>
          <a:prstGeom prst="rect">
            <a:avLst/>
          </a:prstGeom>
          <a:noFill/>
          <a:ln>
            <a:noFill/>
          </a:ln>
        </p:spPr>
        <p:txBody>
          <a:bodyPr anchorCtr="0" anchor="t" bIns="91425" lIns="91425" spcFirstLastPara="1" rIns="91425" wrap="square" tIns="91425">
            <a:noAutofit/>
          </a:bodyPr>
          <a:lstStyle/>
          <a:p>
            <a:pPr indent="-469900" lvl="0" marL="469900" marR="12700" rtl="0" algn="l">
              <a:lnSpc>
                <a:spcPct val="115000"/>
              </a:lnSpc>
              <a:spcBef>
                <a:spcPts val="120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bi.		Which three countries had the lowest carbon dioxide emissions in 2003? Suggest why. </a:t>
            </a:r>
            <a:r>
              <a:rPr b="1" i="0" lang="en-GB" sz="3500" u="none" cap="none" strike="noStrike">
                <a:solidFill>
                  <a:srgbClr val="000000"/>
                </a:solidFill>
                <a:latin typeface="Montserrat"/>
                <a:ea typeface="Montserrat"/>
                <a:cs typeface="Montserrat"/>
                <a:sym typeface="Montserrat"/>
              </a:rPr>
              <a:t>[2]</a:t>
            </a:r>
            <a:endParaRPr b="1" i="0" sz="3500" u="none" cap="none" strike="noStrike">
              <a:solidFill>
                <a:srgbClr val="000000"/>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bii.		Show that the percentage of the world emissions of carbon dioxide in 2003 made by the USA was 22.9%. </a:t>
            </a:r>
            <a:r>
              <a:rPr b="1" i="0" lang="en-GB" sz="3500" u="none" cap="none" strike="noStrike">
                <a:solidFill>
                  <a:srgbClr val="000000"/>
                </a:solidFill>
                <a:latin typeface="Montserrat"/>
                <a:ea typeface="Montserrat"/>
                <a:cs typeface="Montserrat"/>
                <a:sym typeface="Montserrat"/>
              </a:rPr>
              <a:t>[1]</a:t>
            </a:r>
            <a:endParaRPr b="0" i="0" sz="3500" u="none" cap="none" strike="noStrike">
              <a:solidFill>
                <a:srgbClr val="000000"/>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3500"/>
              <a:buFont typeface="Arial"/>
              <a:buNone/>
            </a:pPr>
            <a:r>
              <a:rPr b="0" i="0" lang="en-GB" sz="3500" u="none" cap="none" strike="noStrike">
                <a:solidFill>
                  <a:srgbClr val="000000"/>
                </a:solidFill>
                <a:latin typeface="Montserrat"/>
                <a:ea typeface="Montserrat"/>
                <a:cs typeface="Montserrat"/>
                <a:sym typeface="Montserrat"/>
              </a:rPr>
              <a:t>biii.		In 2003, about 4.6% of the world’s population lived in the USA. 22.9% of the world's emissions of carbon dioxide came from the USA. Some other countries are concerned about the difference between these two percentages. Suggest why. </a:t>
            </a:r>
            <a:r>
              <a:rPr b="1" i="0" lang="en-GB" sz="3500" u="none" cap="none" strike="noStrike">
                <a:solidFill>
                  <a:srgbClr val="000000"/>
                </a:solidFill>
                <a:latin typeface="Montserrat"/>
                <a:ea typeface="Montserrat"/>
                <a:cs typeface="Montserrat"/>
                <a:sym typeface="Montserrat"/>
              </a:rPr>
              <a:t>[2]</a:t>
            </a:r>
            <a:endParaRPr b="1" i="0" sz="3500" u="none" cap="none" strike="noStrike">
              <a:solidFill>
                <a:srgbClr val="000000"/>
              </a:solidFill>
              <a:latin typeface="Montserrat"/>
              <a:ea typeface="Montserrat"/>
              <a:cs typeface="Montserrat"/>
              <a:sym typeface="Montserrat"/>
            </a:endParaRPr>
          </a:p>
          <a:p>
            <a:pPr indent="0" lvl="0" marL="25400" marR="25400" rtl="0" algn="l">
              <a:lnSpc>
                <a:spcPct val="115000"/>
              </a:lnSpc>
              <a:spcBef>
                <a:spcPts val="1200"/>
              </a:spcBef>
              <a:spcAft>
                <a:spcPts val="0"/>
              </a:spcAft>
              <a:buClr>
                <a:srgbClr val="000000"/>
              </a:buClr>
              <a:buSzPts val="3500"/>
              <a:buFont typeface="Arial"/>
              <a:buNone/>
            </a:pPr>
            <a:r>
              <a:t/>
            </a:r>
            <a:endParaRPr b="0" i="0" sz="3500" u="none" cap="none" strike="noStrike">
              <a:solidFill>
                <a:srgbClr val="000000"/>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3500"/>
              <a:buFont typeface="Arial"/>
              <a:buNone/>
            </a:pPr>
            <a:r>
              <a:t/>
            </a:r>
            <a:endParaRPr b="0" i="0" sz="3500" u="none" cap="none" strike="noStrike">
              <a:solidFill>
                <a:srgbClr val="000000"/>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3500"/>
              <a:buFont typeface="Arial"/>
              <a:buNone/>
            </a:pPr>
            <a:r>
              <a:t/>
            </a:r>
            <a:endParaRPr b="0" i="0" sz="3500" u="none" cap="none" strike="noStrike">
              <a:solidFill>
                <a:srgbClr val="000000"/>
              </a:solidFill>
              <a:latin typeface="Montserrat"/>
              <a:ea typeface="Montserrat"/>
              <a:cs typeface="Montserrat"/>
              <a:sym typeface="Montserrat"/>
            </a:endParaRPr>
          </a:p>
          <a:p>
            <a:pPr indent="-469900" lvl="0" marL="469900" marR="12700" rtl="0" algn="l">
              <a:lnSpc>
                <a:spcPct val="115000"/>
              </a:lnSpc>
              <a:spcBef>
                <a:spcPts val="1200"/>
              </a:spcBef>
              <a:spcAft>
                <a:spcPts val="1200"/>
              </a:spcAft>
              <a:buClr>
                <a:srgbClr val="000000"/>
              </a:buClr>
              <a:buSzPts val="3500"/>
              <a:buFont typeface="Arial"/>
              <a:buNone/>
            </a:pPr>
            <a:r>
              <a:t/>
            </a:r>
            <a:endParaRPr b="0" i="0" sz="35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25" name="Google Shape;225;p32"/>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 - answers</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226" name="Google Shape;226;p3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27" name="Google Shape;227;p32"/>
          <p:cNvSpPr txBox="1"/>
          <p:nvPr/>
        </p:nvSpPr>
        <p:spPr>
          <a:xfrm>
            <a:off x="917950" y="2994650"/>
            <a:ext cx="15289800" cy="5715000"/>
          </a:xfrm>
          <a:prstGeom prst="rect">
            <a:avLst/>
          </a:prstGeom>
          <a:noFill/>
          <a:ln>
            <a:noFill/>
          </a:ln>
        </p:spPr>
        <p:txBody>
          <a:bodyPr anchorCtr="0" anchor="t" bIns="91425" lIns="91425" spcFirstLastPara="1" rIns="91425" wrap="square" tIns="91425">
            <a:noAutofit/>
          </a:bodyPr>
          <a:lstStyle/>
          <a:p>
            <a:pPr indent="-469900" lvl="0" marL="469900" marR="12700" rtl="0" algn="l">
              <a:lnSpc>
                <a:spcPct val="115000"/>
              </a:lnSpc>
              <a:spcBef>
                <a:spcPts val="1200"/>
              </a:spcBef>
              <a:spcAft>
                <a:spcPts val="0"/>
              </a:spcAft>
              <a:buClr>
                <a:srgbClr val="000000"/>
              </a:buClr>
              <a:buSzPts val="3500"/>
              <a:buFont typeface="Arial"/>
              <a:buNone/>
            </a:pPr>
            <a:r>
              <a:rPr b="0" i="0" lang="en-GB" sz="3500" u="none" cap="none" strike="noStrike">
                <a:solidFill>
                  <a:srgbClr val="4B3241"/>
                </a:solidFill>
                <a:latin typeface="Montserrat"/>
                <a:ea typeface="Montserrat"/>
                <a:cs typeface="Montserrat"/>
                <a:sym typeface="Montserrat"/>
              </a:rPr>
              <a:t>bi.		Which three countries had the lowest carbon dioxide emissions in 2003? Suggest why. </a:t>
            </a:r>
            <a:r>
              <a:rPr b="1" i="0" lang="en-GB" sz="3500" u="none" cap="none" strike="noStrike">
                <a:solidFill>
                  <a:srgbClr val="4B3241"/>
                </a:solidFill>
                <a:latin typeface="Montserrat"/>
                <a:ea typeface="Montserrat"/>
                <a:cs typeface="Montserrat"/>
                <a:sym typeface="Montserrat"/>
              </a:rPr>
              <a:t>[2]</a:t>
            </a:r>
            <a:endParaRPr b="1" i="0" sz="35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3500"/>
              <a:buFont typeface="Arial"/>
              <a:buNone/>
            </a:pPr>
            <a:r>
              <a:rPr b="1" i="0" lang="en-GB" sz="3500" u="none" cap="none" strike="noStrike">
                <a:solidFill>
                  <a:srgbClr val="4B3241"/>
                </a:solidFill>
                <a:latin typeface="Montserrat"/>
                <a:ea typeface="Montserrat"/>
                <a:cs typeface="Montserrat"/>
                <a:sym typeface="Montserrat"/>
              </a:rPr>
              <a:t>			Botswana, Ghana and Mozambique (1)</a:t>
            </a:r>
            <a:endParaRPr b="1" i="0" sz="3500" u="none" cap="none" strike="noStrike">
              <a:solidFill>
                <a:srgbClr val="4B3241"/>
              </a:solidFill>
              <a:latin typeface="Montserrat"/>
              <a:ea typeface="Montserrat"/>
              <a:cs typeface="Montserrat"/>
              <a:sym typeface="Montserrat"/>
            </a:endParaRPr>
          </a:p>
          <a:p>
            <a:pPr indent="-469900" lvl="0" marL="1384300" marR="12700" rtl="0" algn="l">
              <a:lnSpc>
                <a:spcPct val="115000"/>
              </a:lnSpc>
              <a:spcBef>
                <a:spcPts val="1200"/>
              </a:spcBef>
              <a:spcAft>
                <a:spcPts val="0"/>
              </a:spcAft>
              <a:buClr>
                <a:srgbClr val="000000"/>
              </a:buClr>
              <a:buSzPts val="3500"/>
              <a:buFont typeface="Arial"/>
              <a:buNone/>
            </a:pPr>
            <a:r>
              <a:rPr b="1" i="0" lang="en-GB" sz="3500" u="none" cap="none" strike="noStrike">
                <a:solidFill>
                  <a:srgbClr val="4B3241"/>
                </a:solidFill>
                <a:latin typeface="Montserrat"/>
                <a:ea typeface="Montserrat"/>
                <a:cs typeface="Montserrat"/>
                <a:sym typeface="Montserrat"/>
              </a:rPr>
              <a:t>	They are all developing (poor) countries/they have the lowest populations (1)</a:t>
            </a:r>
            <a:endParaRPr b="1" i="0" sz="35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3500"/>
              <a:buFont typeface="Arial"/>
              <a:buNone/>
            </a:pPr>
            <a:r>
              <a:t/>
            </a:r>
            <a:endParaRPr b="1" i="0" sz="35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3500"/>
              <a:buFont typeface="Arial"/>
              <a:buNone/>
            </a:pPr>
            <a:r>
              <a:t/>
            </a:r>
            <a:endParaRPr b="1" i="0" sz="3500" u="none" cap="none" strike="noStrike">
              <a:solidFill>
                <a:srgbClr val="4B3241"/>
              </a:solidFill>
              <a:latin typeface="Montserrat"/>
              <a:ea typeface="Montserrat"/>
              <a:cs typeface="Montserrat"/>
              <a:sym typeface="Montserrat"/>
            </a:endParaRPr>
          </a:p>
          <a:p>
            <a:pPr indent="0" lvl="0" marL="25400" marR="25400" rtl="0" algn="l">
              <a:lnSpc>
                <a:spcPct val="115000"/>
              </a:lnSpc>
              <a:spcBef>
                <a:spcPts val="1200"/>
              </a:spcBef>
              <a:spcAft>
                <a:spcPts val="0"/>
              </a:spcAft>
              <a:buClr>
                <a:srgbClr val="000000"/>
              </a:buClr>
              <a:buSzPts val="3500"/>
              <a:buFont typeface="Arial"/>
              <a:buNone/>
            </a:pPr>
            <a:r>
              <a:t/>
            </a:r>
            <a:endParaRPr b="0" i="0" sz="35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3500"/>
              <a:buFont typeface="Arial"/>
              <a:buNone/>
            </a:pPr>
            <a:r>
              <a:t/>
            </a:r>
            <a:endParaRPr b="0" i="0" sz="35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3500"/>
              <a:buFont typeface="Arial"/>
              <a:buNone/>
            </a:pPr>
            <a:r>
              <a:t/>
            </a:r>
            <a:endParaRPr b="0" i="0" sz="35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1200"/>
              </a:spcAft>
              <a:buClr>
                <a:srgbClr val="000000"/>
              </a:buClr>
              <a:buSzPts val="3500"/>
              <a:buFont typeface="Arial"/>
              <a:buNone/>
            </a:pPr>
            <a:r>
              <a:t/>
            </a:r>
            <a:endParaRPr b="0" i="0" sz="35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89" name="Google Shape;89;p1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a:t>
            </a:r>
            <a:endParaRPr>
              <a:solidFill>
                <a:schemeClr val="dk2"/>
              </a:solidFill>
            </a:endParaRPr>
          </a:p>
        </p:txBody>
      </p:sp>
      <p:sp>
        <p:nvSpPr>
          <p:cNvPr id="90" name="Google Shape;90;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91" name="Google Shape;91;p15"/>
          <p:cNvSpPr txBox="1"/>
          <p:nvPr/>
        </p:nvSpPr>
        <p:spPr>
          <a:xfrm>
            <a:off x="936800" y="2189750"/>
            <a:ext cx="13869600" cy="65046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15000"/>
              </a:lnSpc>
              <a:spcBef>
                <a:spcPts val="0"/>
              </a:spcBef>
              <a:spcAft>
                <a:spcPts val="0"/>
              </a:spcAft>
              <a:buClr>
                <a:srgbClr val="000000"/>
              </a:buClr>
              <a:buSzPts val="4000"/>
              <a:buFont typeface="Montserrat"/>
              <a:buAutoNum type="arabicPeriod"/>
            </a:pPr>
            <a:r>
              <a:rPr b="0" i="0" lang="en-GB" sz="4000" u="none" cap="none" strike="noStrike">
                <a:solidFill>
                  <a:srgbClr val="000000"/>
                </a:solidFill>
                <a:latin typeface="Montserrat"/>
                <a:ea typeface="Montserrat"/>
                <a:cs typeface="Montserrat"/>
                <a:sym typeface="Montserrat"/>
              </a:rPr>
              <a:t>Name the three main greenhouse gases.</a:t>
            </a:r>
            <a:endParaRPr b="0" i="0" sz="4000" u="none" cap="none" strike="noStrike">
              <a:solidFill>
                <a:srgbClr val="000000"/>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4000"/>
              <a:buFont typeface="Montserrat"/>
              <a:buAutoNum type="arabicPeriod"/>
            </a:pPr>
            <a:r>
              <a:rPr b="0" i="0" lang="en-GB" sz="4000" u="none" cap="none" strike="noStrike">
                <a:solidFill>
                  <a:srgbClr val="000000"/>
                </a:solidFill>
                <a:latin typeface="Montserrat"/>
                <a:ea typeface="Montserrat"/>
                <a:cs typeface="Montserrat"/>
                <a:sym typeface="Montserrat"/>
              </a:rPr>
              <a:t>What type of radiation is emitted from the sun (include the wavelength)?</a:t>
            </a:r>
            <a:endParaRPr b="0" i="0" sz="4000" u="none" cap="none" strike="noStrike">
              <a:solidFill>
                <a:srgbClr val="000000"/>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4000"/>
              <a:buFont typeface="Montserrat"/>
              <a:buAutoNum type="arabicPeriod"/>
            </a:pPr>
            <a:r>
              <a:rPr b="0" i="0" lang="en-GB" sz="4000" u="none" cap="none" strike="noStrike">
                <a:solidFill>
                  <a:srgbClr val="000000"/>
                </a:solidFill>
                <a:latin typeface="Montserrat"/>
                <a:ea typeface="Montserrat"/>
                <a:cs typeface="Montserrat"/>
                <a:sym typeface="Montserrat"/>
              </a:rPr>
              <a:t>What happens to the radiation from the sun when it reaches Earth?</a:t>
            </a:r>
            <a:endParaRPr b="0" i="0" sz="4000" u="none" cap="none" strike="noStrike">
              <a:solidFill>
                <a:srgbClr val="000000"/>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4000"/>
              <a:buFont typeface="Montserrat"/>
              <a:buAutoNum type="arabicPeriod"/>
            </a:pPr>
            <a:r>
              <a:rPr b="0" i="0" lang="en-GB" sz="4000" u="none" cap="none" strike="noStrike">
                <a:solidFill>
                  <a:srgbClr val="000000"/>
                </a:solidFill>
                <a:latin typeface="Montserrat"/>
                <a:ea typeface="Montserrat"/>
                <a:cs typeface="Montserrat"/>
                <a:sym typeface="Montserrat"/>
              </a:rPr>
              <a:t>How is the wavelength of the radiation emitted from the sun different from that reflected from the Earth’s surface?</a:t>
            </a:r>
            <a:endParaRPr b="0" i="0" sz="4000" u="none" cap="none" strike="noStrike">
              <a:solidFill>
                <a:srgbClr val="000000"/>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4000"/>
              <a:buFont typeface="Montserrat"/>
              <a:buAutoNum type="arabicPeriod"/>
            </a:pPr>
            <a:r>
              <a:rPr b="0" i="0" lang="en-GB" sz="4000" u="none" cap="none" strike="noStrike">
                <a:solidFill>
                  <a:srgbClr val="000000"/>
                </a:solidFill>
                <a:latin typeface="Montserrat"/>
                <a:ea typeface="Montserrat"/>
                <a:cs typeface="Montserrat"/>
                <a:sym typeface="Montserrat"/>
              </a:rPr>
              <a:t>What happens to the reflected radiation?</a:t>
            </a:r>
            <a:endParaRPr b="0" i="0" sz="4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33" name="Google Shape;233;p33"/>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 - answers</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234" name="Google Shape;234;p3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35" name="Google Shape;235;p33"/>
          <p:cNvSpPr txBox="1"/>
          <p:nvPr/>
        </p:nvSpPr>
        <p:spPr>
          <a:xfrm>
            <a:off x="917950" y="2994650"/>
            <a:ext cx="15289800" cy="5715000"/>
          </a:xfrm>
          <a:prstGeom prst="rect">
            <a:avLst/>
          </a:prstGeom>
          <a:noFill/>
          <a:ln>
            <a:noFill/>
          </a:ln>
        </p:spPr>
        <p:txBody>
          <a:bodyPr anchorCtr="0" anchor="t" bIns="91425" lIns="91425" spcFirstLastPara="1" rIns="91425" wrap="square" tIns="91425">
            <a:noAutofit/>
          </a:bodyPr>
          <a:lstStyle/>
          <a:p>
            <a:pPr indent="-469900" lvl="0" marL="469900" marR="12700" rtl="0" algn="l">
              <a:lnSpc>
                <a:spcPct val="115000"/>
              </a:lnSpc>
              <a:spcBef>
                <a:spcPts val="1200"/>
              </a:spcBef>
              <a:spcAft>
                <a:spcPts val="0"/>
              </a:spcAft>
              <a:buClr>
                <a:srgbClr val="000000"/>
              </a:buClr>
              <a:buSzPts val="3500"/>
              <a:buFont typeface="Arial"/>
              <a:buNone/>
            </a:pPr>
            <a:r>
              <a:rPr b="0" i="0" lang="en-GB" sz="3500" u="none" cap="none" strike="noStrike">
                <a:solidFill>
                  <a:srgbClr val="4B3241"/>
                </a:solidFill>
                <a:latin typeface="Montserrat"/>
                <a:ea typeface="Montserrat"/>
                <a:cs typeface="Montserrat"/>
                <a:sym typeface="Montserrat"/>
              </a:rPr>
              <a:t>bii.		Show that the percentage of the world emissions of carbon dioxide in 2003 made by the USA was 22.9%. </a:t>
            </a:r>
            <a:r>
              <a:rPr b="1" i="0" lang="en-GB" sz="3500" u="none" cap="none" strike="noStrike">
                <a:solidFill>
                  <a:srgbClr val="4B3241"/>
                </a:solidFill>
                <a:latin typeface="Montserrat"/>
                <a:ea typeface="Montserrat"/>
                <a:cs typeface="Montserrat"/>
                <a:sym typeface="Montserrat"/>
              </a:rPr>
              <a:t>[1]</a:t>
            </a:r>
            <a:endParaRPr b="1" i="0" sz="35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3500"/>
              <a:buFont typeface="Arial"/>
              <a:buNone/>
            </a:pPr>
            <a:r>
              <a:rPr b="1" i="0" lang="en-GB" sz="3500" u="none" cap="none" strike="noStrike">
                <a:solidFill>
                  <a:srgbClr val="4B3241"/>
                </a:solidFill>
                <a:latin typeface="Montserrat"/>
                <a:ea typeface="Montserrat"/>
                <a:cs typeface="Montserrat"/>
                <a:sym typeface="Montserrat"/>
              </a:rPr>
              <a:t>			(5729 ÷ 24983) x 100 = 22.9%</a:t>
            </a:r>
            <a:endParaRPr b="1" i="0" sz="35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3500"/>
              <a:buFont typeface="Arial"/>
              <a:buNone/>
            </a:pPr>
            <a:r>
              <a:t/>
            </a:r>
            <a:endParaRPr b="1" i="0" sz="3500" u="none" cap="none" strike="noStrike">
              <a:solidFill>
                <a:srgbClr val="4B3241"/>
              </a:solidFill>
              <a:latin typeface="Montserrat"/>
              <a:ea typeface="Montserrat"/>
              <a:cs typeface="Montserrat"/>
              <a:sym typeface="Montserrat"/>
            </a:endParaRPr>
          </a:p>
          <a:p>
            <a:pPr indent="0" lvl="0" marL="25400" marR="25400" rtl="0" algn="l">
              <a:lnSpc>
                <a:spcPct val="115000"/>
              </a:lnSpc>
              <a:spcBef>
                <a:spcPts val="1200"/>
              </a:spcBef>
              <a:spcAft>
                <a:spcPts val="0"/>
              </a:spcAft>
              <a:buClr>
                <a:srgbClr val="000000"/>
              </a:buClr>
              <a:buSzPts val="3500"/>
              <a:buFont typeface="Arial"/>
              <a:buNone/>
            </a:pPr>
            <a:r>
              <a:t/>
            </a:r>
            <a:endParaRPr b="0" i="0" sz="35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3500"/>
              <a:buFont typeface="Arial"/>
              <a:buNone/>
            </a:pPr>
            <a:r>
              <a:t/>
            </a:r>
            <a:endParaRPr b="0" i="0" sz="35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3500"/>
              <a:buFont typeface="Arial"/>
              <a:buNone/>
            </a:pPr>
            <a:r>
              <a:t/>
            </a:r>
            <a:endParaRPr b="0" i="0" sz="35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1200"/>
              </a:spcAft>
              <a:buClr>
                <a:srgbClr val="000000"/>
              </a:buClr>
              <a:buSzPts val="3500"/>
              <a:buFont typeface="Arial"/>
              <a:buNone/>
            </a:pPr>
            <a:r>
              <a:t/>
            </a:r>
            <a:endParaRPr b="0" i="0" sz="35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241" name="Google Shape;241;p3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 - answers</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242" name="Google Shape;242;p3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243" name="Google Shape;243;p34"/>
          <p:cNvSpPr txBox="1"/>
          <p:nvPr/>
        </p:nvSpPr>
        <p:spPr>
          <a:xfrm>
            <a:off x="917950" y="2385050"/>
            <a:ext cx="15289800" cy="6529800"/>
          </a:xfrm>
          <a:prstGeom prst="rect">
            <a:avLst/>
          </a:prstGeom>
          <a:noFill/>
          <a:ln>
            <a:noFill/>
          </a:ln>
        </p:spPr>
        <p:txBody>
          <a:bodyPr anchorCtr="0" anchor="t" bIns="91425" lIns="91425" spcFirstLastPara="1" rIns="91425" wrap="square" tIns="91425">
            <a:noAutofit/>
          </a:bodyPr>
          <a:lstStyle/>
          <a:p>
            <a:pPr indent="0" lvl="0" marL="0" marR="12700" rtl="0" algn="l">
              <a:lnSpc>
                <a:spcPct val="115000"/>
              </a:lnSpc>
              <a:spcBef>
                <a:spcPts val="1200"/>
              </a:spcBef>
              <a:spcAft>
                <a:spcPts val="0"/>
              </a:spcAft>
              <a:buClr>
                <a:srgbClr val="000000"/>
              </a:buClr>
              <a:buSzPts val="3000"/>
              <a:buFont typeface="Arial"/>
              <a:buNone/>
            </a:pPr>
            <a:r>
              <a:rPr b="0" i="0" lang="en-GB" sz="3000" u="none" cap="none" strike="noStrike">
                <a:solidFill>
                  <a:srgbClr val="4B3241"/>
                </a:solidFill>
                <a:latin typeface="Montserrat"/>
                <a:ea typeface="Montserrat"/>
                <a:cs typeface="Montserrat"/>
                <a:sym typeface="Montserrat"/>
              </a:rPr>
              <a:t>biii.		In 2003, about 4.6% of the world’s population lived in the USA. 22.9% of the world's emissions of carbon dioxide came from the USA. Some other countries are concerned about the difference between these two percentages. Suggest why. </a:t>
            </a:r>
            <a:r>
              <a:rPr b="1" i="0" lang="en-GB" sz="3000" u="none" cap="none" strike="noStrike">
                <a:solidFill>
                  <a:srgbClr val="4B3241"/>
                </a:solidFill>
                <a:latin typeface="Montserrat"/>
                <a:ea typeface="Montserrat"/>
                <a:cs typeface="Montserrat"/>
                <a:sym typeface="Montserrat"/>
              </a:rPr>
              <a:t>[2]</a:t>
            </a:r>
            <a:endParaRPr b="1" i="0" sz="3000" u="none" cap="none" strike="noStrike">
              <a:solidFill>
                <a:srgbClr val="4B3241"/>
              </a:solidFill>
              <a:latin typeface="Montserrat"/>
              <a:ea typeface="Montserrat"/>
              <a:cs typeface="Montserrat"/>
              <a:sym typeface="Montserrat"/>
            </a:endParaRPr>
          </a:p>
          <a:p>
            <a:pPr indent="0" lvl="0" marL="25400" marR="25400" rtl="0" algn="l">
              <a:lnSpc>
                <a:spcPct val="115000"/>
              </a:lnSpc>
              <a:spcBef>
                <a:spcPts val="1200"/>
              </a:spcBef>
              <a:spcAft>
                <a:spcPts val="0"/>
              </a:spcAft>
              <a:buClr>
                <a:srgbClr val="000000"/>
              </a:buClr>
              <a:buSzPts val="3500"/>
              <a:buFont typeface="Arial"/>
              <a:buNone/>
            </a:pPr>
            <a:r>
              <a:rPr b="0" i="0" lang="en-GB" sz="3500" u="none" cap="none" strike="noStrike">
                <a:solidFill>
                  <a:srgbClr val="4B3241"/>
                </a:solidFill>
                <a:latin typeface="Montserrat"/>
                <a:ea typeface="Montserrat"/>
                <a:cs typeface="Montserrat"/>
                <a:sym typeface="Montserrat"/>
              </a:rPr>
              <a:t>			</a:t>
            </a:r>
            <a:r>
              <a:rPr b="1" i="0" lang="en-GB" sz="3200" u="none" cap="none" strike="noStrike">
                <a:solidFill>
                  <a:srgbClr val="4B3241"/>
                </a:solidFill>
                <a:latin typeface="Montserrat"/>
                <a:ea typeface="Montserrat"/>
                <a:cs typeface="Montserrat"/>
                <a:sym typeface="Montserrat"/>
              </a:rPr>
              <a:t>any two from:</a:t>
            </a:r>
            <a:endParaRPr b="1" i="0" sz="3200" u="none" cap="none" strike="noStrike">
              <a:solidFill>
                <a:srgbClr val="4B3241"/>
              </a:solidFill>
              <a:latin typeface="Montserrat"/>
              <a:ea typeface="Montserrat"/>
              <a:cs typeface="Montserrat"/>
              <a:sym typeface="Montserrat"/>
            </a:endParaRPr>
          </a:p>
          <a:p>
            <a:pPr indent="0" lvl="0" marL="1397000" marR="25400" rtl="0" algn="l">
              <a:lnSpc>
                <a:spcPct val="115000"/>
              </a:lnSpc>
              <a:spcBef>
                <a:spcPts val="1200"/>
              </a:spcBef>
              <a:spcAft>
                <a:spcPts val="0"/>
              </a:spcAft>
              <a:buClr>
                <a:srgbClr val="000000"/>
              </a:buClr>
              <a:buSzPts val="3200"/>
              <a:buFont typeface="Arial"/>
              <a:buNone/>
            </a:pPr>
            <a:r>
              <a:rPr b="1" i="0" lang="en-GB" sz="3200" u="none" cap="none" strike="noStrike">
                <a:solidFill>
                  <a:srgbClr val="4B3241"/>
                </a:solidFill>
                <a:latin typeface="Montserrat"/>
                <a:ea typeface="Montserrat"/>
                <a:cs typeface="Montserrat"/>
                <a:sym typeface="Montserrat"/>
              </a:rPr>
              <a:t>idea that USA uses more than its fair share of resources (1)</a:t>
            </a:r>
            <a:endParaRPr b="1" i="0" sz="3200" u="none" cap="none" strike="noStrike">
              <a:solidFill>
                <a:srgbClr val="4B3241"/>
              </a:solidFill>
              <a:latin typeface="Montserrat"/>
              <a:ea typeface="Montserrat"/>
              <a:cs typeface="Montserrat"/>
              <a:sym typeface="Montserrat"/>
            </a:endParaRPr>
          </a:p>
          <a:p>
            <a:pPr indent="0" lvl="0" marL="1397000" marR="25400" rtl="0" algn="l">
              <a:lnSpc>
                <a:spcPct val="115000"/>
              </a:lnSpc>
              <a:spcBef>
                <a:spcPts val="1200"/>
              </a:spcBef>
              <a:spcAft>
                <a:spcPts val="0"/>
              </a:spcAft>
              <a:buClr>
                <a:srgbClr val="000000"/>
              </a:buClr>
              <a:buSzPts val="3200"/>
              <a:buFont typeface="Arial"/>
              <a:buNone/>
            </a:pPr>
            <a:r>
              <a:rPr b="1" i="0" lang="en-GB" sz="3200" u="none" cap="none" strike="noStrike">
                <a:solidFill>
                  <a:srgbClr val="4B3241"/>
                </a:solidFill>
                <a:latin typeface="Montserrat"/>
                <a:ea typeface="Montserrat"/>
                <a:cs typeface="Montserrat"/>
                <a:sym typeface="Montserrat"/>
              </a:rPr>
              <a:t>idea that they produce more pollution than they should (1) </a:t>
            </a:r>
            <a:endParaRPr b="1" i="0" sz="3200" u="none" cap="none" strike="noStrike">
              <a:solidFill>
                <a:srgbClr val="4B3241"/>
              </a:solidFill>
              <a:latin typeface="Montserrat"/>
              <a:ea typeface="Montserrat"/>
              <a:cs typeface="Montserrat"/>
              <a:sym typeface="Montserrat"/>
            </a:endParaRPr>
          </a:p>
          <a:p>
            <a:pPr indent="0" lvl="0" marL="1397000" marR="25400" rtl="0" algn="l">
              <a:lnSpc>
                <a:spcPct val="115000"/>
              </a:lnSpc>
              <a:spcBef>
                <a:spcPts val="1200"/>
              </a:spcBef>
              <a:spcAft>
                <a:spcPts val="0"/>
              </a:spcAft>
              <a:buClr>
                <a:srgbClr val="000000"/>
              </a:buClr>
              <a:buSzPts val="3200"/>
              <a:buFont typeface="Arial"/>
              <a:buNone/>
            </a:pPr>
            <a:r>
              <a:rPr b="1" i="0" lang="en-GB" sz="3200" u="none" cap="none" strike="noStrike">
                <a:solidFill>
                  <a:srgbClr val="4B3241"/>
                </a:solidFill>
                <a:latin typeface="Montserrat"/>
                <a:ea typeface="Montserrat"/>
                <a:cs typeface="Montserrat"/>
                <a:sym typeface="Montserrat"/>
              </a:rPr>
              <a:t>idea that they have a relatively low population (compared to the emissions) (1)</a:t>
            </a:r>
            <a:endParaRPr b="1" i="0" sz="3200" u="none" cap="none" strike="noStrike">
              <a:solidFill>
                <a:srgbClr val="4B3241"/>
              </a:solidFill>
              <a:latin typeface="Montserrat"/>
              <a:ea typeface="Montserrat"/>
              <a:cs typeface="Montserrat"/>
              <a:sym typeface="Montserrat"/>
            </a:endParaRPr>
          </a:p>
          <a:p>
            <a:pPr indent="0" lvl="0" marL="1397000" marR="25400" rtl="0" algn="l">
              <a:lnSpc>
                <a:spcPct val="115000"/>
              </a:lnSpc>
              <a:spcBef>
                <a:spcPts val="1200"/>
              </a:spcBef>
              <a:spcAft>
                <a:spcPts val="0"/>
              </a:spcAft>
              <a:buClr>
                <a:srgbClr val="000000"/>
              </a:buClr>
              <a:buSzPts val="3200"/>
              <a:buFont typeface="Arial"/>
              <a:buNone/>
            </a:pPr>
            <a:r>
              <a:rPr b="1" i="0" lang="en-GB" sz="3200" u="none" cap="none" strike="noStrike">
                <a:solidFill>
                  <a:srgbClr val="4B3241"/>
                </a:solidFill>
                <a:latin typeface="Montserrat"/>
                <a:ea typeface="Montserrat"/>
                <a:cs typeface="Montserrat"/>
                <a:sym typeface="Montserrat"/>
              </a:rPr>
              <a:t>USA should contribute 4.6% of carbon dioxide emissions (1)</a:t>
            </a:r>
            <a:endParaRPr b="1" i="0" sz="3200" u="none" cap="none" strike="noStrike">
              <a:solidFill>
                <a:srgbClr val="4B3241"/>
              </a:solidFill>
              <a:latin typeface="Montserrat"/>
              <a:ea typeface="Montserrat"/>
              <a:cs typeface="Montserrat"/>
              <a:sym typeface="Montserrat"/>
            </a:endParaRPr>
          </a:p>
          <a:p>
            <a:pPr indent="0" lvl="0" marL="0" marR="12700" rtl="0" algn="l">
              <a:lnSpc>
                <a:spcPct val="115000"/>
              </a:lnSpc>
              <a:spcBef>
                <a:spcPts val="1200"/>
              </a:spcBef>
              <a:spcAft>
                <a:spcPts val="0"/>
              </a:spcAft>
              <a:buClr>
                <a:srgbClr val="000000"/>
              </a:buClr>
              <a:buSzPts val="3500"/>
              <a:buFont typeface="Arial"/>
              <a:buNone/>
            </a:pPr>
            <a:r>
              <a:t/>
            </a:r>
            <a:endParaRPr b="0" i="0" sz="35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0"/>
              </a:spcAft>
              <a:buClr>
                <a:srgbClr val="000000"/>
              </a:buClr>
              <a:buSzPts val="3500"/>
              <a:buFont typeface="Arial"/>
              <a:buNone/>
            </a:pPr>
            <a:r>
              <a:t/>
            </a:r>
            <a:endParaRPr b="0" i="0" sz="3500" u="none" cap="none" strike="noStrike">
              <a:solidFill>
                <a:srgbClr val="4B3241"/>
              </a:solidFill>
              <a:latin typeface="Montserrat"/>
              <a:ea typeface="Montserrat"/>
              <a:cs typeface="Montserrat"/>
              <a:sym typeface="Montserrat"/>
            </a:endParaRPr>
          </a:p>
          <a:p>
            <a:pPr indent="-469900" lvl="0" marL="469900" marR="12700" rtl="0" algn="l">
              <a:lnSpc>
                <a:spcPct val="115000"/>
              </a:lnSpc>
              <a:spcBef>
                <a:spcPts val="1200"/>
              </a:spcBef>
              <a:spcAft>
                <a:spcPts val="1200"/>
              </a:spcAft>
              <a:buClr>
                <a:srgbClr val="000000"/>
              </a:buClr>
              <a:buSzPts val="3500"/>
              <a:buFont typeface="Arial"/>
              <a:buNone/>
            </a:pPr>
            <a:r>
              <a:t/>
            </a:r>
            <a:endParaRPr b="0" i="0" sz="35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97" name="Google Shape;97;p1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 - answers</a:t>
            </a:r>
            <a:endParaRPr>
              <a:solidFill>
                <a:schemeClr val="dk2"/>
              </a:solidFill>
            </a:endParaRPr>
          </a:p>
        </p:txBody>
      </p:sp>
      <p:sp>
        <p:nvSpPr>
          <p:cNvPr id="98" name="Google Shape;98;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99" name="Google Shape;99;p16"/>
          <p:cNvSpPr txBox="1"/>
          <p:nvPr/>
        </p:nvSpPr>
        <p:spPr>
          <a:xfrm>
            <a:off x="936800" y="2265950"/>
            <a:ext cx="13869600" cy="65046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15000"/>
              </a:lnSpc>
              <a:spcBef>
                <a:spcPts val="0"/>
              </a:spcBef>
              <a:spcAft>
                <a:spcPts val="0"/>
              </a:spcAft>
              <a:buClr>
                <a:srgbClr val="4B3241"/>
              </a:buClr>
              <a:buSzPts val="4000"/>
              <a:buFont typeface="Montserrat"/>
              <a:buAutoNum type="arabicPeriod"/>
            </a:pPr>
            <a:r>
              <a:rPr b="0" i="0" lang="en-GB" sz="4000" u="none" cap="none" strike="noStrike">
                <a:solidFill>
                  <a:srgbClr val="4B3241"/>
                </a:solidFill>
                <a:latin typeface="Montserrat"/>
                <a:ea typeface="Montserrat"/>
                <a:cs typeface="Montserrat"/>
                <a:sym typeface="Montserrat"/>
              </a:rPr>
              <a:t>Name the three main greenhouse gases.</a:t>
            </a:r>
            <a:endParaRPr b="0" i="0" sz="4000" u="none" cap="none" strike="noStrike">
              <a:solidFill>
                <a:srgbClr val="4B324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Carbon dioxide, methane and water vapour</a:t>
            </a:r>
            <a:endParaRPr b="1" i="0" sz="4000" u="none" cap="none" strike="noStrike">
              <a:solidFill>
                <a:srgbClr val="4B3241"/>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4B3241"/>
              </a:buClr>
              <a:buSzPts val="4000"/>
              <a:buFont typeface="Montserrat"/>
              <a:buAutoNum type="arabicPeriod"/>
            </a:pPr>
            <a:r>
              <a:rPr b="0" i="0" lang="en-GB" sz="4000" u="none" cap="none" strike="noStrike">
                <a:solidFill>
                  <a:srgbClr val="4B3241"/>
                </a:solidFill>
                <a:latin typeface="Montserrat"/>
                <a:ea typeface="Montserrat"/>
                <a:cs typeface="Montserrat"/>
                <a:sym typeface="Montserrat"/>
              </a:rPr>
              <a:t>What type of radiation is emitted from the sun (include the wavelength)?</a:t>
            </a:r>
            <a:endParaRPr b="0" i="0" sz="4000" u="none" cap="none" strike="noStrike">
              <a:solidFill>
                <a:srgbClr val="4B324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Short wavelength infrared radiation</a:t>
            </a:r>
            <a:endParaRPr b="1" i="0" sz="4000" u="none" cap="none" strike="noStrike">
              <a:solidFill>
                <a:srgbClr val="4B3241"/>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4B3241"/>
              </a:buClr>
              <a:buSzPts val="4000"/>
              <a:buFont typeface="Montserrat"/>
              <a:buAutoNum type="arabicPeriod"/>
            </a:pPr>
            <a:r>
              <a:rPr b="0" i="0" lang="en-GB" sz="4000" u="none" cap="none" strike="noStrike">
                <a:solidFill>
                  <a:srgbClr val="4B3241"/>
                </a:solidFill>
                <a:latin typeface="Montserrat"/>
                <a:ea typeface="Montserrat"/>
                <a:cs typeface="Montserrat"/>
                <a:sym typeface="Montserrat"/>
              </a:rPr>
              <a:t>What happens to the radiation from the sun when it reaches Earth?</a:t>
            </a:r>
            <a:endParaRPr b="0" i="0" sz="4000" u="none" cap="none" strike="noStrike">
              <a:solidFill>
                <a:srgbClr val="4B324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Some of it is absorbed by the Earth and some of it is reflected</a:t>
            </a:r>
            <a:endParaRPr b="0" i="0" sz="40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05" name="Google Shape;105;p1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 - answers</a:t>
            </a:r>
            <a:endParaRPr>
              <a:solidFill>
                <a:schemeClr val="dk2"/>
              </a:solidFill>
            </a:endParaRPr>
          </a:p>
        </p:txBody>
      </p:sp>
      <p:sp>
        <p:nvSpPr>
          <p:cNvPr id="106" name="Google Shape;106;p1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07" name="Google Shape;107;p17"/>
          <p:cNvSpPr txBox="1"/>
          <p:nvPr/>
        </p:nvSpPr>
        <p:spPr>
          <a:xfrm>
            <a:off x="936800" y="2265950"/>
            <a:ext cx="13869600" cy="650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4000"/>
              <a:buFont typeface="Arial"/>
              <a:buNone/>
            </a:pPr>
            <a:r>
              <a:rPr b="0" i="0" lang="en-GB" sz="4000" u="none" cap="none" strike="noStrike">
                <a:solidFill>
                  <a:srgbClr val="4B3241"/>
                </a:solidFill>
                <a:latin typeface="Montserrat"/>
                <a:ea typeface="Montserrat"/>
                <a:cs typeface="Montserrat"/>
                <a:sym typeface="Montserrat"/>
              </a:rPr>
              <a:t>4. How is the wavelength of the radiation emitted from the sun different from that reflected from the Earth’s surface?</a:t>
            </a:r>
            <a:endParaRPr b="0" i="0" sz="4000" u="none" cap="none" strike="noStrike">
              <a:solidFill>
                <a:srgbClr val="4B324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The radiation reflected from the Earth’s surface has a longer wavelength than that emitted from the sun</a:t>
            </a:r>
            <a:endParaRPr b="1" i="0" sz="4000" u="none" cap="none" strike="noStrike">
              <a:solidFill>
                <a:srgbClr val="4B324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4000"/>
              <a:buFont typeface="Arial"/>
              <a:buNone/>
            </a:pPr>
            <a:r>
              <a:rPr b="0" i="0" lang="en-GB" sz="4000" u="none" cap="none" strike="noStrike">
                <a:solidFill>
                  <a:srgbClr val="4B3241"/>
                </a:solidFill>
                <a:latin typeface="Montserrat"/>
                <a:ea typeface="Montserrat"/>
                <a:cs typeface="Montserrat"/>
                <a:sym typeface="Montserrat"/>
              </a:rPr>
              <a:t>5. What happens to the reflected radiation?</a:t>
            </a:r>
            <a:endParaRPr b="0" i="0" sz="4000" u="none" cap="none" strike="noStrike">
              <a:solidFill>
                <a:srgbClr val="4B3241"/>
              </a:solidFill>
              <a:latin typeface="Montserrat"/>
              <a:ea typeface="Montserrat"/>
              <a:cs typeface="Montserrat"/>
              <a:sym typeface="Montserrat"/>
            </a:endParaRPr>
          </a:p>
          <a:p>
            <a:pPr indent="457200" lvl="0" marL="0" marR="0" rtl="0" algn="l">
              <a:lnSpc>
                <a:spcPct val="115000"/>
              </a:lnSpc>
              <a:spcBef>
                <a:spcPts val="0"/>
              </a:spcBef>
              <a:spcAft>
                <a:spcPts val="0"/>
              </a:spcAft>
              <a:buClr>
                <a:srgbClr val="000000"/>
              </a:buClr>
              <a:buSzPts val="4000"/>
              <a:buFont typeface="Arial"/>
              <a:buNone/>
            </a:pPr>
            <a:r>
              <a:rPr b="1" i="0" lang="en-GB" sz="4000" u="none" cap="none" strike="noStrike">
                <a:solidFill>
                  <a:srgbClr val="4B3241"/>
                </a:solidFill>
                <a:latin typeface="Montserrat"/>
                <a:ea typeface="Montserrat"/>
                <a:cs typeface="Montserrat"/>
                <a:sym typeface="Montserrat"/>
              </a:rPr>
              <a:t>It gets trapped in the Earth’s atmosphere</a:t>
            </a:r>
            <a:endParaRPr b="1" i="0" sz="40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13" name="Google Shape;113;p1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a:t>
            </a:r>
            <a:endParaRPr>
              <a:solidFill>
                <a:schemeClr val="dk2"/>
              </a:solidFill>
            </a:endParaRPr>
          </a:p>
        </p:txBody>
      </p:sp>
      <p:sp>
        <p:nvSpPr>
          <p:cNvPr id="114" name="Google Shape;114;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15" name="Google Shape;115;p18"/>
          <p:cNvSpPr txBox="1"/>
          <p:nvPr/>
        </p:nvSpPr>
        <p:spPr>
          <a:xfrm>
            <a:off x="936800" y="2189750"/>
            <a:ext cx="13869600" cy="58797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15000"/>
              </a:lnSpc>
              <a:spcBef>
                <a:spcPts val="0"/>
              </a:spcBef>
              <a:spcAft>
                <a:spcPts val="0"/>
              </a:spcAft>
              <a:buClr>
                <a:srgbClr val="000000"/>
              </a:buClr>
              <a:buSzPts val="3800"/>
              <a:buFont typeface="Montserrat"/>
              <a:buAutoNum type="arabicPeriod"/>
            </a:pPr>
            <a:r>
              <a:rPr b="0" i="0" lang="en-GB" sz="3800" u="none" cap="none" strike="noStrike">
                <a:solidFill>
                  <a:srgbClr val="000000"/>
                </a:solidFill>
                <a:latin typeface="Montserrat"/>
                <a:ea typeface="Montserrat"/>
                <a:cs typeface="Montserrat"/>
                <a:sym typeface="Montserrat"/>
              </a:rPr>
              <a:t>What is the human enhanced greenhouse effect?</a:t>
            </a:r>
            <a:endParaRPr b="0" i="0" sz="3800" u="none" cap="none" strike="noStrike">
              <a:solidFill>
                <a:srgbClr val="000000"/>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3800"/>
              <a:buFont typeface="Montserrat"/>
              <a:buAutoNum type="arabicPeriod"/>
            </a:pPr>
            <a:r>
              <a:rPr b="0" i="0" lang="en-GB" sz="3800" u="none" cap="none" strike="noStrike">
                <a:solidFill>
                  <a:srgbClr val="000000"/>
                </a:solidFill>
                <a:latin typeface="Montserrat"/>
                <a:ea typeface="Montserrat"/>
                <a:cs typeface="Montserrat"/>
                <a:sym typeface="Montserrat"/>
              </a:rPr>
              <a:t>Why is it difficult to make predictions about future climate change?</a:t>
            </a:r>
            <a:endParaRPr b="0" i="0" sz="3800" u="none" cap="none" strike="noStrike">
              <a:solidFill>
                <a:srgbClr val="000000"/>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3800"/>
              <a:buFont typeface="Montserrat"/>
              <a:buAutoNum type="arabicPeriod"/>
            </a:pPr>
            <a:r>
              <a:rPr b="0" i="0" lang="en-GB" sz="3800" u="none" cap="none" strike="noStrike">
                <a:solidFill>
                  <a:srgbClr val="000000"/>
                </a:solidFill>
                <a:latin typeface="Montserrat"/>
                <a:ea typeface="Montserrat"/>
                <a:cs typeface="Montserrat"/>
                <a:sym typeface="Montserrat"/>
              </a:rPr>
              <a:t>State two reasons why carbon dioxide levels are increasing.</a:t>
            </a:r>
            <a:endParaRPr b="0" i="0" sz="3800" u="none" cap="none" strike="noStrike">
              <a:solidFill>
                <a:srgbClr val="000000"/>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3800"/>
              <a:buFont typeface="Montserrat"/>
              <a:buAutoNum type="arabicPeriod"/>
            </a:pPr>
            <a:r>
              <a:rPr b="0" i="0" lang="en-GB" sz="3800" u="none" cap="none" strike="noStrike">
                <a:solidFill>
                  <a:srgbClr val="000000"/>
                </a:solidFill>
                <a:latin typeface="Montserrat"/>
                <a:ea typeface="Montserrat"/>
                <a:cs typeface="Montserrat"/>
                <a:sym typeface="Montserrat"/>
              </a:rPr>
              <a:t>State two reasons why methane levels are increasing.</a:t>
            </a:r>
            <a:endParaRPr b="0" i="0" sz="3800" u="none" cap="none" strike="noStrike">
              <a:solidFill>
                <a:srgbClr val="000000"/>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3800"/>
              <a:buFont typeface="Montserrat"/>
              <a:buAutoNum type="arabicPeriod"/>
            </a:pPr>
            <a:r>
              <a:rPr b="0" i="0" lang="en-GB" sz="3800" u="none" cap="none" strike="noStrike">
                <a:solidFill>
                  <a:srgbClr val="000000"/>
                </a:solidFill>
                <a:latin typeface="Montserrat"/>
                <a:ea typeface="Montserrat"/>
                <a:cs typeface="Montserrat"/>
                <a:sym typeface="Montserrat"/>
              </a:rPr>
              <a:t>Give two effects of global warming other than rising sea levels.</a:t>
            </a:r>
            <a:endParaRPr b="0" i="0" sz="3800" u="none" cap="none" strike="noStrike">
              <a:solidFill>
                <a:srgbClr val="000000"/>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000000"/>
              </a:buClr>
              <a:buSzPts val="3800"/>
              <a:buFont typeface="Montserrat"/>
              <a:buAutoNum type="arabicPeriod"/>
            </a:pPr>
            <a:r>
              <a:rPr b="0" i="0" lang="en-GB" sz="3800" u="none" cap="none" strike="noStrike">
                <a:solidFill>
                  <a:srgbClr val="000000"/>
                </a:solidFill>
                <a:latin typeface="Montserrat"/>
                <a:ea typeface="Montserrat"/>
                <a:cs typeface="Montserrat"/>
                <a:sym typeface="Montserrat"/>
              </a:rPr>
              <a:t>State a consequence of rising sea levels. </a:t>
            </a:r>
            <a:endParaRPr b="0" i="0" sz="38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21" name="Google Shape;121;p1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 - answers</a:t>
            </a:r>
            <a:endParaRPr>
              <a:solidFill>
                <a:schemeClr val="dk2"/>
              </a:solidFill>
            </a:endParaRPr>
          </a:p>
        </p:txBody>
      </p:sp>
      <p:sp>
        <p:nvSpPr>
          <p:cNvPr id="122" name="Google Shape;122;p1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23" name="Google Shape;123;p19"/>
          <p:cNvSpPr txBox="1"/>
          <p:nvPr/>
        </p:nvSpPr>
        <p:spPr>
          <a:xfrm>
            <a:off x="917950" y="1747100"/>
            <a:ext cx="13869600" cy="7091400"/>
          </a:xfrm>
          <a:prstGeom prst="rect">
            <a:avLst/>
          </a:prstGeom>
          <a:noFill/>
          <a:ln>
            <a:noFill/>
          </a:ln>
        </p:spPr>
        <p:txBody>
          <a:bodyPr anchorCtr="0" anchor="t" bIns="91425" lIns="91425" spcFirstLastPara="1" rIns="91425" wrap="square" tIns="91425">
            <a:noAutofit/>
          </a:bodyPr>
          <a:lstStyle/>
          <a:p>
            <a:pPr indent="-457200" lvl="0" marL="457200" marR="0" rtl="0" algn="l">
              <a:lnSpc>
                <a:spcPct val="115000"/>
              </a:lnSpc>
              <a:spcBef>
                <a:spcPts val="0"/>
              </a:spcBef>
              <a:spcAft>
                <a:spcPts val="0"/>
              </a:spcAft>
              <a:buClr>
                <a:srgbClr val="4B3241"/>
              </a:buClr>
              <a:buSzPts val="3600"/>
              <a:buFont typeface="Montserrat"/>
              <a:buAutoNum type="arabicPeriod"/>
            </a:pPr>
            <a:r>
              <a:rPr b="0" i="0" lang="en-GB" sz="3600" u="none" cap="none" strike="noStrike">
                <a:solidFill>
                  <a:srgbClr val="4B3241"/>
                </a:solidFill>
                <a:latin typeface="Montserrat"/>
                <a:ea typeface="Montserrat"/>
                <a:cs typeface="Montserrat"/>
                <a:sym typeface="Montserrat"/>
              </a:rPr>
              <a:t>What is the enhanced greenhouse effect?</a:t>
            </a:r>
            <a:endParaRPr b="0" i="0" sz="3600" u="none" cap="none" strike="noStrike">
              <a:solidFill>
                <a:srgbClr val="4B324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3600"/>
              <a:buFont typeface="Arial"/>
              <a:buNone/>
            </a:pPr>
            <a:r>
              <a:rPr b="1" i="0" lang="en-GB" sz="3600" u="none" cap="none" strike="noStrike">
                <a:solidFill>
                  <a:srgbClr val="4B3241"/>
                </a:solidFill>
                <a:latin typeface="Montserrat"/>
                <a:ea typeface="Montserrat"/>
                <a:cs typeface="Montserrat"/>
                <a:sym typeface="Montserrat"/>
              </a:rPr>
              <a:t>An increase in the greenhouse effect caused by rising levels of greenhouse gases (caused in turn by human activity)</a:t>
            </a:r>
            <a:endParaRPr b="1" i="0" sz="3600" u="none" cap="none" strike="noStrike">
              <a:solidFill>
                <a:srgbClr val="4B3241"/>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4B3241"/>
              </a:buClr>
              <a:buSzPts val="3600"/>
              <a:buFont typeface="Montserrat"/>
              <a:buAutoNum type="arabicPeriod"/>
            </a:pPr>
            <a:r>
              <a:rPr b="0" i="0" lang="en-GB" sz="3600" u="none" cap="none" strike="noStrike">
                <a:solidFill>
                  <a:srgbClr val="4B3241"/>
                </a:solidFill>
                <a:latin typeface="Montserrat"/>
                <a:ea typeface="Montserrat"/>
                <a:cs typeface="Montserrat"/>
                <a:sym typeface="Montserrat"/>
              </a:rPr>
              <a:t>Why is it difficult to make predictions about future climate change?</a:t>
            </a:r>
            <a:endParaRPr b="0" i="0" sz="3600" u="none" cap="none" strike="noStrike">
              <a:solidFill>
                <a:srgbClr val="4B324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3600"/>
              <a:buFont typeface="Arial"/>
              <a:buNone/>
            </a:pPr>
            <a:r>
              <a:rPr b="1" i="0" lang="en-GB" sz="3600" u="none" cap="none" strike="noStrike">
                <a:solidFill>
                  <a:srgbClr val="4B3241"/>
                </a:solidFill>
                <a:latin typeface="Montserrat"/>
                <a:ea typeface="Montserrat"/>
                <a:cs typeface="Montserrat"/>
                <a:sym typeface="Montserrat"/>
              </a:rPr>
              <a:t>Because the global climate is very complex and lots of things are changing at once</a:t>
            </a:r>
            <a:endParaRPr b="1" i="0" sz="3600" u="none" cap="none" strike="noStrike">
              <a:solidFill>
                <a:srgbClr val="4B3241"/>
              </a:solidFill>
              <a:latin typeface="Montserrat"/>
              <a:ea typeface="Montserrat"/>
              <a:cs typeface="Montserrat"/>
              <a:sym typeface="Montserrat"/>
            </a:endParaRPr>
          </a:p>
          <a:p>
            <a:pPr indent="-457200" lvl="0" marL="457200" marR="0" rtl="0" algn="l">
              <a:lnSpc>
                <a:spcPct val="115000"/>
              </a:lnSpc>
              <a:spcBef>
                <a:spcPts val="0"/>
              </a:spcBef>
              <a:spcAft>
                <a:spcPts val="0"/>
              </a:spcAft>
              <a:buClr>
                <a:srgbClr val="4B3241"/>
              </a:buClr>
              <a:buSzPts val="3600"/>
              <a:buFont typeface="Montserrat"/>
              <a:buAutoNum type="arabicPeriod"/>
            </a:pPr>
            <a:r>
              <a:rPr b="0" i="0" lang="en-GB" sz="3600" u="none" cap="none" strike="noStrike">
                <a:solidFill>
                  <a:srgbClr val="4B3241"/>
                </a:solidFill>
                <a:latin typeface="Montserrat"/>
                <a:ea typeface="Montserrat"/>
                <a:cs typeface="Montserrat"/>
                <a:sym typeface="Montserrat"/>
              </a:rPr>
              <a:t>State two reasons why carbon dioxide levels are increasing.</a:t>
            </a:r>
            <a:endParaRPr b="0" i="0" sz="3600" u="none" cap="none" strike="noStrike">
              <a:solidFill>
                <a:srgbClr val="4B324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3600"/>
              <a:buFont typeface="Arial"/>
              <a:buNone/>
            </a:pPr>
            <a:r>
              <a:rPr b="0" i="0" lang="en-GB" sz="3600" u="none" cap="none" strike="noStrike">
                <a:solidFill>
                  <a:srgbClr val="4B3241"/>
                </a:solidFill>
                <a:latin typeface="Montserrat"/>
                <a:ea typeface="Montserrat"/>
                <a:cs typeface="Montserrat"/>
                <a:sym typeface="Montserrat"/>
              </a:rPr>
              <a:t>	</a:t>
            </a:r>
            <a:r>
              <a:rPr b="1" i="0" lang="en-GB" sz="3600" u="none" cap="none" strike="noStrike">
                <a:solidFill>
                  <a:srgbClr val="4B3241"/>
                </a:solidFill>
                <a:latin typeface="Montserrat"/>
                <a:ea typeface="Montserrat"/>
                <a:cs typeface="Montserrat"/>
                <a:sym typeface="Montserrat"/>
              </a:rPr>
              <a:t>Burning fossil fuels/deforestation/burning peat</a:t>
            </a:r>
            <a:endParaRPr b="0" i="0" sz="36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29" name="Google Shape;129;p20"/>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Independent practice - answers</a:t>
            </a:r>
            <a:endParaRPr>
              <a:solidFill>
                <a:schemeClr val="dk2"/>
              </a:solidFill>
            </a:endParaRPr>
          </a:p>
        </p:txBody>
      </p:sp>
      <p:sp>
        <p:nvSpPr>
          <p:cNvPr id="130" name="Google Shape;130;p2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31" name="Google Shape;131;p20"/>
          <p:cNvSpPr txBox="1"/>
          <p:nvPr/>
        </p:nvSpPr>
        <p:spPr>
          <a:xfrm>
            <a:off x="917950" y="2630300"/>
            <a:ext cx="14421000" cy="6208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800"/>
              <a:buFont typeface="Arial"/>
              <a:buNone/>
            </a:pPr>
            <a:r>
              <a:rPr b="0" i="0" lang="en-GB" sz="3800" u="none" cap="none" strike="noStrike">
                <a:solidFill>
                  <a:srgbClr val="4B3241"/>
                </a:solidFill>
                <a:latin typeface="Montserrat"/>
                <a:ea typeface="Montserrat"/>
                <a:cs typeface="Montserrat"/>
                <a:sym typeface="Montserrat"/>
              </a:rPr>
              <a:t>4. State two reasons why methane levels are increasing.</a:t>
            </a:r>
            <a:endParaRPr b="0" i="0" sz="3800" u="none" cap="none" strike="noStrike">
              <a:solidFill>
                <a:srgbClr val="4B324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3800"/>
              <a:buFont typeface="Arial"/>
              <a:buNone/>
            </a:pPr>
            <a:r>
              <a:rPr b="1" i="0" lang="en-GB" sz="3800" u="none" cap="none" strike="noStrike">
                <a:solidFill>
                  <a:srgbClr val="4B3241"/>
                </a:solidFill>
                <a:latin typeface="Montserrat"/>
                <a:ea typeface="Montserrat"/>
                <a:cs typeface="Montserrat"/>
                <a:sym typeface="Montserrat"/>
              </a:rPr>
              <a:t>Increased cattle farming and increased rice production</a:t>
            </a:r>
            <a:endParaRPr b="1" i="0" sz="3800" u="none" cap="none" strike="noStrike">
              <a:solidFill>
                <a:srgbClr val="4B324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3800"/>
              <a:buFont typeface="Arial"/>
              <a:buNone/>
            </a:pPr>
            <a:r>
              <a:rPr b="0" i="0" lang="en-GB" sz="3800" u="none" cap="none" strike="noStrike">
                <a:solidFill>
                  <a:srgbClr val="4B3241"/>
                </a:solidFill>
                <a:latin typeface="Montserrat"/>
                <a:ea typeface="Montserrat"/>
                <a:cs typeface="Montserrat"/>
                <a:sym typeface="Montserrat"/>
              </a:rPr>
              <a:t>5. Give two effects of global warming other than rising sea levels.</a:t>
            </a:r>
            <a:endParaRPr b="0" i="0" sz="3800" u="none" cap="none" strike="noStrike">
              <a:solidFill>
                <a:srgbClr val="4B324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3800"/>
              <a:buFont typeface="Arial"/>
              <a:buNone/>
            </a:pPr>
            <a:r>
              <a:rPr b="1" i="0" lang="en-GB" sz="3800" u="none" cap="none" strike="noStrike">
                <a:solidFill>
                  <a:srgbClr val="4B3241"/>
                </a:solidFill>
                <a:latin typeface="Montserrat"/>
                <a:ea typeface="Montserrat"/>
                <a:cs typeface="Montserrat"/>
                <a:sym typeface="Montserrat"/>
              </a:rPr>
              <a:t>Melting ice caps/more extreme weather/increased land and ocean temperatures</a:t>
            </a:r>
            <a:endParaRPr b="1" i="0" sz="3800" u="none" cap="none" strike="noStrike">
              <a:solidFill>
                <a:srgbClr val="4B324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3800"/>
              <a:buFont typeface="Arial"/>
              <a:buNone/>
            </a:pPr>
            <a:r>
              <a:rPr b="0" i="0" lang="en-GB" sz="3800" u="none" cap="none" strike="noStrike">
                <a:solidFill>
                  <a:srgbClr val="4B3241"/>
                </a:solidFill>
                <a:latin typeface="Montserrat"/>
                <a:ea typeface="Montserrat"/>
                <a:cs typeface="Montserrat"/>
                <a:sym typeface="Montserrat"/>
              </a:rPr>
              <a:t>6. State a consequence of rising sea levels. </a:t>
            </a:r>
            <a:endParaRPr b="0" i="0" sz="3800" u="none" cap="none" strike="noStrike">
              <a:solidFill>
                <a:srgbClr val="4B324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3800"/>
              <a:buFont typeface="Arial"/>
              <a:buNone/>
            </a:pPr>
            <a:r>
              <a:rPr b="0" i="0" lang="en-GB" sz="3800" u="none" cap="none" strike="noStrike">
                <a:solidFill>
                  <a:srgbClr val="4B3241"/>
                </a:solidFill>
                <a:latin typeface="Montserrat"/>
                <a:ea typeface="Montserrat"/>
                <a:cs typeface="Montserrat"/>
                <a:sym typeface="Montserrat"/>
              </a:rPr>
              <a:t>	</a:t>
            </a:r>
            <a:r>
              <a:rPr b="1" i="0" lang="en-GB" sz="3800" u="none" cap="none" strike="noStrike">
                <a:solidFill>
                  <a:srgbClr val="4B3241"/>
                </a:solidFill>
                <a:latin typeface="Montserrat"/>
                <a:ea typeface="Montserrat"/>
                <a:cs typeface="Montserrat"/>
                <a:sym typeface="Montserrat"/>
              </a:rPr>
              <a:t>Loss of habitat</a:t>
            </a:r>
            <a:endParaRPr b="1" i="0" sz="3800" u="none" cap="none" strike="noStrike">
              <a:solidFill>
                <a:srgbClr val="4B324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37" name="Google Shape;137;p2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38" name="Google Shape;138;p2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sp>
        <p:nvSpPr>
          <p:cNvPr id="139" name="Google Shape;139;p21"/>
          <p:cNvSpPr txBox="1"/>
          <p:nvPr/>
        </p:nvSpPr>
        <p:spPr>
          <a:xfrm>
            <a:off x="936800" y="2423175"/>
            <a:ext cx="16573500" cy="5646300"/>
          </a:xfrm>
          <a:prstGeom prst="rect">
            <a:avLst/>
          </a:prstGeom>
          <a:noFill/>
          <a:ln>
            <a:noFill/>
          </a:ln>
        </p:spPr>
        <p:txBody>
          <a:bodyPr anchorCtr="0" anchor="t" bIns="91425" lIns="91425" spcFirstLastPara="1" rIns="91425" wrap="square" tIns="91425">
            <a:noAutofit/>
          </a:bodyPr>
          <a:lstStyle/>
          <a:p>
            <a:pPr indent="0" lvl="0" marL="25400" marR="25400" rtl="0" algn="l">
              <a:lnSpc>
                <a:spcPct val="115000"/>
              </a:lnSpc>
              <a:spcBef>
                <a:spcPts val="10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This question is about the greenhouse effect and global warming.</a:t>
            </a:r>
            <a:endParaRPr b="0" i="0" sz="3000" u="none" cap="none" strike="noStrike">
              <a:solidFill>
                <a:srgbClr val="000000"/>
              </a:solidFill>
              <a:latin typeface="Montserrat"/>
              <a:ea typeface="Montserrat"/>
              <a:cs typeface="Montserrat"/>
              <a:sym typeface="Montserrat"/>
            </a:endParaRPr>
          </a:p>
          <a:p>
            <a:pPr indent="0" lvl="0" marL="25400" marR="25400" rtl="0" algn="l">
              <a:lnSpc>
                <a:spcPct val="115000"/>
              </a:lnSpc>
              <a:spcBef>
                <a:spcPts val="120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Some scientists say that an increase in global warming is part of a natural cycle.</a:t>
            </a:r>
            <a:endParaRPr b="0" i="0" sz="3000" u="none" cap="none" strike="noStrike">
              <a:solidFill>
                <a:srgbClr val="000000"/>
              </a:solidFill>
              <a:latin typeface="Montserrat"/>
              <a:ea typeface="Montserrat"/>
              <a:cs typeface="Montserrat"/>
              <a:sym typeface="Montserrat"/>
            </a:endParaRPr>
          </a:p>
          <a:p>
            <a:pPr indent="0" lvl="0" marL="25400" marR="25400" rtl="0" algn="l">
              <a:lnSpc>
                <a:spcPct val="115000"/>
              </a:lnSpc>
              <a:spcBef>
                <a:spcPts val="120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Other scientists think that an increase in global warming will be disastrous for the world. They think that the surface temperature of the Earth is increasing and that this is because more fossil fuels are being burned.</a:t>
            </a:r>
            <a:endParaRPr b="0" i="0" sz="3000" u="none" cap="none" strike="noStrike">
              <a:solidFill>
                <a:srgbClr val="000000"/>
              </a:solidFill>
              <a:latin typeface="Montserrat"/>
              <a:ea typeface="Montserrat"/>
              <a:cs typeface="Montserrat"/>
              <a:sym typeface="Montserrat"/>
            </a:endParaRPr>
          </a:p>
          <a:p>
            <a:pPr indent="0" lvl="0" marL="25400" marR="25400" rtl="0" algn="l">
              <a:lnSpc>
                <a:spcPct val="115000"/>
              </a:lnSpc>
              <a:spcBef>
                <a:spcPts val="120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Burning fossil fuels makes a lot of carbon dioxide.</a:t>
            </a:r>
            <a:endParaRPr b="0" i="0" sz="3000" u="none" cap="none" strike="noStrike">
              <a:solidFill>
                <a:srgbClr val="000000"/>
              </a:solidFill>
              <a:latin typeface="Montserrat"/>
              <a:ea typeface="Montserrat"/>
              <a:cs typeface="Montserrat"/>
              <a:sym typeface="Montserrat"/>
            </a:endParaRPr>
          </a:p>
          <a:p>
            <a:pPr indent="0" lvl="0" marL="25400" marR="25400" rtl="0" algn="l">
              <a:lnSpc>
                <a:spcPct val="115000"/>
              </a:lnSpc>
              <a:spcBef>
                <a:spcPts val="1200"/>
              </a:spcBef>
              <a:spcAft>
                <a:spcPts val="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Look at the graphs.</a:t>
            </a:r>
            <a:endParaRPr b="0" i="0" sz="3000" u="none" cap="none" strike="noStrike">
              <a:solidFill>
                <a:srgbClr val="000000"/>
              </a:solidFill>
              <a:latin typeface="Montserrat"/>
              <a:ea typeface="Montserrat"/>
              <a:cs typeface="Montserrat"/>
              <a:sym typeface="Montserrat"/>
            </a:endParaRPr>
          </a:p>
          <a:p>
            <a:pPr indent="0" lvl="0" marL="25400" marR="25400" rtl="0" algn="l">
              <a:lnSpc>
                <a:spcPct val="115000"/>
              </a:lnSpc>
              <a:spcBef>
                <a:spcPts val="1200"/>
              </a:spcBef>
              <a:spcAft>
                <a:spcPts val="1200"/>
              </a:spcAft>
              <a:buClr>
                <a:srgbClr val="000000"/>
              </a:buClr>
              <a:buSzPts val="3000"/>
              <a:buFont typeface="Arial"/>
              <a:buNone/>
            </a:pPr>
            <a:r>
              <a:rPr b="0" i="0" lang="en-GB" sz="3000" u="none" cap="none" strike="noStrike">
                <a:solidFill>
                  <a:srgbClr val="000000"/>
                </a:solidFill>
                <a:latin typeface="Montserrat"/>
                <a:ea typeface="Montserrat"/>
                <a:cs typeface="Montserrat"/>
                <a:sym typeface="Montserrat"/>
              </a:rPr>
              <a:t>They show how the amount of carbon dioxide in the air and the temperature of the Earth have changed over the last 160 000 years.</a:t>
            </a:r>
            <a:endParaRPr b="0" i="0" sz="3000" u="none" cap="none" strike="noStrike">
              <a:solidFill>
                <a:srgbClr val="000000"/>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10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100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1000"/>
                                        <p:tgtEl>
                                          <p:spTgt spid="1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animEffect filter="fade" transition="in">
                                      <p:cBhvr>
                                        <p:cTn dur="1000"/>
                                        <p:tgtEl>
                                          <p:spTgt spid="1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4" st="4"/>
                                            </p:txEl>
                                          </p:spTgt>
                                        </p:tgtEl>
                                        <p:attrNameLst>
                                          <p:attrName>style.visibility</p:attrName>
                                        </p:attrNameLst>
                                      </p:cBhvr>
                                      <p:to>
                                        <p:strVal val="visible"/>
                                      </p:to>
                                    </p:set>
                                    <p:animEffect filter="fade" transition="in">
                                      <p:cBhvr>
                                        <p:cTn dur="1000"/>
                                        <p:tgtEl>
                                          <p:spTgt spid="1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5" st="5"/>
                                            </p:txEl>
                                          </p:spTgt>
                                        </p:tgtEl>
                                        <p:attrNameLst>
                                          <p:attrName>style.visibility</p:attrName>
                                        </p:attrNameLst>
                                      </p:cBhvr>
                                      <p:to>
                                        <p:strVal val="visible"/>
                                      </p:to>
                                    </p:set>
                                    <p:animEffect filter="fade" transition="in">
                                      <p:cBhvr>
                                        <p:cTn dur="1000"/>
                                        <p:tgtEl>
                                          <p:spTgt spid="13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A099"/>
              </a:solidFill>
              <a:latin typeface="Montserrat Medium"/>
              <a:ea typeface="Montserrat Medium"/>
              <a:cs typeface="Montserrat Medium"/>
              <a:sym typeface="Montserrat Medium"/>
            </a:endParaRPr>
          </a:p>
        </p:txBody>
      </p:sp>
      <p:sp>
        <p:nvSpPr>
          <p:cNvPr id="145" name="Google Shape;145;p22"/>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solidFill>
                  <a:schemeClr val="dk2"/>
                </a:solidFill>
              </a:rPr>
              <a:t>Exam question</a:t>
            </a:r>
            <a:endParaRPr>
              <a:solidFill>
                <a:schemeClr val="dk2"/>
              </a:solidFill>
            </a:endParaRPr>
          </a:p>
          <a:p>
            <a:pPr indent="0" lvl="0" marL="0" rtl="0" algn="l">
              <a:lnSpc>
                <a:spcPct val="115000"/>
              </a:lnSpc>
              <a:spcBef>
                <a:spcPts val="0"/>
              </a:spcBef>
              <a:spcAft>
                <a:spcPts val="0"/>
              </a:spcAft>
              <a:buSzPts val="4400"/>
              <a:buNone/>
            </a:pPr>
            <a:r>
              <a:rPr b="0" lang="en-GB" sz="2500">
                <a:solidFill>
                  <a:schemeClr val="dk2"/>
                </a:solidFill>
              </a:rPr>
              <a:t>ExamBuilder: OCR, B712/01, January 2013</a:t>
            </a:r>
            <a:r>
              <a:rPr b="0" lang="en-GB" sz="3000">
                <a:solidFill>
                  <a:schemeClr val="dk2"/>
                </a:solidFill>
              </a:rPr>
              <a:t> </a:t>
            </a:r>
            <a:endParaRPr b="0" sz="3000">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46" name="Google Shape;146;p2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t>‹#›</a:t>
            </a:fld>
            <a:endParaRPr/>
          </a:p>
        </p:txBody>
      </p:sp>
      <p:pic>
        <p:nvPicPr>
          <p:cNvPr id="147" name="Google Shape;147;p22"/>
          <p:cNvPicPr preferRelativeResize="0"/>
          <p:nvPr/>
        </p:nvPicPr>
        <p:blipFill rotWithShape="1">
          <a:blip r:embed="rId3">
            <a:alphaModFix/>
          </a:blip>
          <a:srcRect b="0" l="0" r="0" t="0"/>
          <a:stretch/>
        </p:blipFill>
        <p:spPr>
          <a:xfrm>
            <a:off x="5529013" y="2308850"/>
            <a:ext cx="7229980" cy="6529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