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10287000" cx="18288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9BB6CF9-FC0A-4A4C-ABD2-366F2329B47F}">
  <a:tblStyle styleId="{39BB6CF9-FC0A-4A4C-ABD2-366F2329B4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9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8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1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10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651e9fb8e_0_1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9651e9fb8e_0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9e560d856_0_1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9e560d856_0_1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9e560d856_0_1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9e560d856_0_1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9e560d856_0_1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9e560d856_0_1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9e560d856_0_1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9e560d856_0_1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9e560d856_0_1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9e560d856_0_1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9e560d856_0_1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9e560d856_0_1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9e560d856_0_1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99e560d856_0_1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99e560d856_0_1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99e560d856_0_1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9e560d856_0_1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9e560d856_0_1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9e560d856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9e560d856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9e560d856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9e560d856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9e560d856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9e560d856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9e560d856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9e560d856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651e9fb8e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651e9fb8e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9e560d856_0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9e560d856_0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9e560d856_0_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9e560d856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9e560d856_0_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9e560d856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Relationship Id="rId7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Saying what you can/must/want to do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(Part </a:t>
            </a:r>
            <a:r>
              <a:rPr lang="en-GB">
                <a:solidFill>
                  <a:srgbClr val="4B3241"/>
                </a:solidFill>
              </a:rPr>
              <a:t>1/2</a:t>
            </a:r>
            <a:r>
              <a:rPr lang="en-GB">
                <a:solidFill>
                  <a:srgbClr val="4B3241"/>
                </a:solidFill>
              </a:rPr>
              <a:t>)</a:t>
            </a:r>
            <a:endParaRPr>
              <a:solidFill>
                <a:srgbClr val="4B3241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The modal verbs </a:t>
            </a:r>
            <a:r>
              <a:rPr i="1" lang="en-GB" sz="5200">
                <a:solidFill>
                  <a:srgbClr val="4B3241"/>
                </a:solidFill>
              </a:rPr>
              <a:t>können, müssen </a:t>
            </a:r>
            <a:r>
              <a:rPr lang="en-GB" sz="5200">
                <a:solidFill>
                  <a:srgbClr val="4B3241"/>
                </a:solidFill>
              </a:rPr>
              <a:t>and </a:t>
            </a:r>
            <a:r>
              <a:rPr i="1" lang="en-GB" sz="5200">
                <a:solidFill>
                  <a:srgbClr val="4B3241"/>
                </a:solidFill>
              </a:rPr>
              <a:t>dürfen</a:t>
            </a:r>
            <a:r>
              <a:rPr lang="en-GB" sz="5200">
                <a:solidFill>
                  <a:srgbClr val="4B3241"/>
                </a:solidFill>
              </a:rPr>
              <a:t> 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6" name="Google Shape;96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Frau Conboy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7106025" y="8708875"/>
            <a:ext cx="11820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305699" y="310550"/>
            <a:ext cx="1406611" cy="94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352999" y="459381"/>
            <a:ext cx="1442500" cy="1557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25"/>
          <p:cNvGraphicFramePr/>
          <p:nvPr/>
        </p:nvGraphicFramePr>
        <p:xfrm>
          <a:off x="823375" y="140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{39BB6CF9-FC0A-4A4C-ABD2-366F2329B47F}</a:tableStyleId>
              </a:tblPr>
              <a:tblGrid>
                <a:gridCol w="1393100"/>
                <a:gridCol w="9432050"/>
                <a:gridCol w="1657175"/>
                <a:gridCol w="1701250"/>
                <a:gridCol w="1701250"/>
              </a:tblGrid>
              <a:tr h="70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können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müssen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dürfen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 darfst auf kein Konzert gehen.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Abends kannst mit deinen Freunden reden.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 musst viel Obst und Gemüse essen.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 darfst nicht schwimmen.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Morgen kannst du in den Park gehen.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Deine Freunde dürfen dich nicht besuchen.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Wochenende darfst du Gitarre spielen.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muss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immer genug Wasser trinken.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4" name="Google Shape;21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368" y="789268"/>
            <a:ext cx="1227801" cy="122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5393950" y="210437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2038450" y="270167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3718850" y="343087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5291625" y="417002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2038450" y="483327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5291625" y="563837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5291625" y="623567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3718850" y="6936875"/>
            <a:ext cx="802613" cy="8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305699" y="310550"/>
            <a:ext cx="1406611" cy="94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352999" y="459381"/>
            <a:ext cx="1442500" cy="1557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9" name="Google Shape;229;p26"/>
          <p:cNvGraphicFramePr/>
          <p:nvPr/>
        </p:nvGraphicFramePr>
        <p:xfrm>
          <a:off x="823375" y="140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{39BB6CF9-FC0A-4A4C-ABD2-366F2329B47F}</a:tableStyleId>
              </a:tblPr>
              <a:tblGrid>
                <a:gridCol w="1393100"/>
                <a:gridCol w="9432050"/>
                <a:gridCol w="1657175"/>
                <a:gridCol w="1701250"/>
                <a:gridCol w="1701250"/>
              </a:tblGrid>
              <a:tr h="70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können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müssen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dürfen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 darfst auf kein Konzert gehen.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Abends kannst mit deinen Freunden reden.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 musst viel Obst und Gemüse essen.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 darfst nicht schwimmen.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Morgen kannst du in den Park gehen.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Deine Freunde dürfen dich nicht besuchen.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Wochenende darfst du Gitarre spielen.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 muss immer genug Wasser trinken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0" name="Google Shape;23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368" y="789268"/>
            <a:ext cx="1227801" cy="122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5393950" y="210437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2038450" y="270167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3718850" y="343087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5291625" y="417002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2038450" y="483327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5291625" y="563837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5291625" y="6235675"/>
            <a:ext cx="802613" cy="8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6"/>
          <p:cNvPicPr preferRelativeResize="0"/>
          <p:nvPr/>
        </p:nvPicPr>
        <p:blipFill rotWithShape="1">
          <a:blip r:embed="rId6">
            <a:alphaModFix/>
          </a:blip>
          <a:srcRect b="16060" l="28073" r="48937" t="16344"/>
          <a:stretch/>
        </p:blipFill>
        <p:spPr>
          <a:xfrm>
            <a:off x="13718850" y="6936875"/>
            <a:ext cx="802613" cy="8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/>
        </p:nvSpPr>
        <p:spPr>
          <a:xfrm>
            <a:off x="2259700" y="2130575"/>
            <a:ext cx="9388800" cy="675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are not allowed to go to concerts.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2259700" y="2766725"/>
            <a:ext cx="9388800" cy="675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can talk to your friends in the evenings.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2259700" y="3495925"/>
            <a:ext cx="9388800" cy="675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must eat a lot of fruit and vegetables.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2259700" y="4235525"/>
            <a:ext cx="9388800" cy="675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are not allowed to swim.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2259700" y="4975125"/>
            <a:ext cx="9388800" cy="675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Tomorrow you can go to the park.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2259700" y="5616025"/>
            <a:ext cx="9388800" cy="675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friends are not allowed to visit you.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2259700" y="6328350"/>
            <a:ext cx="9388800" cy="675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the weekend you are allowed to play the guitar.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6"/>
          <p:cNvSpPr txBox="1"/>
          <p:nvPr/>
        </p:nvSpPr>
        <p:spPr>
          <a:xfrm>
            <a:off x="2259700" y="7040675"/>
            <a:ext cx="9388800" cy="675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must always drink enough water.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Google Shape;251;p27"/>
          <p:cNvGraphicFramePr/>
          <p:nvPr/>
        </p:nvGraphicFramePr>
        <p:xfrm>
          <a:off x="1000925" y="552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{39BB6CF9-FC0A-4A4C-ABD2-366F2329B47F}</a:tableStyleId>
              </a:tblPr>
              <a:tblGrid>
                <a:gridCol w="1154400"/>
                <a:gridCol w="6664675"/>
                <a:gridCol w="5986700"/>
                <a:gridCol w="2480375"/>
              </a:tblGrid>
              <a:tr h="8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Englisch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positiv oder negativ?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muss genug Wasser trinken.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 dürfen auf keine Partys gehen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 kannst Schlagzeug spielen.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Lara darf nicht in die Schule gehen.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muss glücklich sein.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 darf nicht traurig sein.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Mehmet kann nicht im Orchester spielen.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 können gut Deutsch sprechen.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2" name="Google Shape;2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825" y="217387"/>
            <a:ext cx="1345325" cy="134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0125" y="214813"/>
            <a:ext cx="699675" cy="77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70275" y="1124213"/>
            <a:ext cx="699675" cy="773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Google Shape;259;p28"/>
          <p:cNvGraphicFramePr/>
          <p:nvPr/>
        </p:nvGraphicFramePr>
        <p:xfrm>
          <a:off x="1000925" y="552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{39BB6CF9-FC0A-4A4C-ABD2-366F2329B47F}</a:tableStyleId>
              </a:tblPr>
              <a:tblGrid>
                <a:gridCol w="1105975"/>
                <a:gridCol w="6548600"/>
                <a:gridCol w="6151200"/>
                <a:gridCol w="2480375"/>
              </a:tblGrid>
              <a:tr h="80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Englisch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positiv oder negativ?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muss genug Wasser trinken.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must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 must not drink enough water.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 dürfen auf keine Partys gehen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may /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 not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do any parties.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 kannst Schlagzeug spielen.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/ cannot play the drums.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Lara darf nicht in die Schule gehen.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Lara may /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 not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go to school.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muss glücklich sein.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must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 must not be happy.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 darf nicht traurig sein.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She may /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 not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be sad.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Mehmet kann nicht im Orchester spielen.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Mehmet can /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cannot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play in the orchestra.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 können gut Deutsch sprechen.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/ cannot speak German well.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0" name="Google Shape;2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0125" y="214813"/>
            <a:ext cx="699675" cy="77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0275" y="1124213"/>
            <a:ext cx="699675" cy="77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7050" y="1649513"/>
            <a:ext cx="699675" cy="77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7050" y="2757213"/>
            <a:ext cx="699675" cy="77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7050" y="3672563"/>
            <a:ext cx="699675" cy="77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7050" y="4587913"/>
            <a:ext cx="699675" cy="77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7050" y="5290613"/>
            <a:ext cx="699675" cy="77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7050" y="6135288"/>
            <a:ext cx="699675" cy="77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7050" y="6979963"/>
            <a:ext cx="699675" cy="77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7050" y="8065113"/>
            <a:ext cx="699675" cy="77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25" y="217387"/>
            <a:ext cx="1345325" cy="13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/>
          <p:nvPr/>
        </p:nvSpPr>
        <p:spPr>
          <a:xfrm>
            <a:off x="1119100" y="890050"/>
            <a:ext cx="12826500" cy="7589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________ nicht viel Schokolade essen.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_______ oft Obst und Gemüse essen.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_______ Schlagzeug spielen.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Lara _______ im Bett bleiben.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_______ ihre Freunde nicht sehen.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Montag _______ sie in die Schule gehen.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Jeden Tag ______ man genug Wasser trinken.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 ich in die Stadt gehen? 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14160750" y="890050"/>
            <a:ext cx="2001300" cy="75891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darfst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/>
          <p:nvPr/>
        </p:nvSpPr>
        <p:spPr>
          <a:xfrm>
            <a:off x="1119100" y="890050"/>
            <a:ext cx="12826500" cy="7589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darfst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nicht viel Schokolade essen.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oft Obst und Gemüse essen.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Schlagzeug spielen.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Lara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im Bett bleiben.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ihre Freunde nicht sehen.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Montag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sie in die Schule gehen.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Jeden Tag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man genug Wasser trinken.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71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ich in die Stadt gehen? 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14160750" y="890050"/>
            <a:ext cx="2001300" cy="75891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darfst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3" name="Google Shape;283;p30"/>
          <p:cNvCxnSpPr/>
          <p:nvPr/>
        </p:nvCxnSpPr>
        <p:spPr>
          <a:xfrm>
            <a:off x="14472750" y="6111925"/>
            <a:ext cx="1377300" cy="4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0"/>
          <p:cNvCxnSpPr/>
          <p:nvPr/>
        </p:nvCxnSpPr>
        <p:spPr>
          <a:xfrm>
            <a:off x="14472750" y="2178000"/>
            <a:ext cx="1377300" cy="4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0"/>
          <p:cNvCxnSpPr/>
          <p:nvPr/>
        </p:nvCxnSpPr>
        <p:spPr>
          <a:xfrm>
            <a:off x="14472750" y="3143800"/>
            <a:ext cx="1377300" cy="4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0"/>
          <p:cNvCxnSpPr/>
          <p:nvPr/>
        </p:nvCxnSpPr>
        <p:spPr>
          <a:xfrm>
            <a:off x="14472750" y="4144963"/>
            <a:ext cx="1377300" cy="4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0"/>
          <p:cNvCxnSpPr/>
          <p:nvPr/>
        </p:nvCxnSpPr>
        <p:spPr>
          <a:xfrm>
            <a:off x="14472750" y="1212200"/>
            <a:ext cx="1377300" cy="4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0"/>
          <p:cNvCxnSpPr/>
          <p:nvPr/>
        </p:nvCxnSpPr>
        <p:spPr>
          <a:xfrm>
            <a:off x="14472750" y="5128438"/>
            <a:ext cx="1377300" cy="4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0"/>
          <p:cNvCxnSpPr/>
          <p:nvPr/>
        </p:nvCxnSpPr>
        <p:spPr>
          <a:xfrm>
            <a:off x="14472750" y="7095388"/>
            <a:ext cx="1377300" cy="4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0"/>
          <p:cNvCxnSpPr/>
          <p:nvPr/>
        </p:nvCxnSpPr>
        <p:spPr>
          <a:xfrm>
            <a:off x="14472750" y="8078863"/>
            <a:ext cx="1377300" cy="4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/>
          <p:nvPr/>
        </p:nvSpPr>
        <p:spPr>
          <a:xfrm>
            <a:off x="753300" y="430400"/>
            <a:ext cx="9189300" cy="5143500"/>
          </a:xfrm>
          <a:prstGeom prst="cloudCallout">
            <a:avLst>
              <a:gd fmla="val 27518" name="adj1"/>
              <a:gd fmla="val 80544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        Man muss…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	    Man darf ...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        Man kann…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Man muss … nicht …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Man darf … nicht…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Man muss keinen(keine/kein)... 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         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31"/>
          <p:cNvSpPr/>
          <p:nvPr/>
        </p:nvSpPr>
        <p:spPr>
          <a:xfrm>
            <a:off x="9641375" y="1571025"/>
            <a:ext cx="8502600" cy="5790900"/>
          </a:xfrm>
          <a:prstGeom prst="cloudCallout">
            <a:avLst>
              <a:gd fmla="val -63162" name="adj1"/>
              <a:gd fmla="val 42537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… genug Wasser trinken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… spät ins Bett gehen.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… oft mit Freunden reden.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… positiv denken.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… regelmäßig Obst essen.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… zu viel Schokolade essen.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… Angst haben.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/>
        </p:nvSpPr>
        <p:spPr>
          <a:xfrm>
            <a:off x="1361100" y="538025"/>
            <a:ext cx="15817800" cy="7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Antworten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AutoNum type="arabicPeriod"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muss regelmäßig Obst essen.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AutoNum type="arabicPeriod"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muss nicht spät ins Bett gehen.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AutoNum type="arabicPeriod"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kann oft mit Freunden reden.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AutoNum type="arabicPeriod"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darf keine Angst haben.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AutoNum type="arabicPeriod"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muss genug Wasser trinken.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AutoNum type="arabicPeriod"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muss nicht zu viel Schokolade essen.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Montserrat"/>
              <a:buAutoNum type="arabicPeriod"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 muss positiv denken.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/>
          <p:nvPr/>
        </p:nvSpPr>
        <p:spPr>
          <a:xfrm>
            <a:off x="1361100" y="538025"/>
            <a:ext cx="15817800" cy="7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Antworten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Montserrat"/>
              <a:buAutoNum type="arabicPeriod"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Man </a:t>
            </a:r>
            <a:r>
              <a:rPr b="1" i="1" lang="en-GB" sz="3400">
                <a:latin typeface="Montserrat"/>
                <a:ea typeface="Montserrat"/>
                <a:cs typeface="Montserrat"/>
                <a:sym typeface="Montserrat"/>
              </a:rPr>
              <a:t>muss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 regelmäßig Obst </a:t>
            </a:r>
            <a:r>
              <a:rPr b="1" lang="en-GB" sz="3400" u="sng">
                <a:latin typeface="Montserrat"/>
                <a:ea typeface="Montserrat"/>
                <a:cs typeface="Montserrat"/>
                <a:sym typeface="Montserrat"/>
              </a:rPr>
              <a:t>essen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You must eat fruit regularly.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Montserrat"/>
              <a:buAutoNum type="arabicPeriod"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Man </a:t>
            </a:r>
            <a:r>
              <a:rPr b="1" i="1" lang="en-GB" sz="3400">
                <a:latin typeface="Montserrat"/>
                <a:ea typeface="Montserrat"/>
                <a:cs typeface="Montserrat"/>
                <a:sym typeface="Montserrat"/>
              </a:rPr>
              <a:t>muss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 nicht spät ins Bett </a:t>
            </a:r>
            <a:r>
              <a:rPr b="1" lang="en-GB" sz="3400" u="sng">
                <a:latin typeface="Montserrat"/>
                <a:ea typeface="Montserrat"/>
                <a:cs typeface="Montserrat"/>
                <a:sym typeface="Montserrat"/>
              </a:rPr>
              <a:t>gehen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You must not go to bed late.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Montserrat"/>
              <a:buAutoNum type="arabicPeriod"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Man </a:t>
            </a:r>
            <a:r>
              <a:rPr b="1" i="1" lang="en-GB" sz="3400">
                <a:latin typeface="Montserrat"/>
                <a:ea typeface="Montserrat"/>
                <a:cs typeface="Montserrat"/>
                <a:sym typeface="Montserrat"/>
              </a:rPr>
              <a:t>kann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 oft mit Freunden </a:t>
            </a:r>
            <a:r>
              <a:rPr b="1" lang="en-GB" sz="3400" u="sng">
                <a:latin typeface="Montserrat"/>
                <a:ea typeface="Montserrat"/>
                <a:cs typeface="Montserrat"/>
                <a:sym typeface="Montserrat"/>
              </a:rPr>
              <a:t>reden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You can often talk to friends.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Montserrat"/>
              <a:buAutoNum type="arabicPeriod"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Man </a:t>
            </a:r>
            <a:r>
              <a:rPr b="1" i="1" lang="en-GB" sz="3400">
                <a:latin typeface="Montserrat"/>
                <a:ea typeface="Montserrat"/>
                <a:cs typeface="Montserrat"/>
                <a:sym typeface="Montserrat"/>
              </a:rPr>
              <a:t>darf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 keine Angst </a:t>
            </a:r>
            <a:r>
              <a:rPr b="1" lang="en-GB" sz="3400" u="sng">
                <a:latin typeface="Montserrat"/>
                <a:ea typeface="Montserrat"/>
                <a:cs typeface="Montserrat"/>
                <a:sym typeface="Montserrat"/>
              </a:rPr>
              <a:t>haben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You should not be worried.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Montserrat"/>
              <a:buAutoNum type="arabicPeriod"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Man </a:t>
            </a:r>
            <a:r>
              <a:rPr b="1" i="1" lang="en-GB" sz="3400">
                <a:latin typeface="Montserrat"/>
                <a:ea typeface="Montserrat"/>
                <a:cs typeface="Montserrat"/>
                <a:sym typeface="Montserrat"/>
              </a:rPr>
              <a:t>muss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 genug Wasser </a:t>
            </a:r>
            <a:r>
              <a:rPr b="1" lang="en-GB" sz="3400" u="sng">
                <a:latin typeface="Montserrat"/>
                <a:ea typeface="Montserrat"/>
                <a:cs typeface="Montserrat"/>
                <a:sym typeface="Montserrat"/>
              </a:rPr>
              <a:t>trinken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You must drink enough water.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Montserrat"/>
              <a:buAutoNum type="arabicPeriod"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Man </a:t>
            </a:r>
            <a:r>
              <a:rPr b="1" i="1" lang="en-GB" sz="3400">
                <a:latin typeface="Montserrat"/>
                <a:ea typeface="Montserrat"/>
                <a:cs typeface="Montserrat"/>
                <a:sym typeface="Montserrat"/>
              </a:rPr>
              <a:t>muss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 nicht zu viel Schokolade </a:t>
            </a:r>
            <a:r>
              <a:rPr b="1" lang="en-GB" sz="3400" u="sng">
                <a:latin typeface="Montserrat"/>
                <a:ea typeface="Montserrat"/>
                <a:cs typeface="Montserrat"/>
                <a:sym typeface="Montserrat"/>
              </a:rPr>
              <a:t>essen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You must not eat too much chocolate.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Montserrat"/>
              <a:buAutoNum type="arabicPeriod"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Man </a:t>
            </a:r>
            <a:r>
              <a:rPr b="1" i="1" lang="en-GB" sz="3400">
                <a:latin typeface="Montserrat"/>
                <a:ea typeface="Montserrat"/>
                <a:cs typeface="Montserrat"/>
                <a:sym typeface="Montserrat"/>
              </a:rPr>
              <a:t>muss 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positiv </a:t>
            </a:r>
            <a:r>
              <a:rPr b="1" lang="en-GB" sz="3400" u="sng">
                <a:latin typeface="Montserrat"/>
                <a:ea typeface="Montserrat"/>
                <a:cs typeface="Montserrat"/>
                <a:sym typeface="Montserrat"/>
              </a:rPr>
              <a:t>denken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You must think positively.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4294967295" type="title"/>
          </p:nvPr>
        </p:nvSpPr>
        <p:spPr>
          <a:xfrm>
            <a:off x="7570867" y="264978"/>
            <a:ext cx="31464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dk2"/>
                </a:solidFill>
              </a:rPr>
              <a:t>u</a:t>
            </a:r>
            <a:endParaRPr sz="18000"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6328161" y="2992488"/>
            <a:ext cx="5704200" cy="432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sz="9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1303014" y="1314457"/>
            <a:ext cx="3970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absolut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3371696" y="5208814"/>
            <a:ext cx="3612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Schule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8197587" y="7565664"/>
            <a:ext cx="1892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</a:t>
            </a:r>
            <a:endParaRPr i="1"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1423239" y="5046803"/>
            <a:ext cx="3729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Minute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4197643" y="1314457"/>
            <a:ext cx="1960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gut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descr="boy in a group pointing out at 'you'"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1900" y="3164650"/>
            <a:ext cx="3729900" cy="2560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 building" id="110" name="Google Shape;11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87148" y="6658147"/>
            <a:ext cx="3381144" cy="1730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d" id="111" name="Google Shape;11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3719159" y="2736439"/>
            <a:ext cx="3087078" cy="1641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mer" id="112" name="Google Shape;11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48808" y="6593810"/>
            <a:ext cx="1118946" cy="1858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100 percent" id="113" name="Google Shape;113;p17"/>
          <p:cNvGrpSpPr/>
          <p:nvPr/>
        </p:nvGrpSpPr>
        <p:grpSpPr>
          <a:xfrm>
            <a:off x="1537594" y="2654021"/>
            <a:ext cx="4989314" cy="1661850"/>
            <a:chOff x="1025063" y="1769347"/>
            <a:chExt cx="3326209" cy="1107900"/>
          </a:xfrm>
        </p:grpSpPr>
        <p:pic>
          <p:nvPicPr>
            <p:cNvPr id="114" name="Google Shape;114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25063" y="1994992"/>
              <a:ext cx="486704" cy="694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53887" y="1994992"/>
              <a:ext cx="477718" cy="682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96054" y="1994992"/>
              <a:ext cx="477718" cy="682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100 percent" id="117" name="Google Shape;117;p17"/>
            <p:cNvSpPr txBox="1"/>
            <p:nvPr/>
          </p:nvSpPr>
          <p:spPr>
            <a:xfrm>
              <a:off x="2573772" y="1769347"/>
              <a:ext cx="1777500" cy="11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9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%</a:t>
              </a:r>
              <a:endParaRPr sz="2100">
                <a:solidFill>
                  <a:schemeClr val="dk2"/>
                </a:solidFill>
              </a:endParaRPr>
            </a:p>
          </p:txBody>
        </p:sp>
      </p:grpSp>
      <p:sp>
        <p:nvSpPr>
          <p:cNvPr id="118" name="Google Shape;118;p17"/>
          <p:cNvSpPr txBox="1"/>
          <p:nvPr/>
        </p:nvSpPr>
        <p:spPr>
          <a:xfrm>
            <a:off x="7766186" y="8631346"/>
            <a:ext cx="27558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do]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idx="4294967295" type="title"/>
          </p:nvPr>
        </p:nvSpPr>
        <p:spPr>
          <a:xfrm>
            <a:off x="7267305" y="224118"/>
            <a:ext cx="3679800" cy="21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dk2"/>
                </a:solidFill>
              </a:rPr>
              <a:t>u</a:t>
            </a:r>
            <a:endParaRPr sz="18000">
              <a:solidFill>
                <a:schemeClr val="dk2"/>
              </a:solidFill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6276315" y="3191854"/>
            <a:ext cx="5704200" cy="352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Punkt</a:t>
            </a:r>
            <a:endParaRPr sz="9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1494224" y="599946"/>
            <a:ext cx="3201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unten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7267305" y="7292496"/>
            <a:ext cx="3643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nutzen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13402959" y="4954423"/>
            <a:ext cx="3554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Mutter</a:t>
            </a:r>
            <a:endParaRPr i="1"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755532" y="4954423"/>
            <a:ext cx="4710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Meinung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13351257" y="583524"/>
            <a:ext cx="3657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dunkel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black dot"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7326" y="3875503"/>
            <a:ext cx="678942" cy="681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rk" id="131" name="Google Shape;1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36899" y="1995115"/>
            <a:ext cx="1653812" cy="233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ther" id="132" name="Google Shape;13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18755" y="6372163"/>
            <a:ext cx="2322742" cy="2330564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below" id="133" name="Google Shape;133;p18"/>
          <p:cNvGrpSpPr/>
          <p:nvPr/>
        </p:nvGrpSpPr>
        <p:grpSpPr>
          <a:xfrm>
            <a:off x="1431759" y="2157849"/>
            <a:ext cx="3217842" cy="1980252"/>
            <a:chOff x="954506" y="1438566"/>
            <a:chExt cx="2145228" cy="1320168"/>
          </a:xfrm>
        </p:grpSpPr>
        <p:pic>
          <p:nvPicPr>
            <p:cNvPr id="134" name="Google Shape;134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54506" y="1438566"/>
              <a:ext cx="1411944" cy="1320168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135" name="Google Shape;135;p18"/>
            <p:cNvCxnSpPr/>
            <p:nvPr/>
          </p:nvCxnSpPr>
          <p:spPr>
            <a:xfrm rot="10800000">
              <a:off x="2366534" y="2380975"/>
              <a:ext cx="733200" cy="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36" name="Google Shape;136;p18"/>
          <p:cNvSpPr txBox="1"/>
          <p:nvPr/>
        </p:nvSpPr>
        <p:spPr>
          <a:xfrm>
            <a:off x="7805394" y="8403171"/>
            <a:ext cx="27558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use]</a:t>
            </a:r>
            <a:endParaRPr sz="2100">
              <a:solidFill>
                <a:schemeClr val="dk2"/>
              </a:solidFill>
            </a:endParaRPr>
          </a:p>
        </p:txBody>
      </p:sp>
      <p:grpSp>
        <p:nvGrpSpPr>
          <p:cNvPr descr="smiley face with thumbs up, smiley face with thumbs down" id="137" name="Google Shape;137;p18"/>
          <p:cNvGrpSpPr/>
          <p:nvPr/>
        </p:nvGrpSpPr>
        <p:grpSpPr>
          <a:xfrm>
            <a:off x="1335532" y="6718079"/>
            <a:ext cx="3532377" cy="1652527"/>
            <a:chOff x="890355" y="4478719"/>
            <a:chExt cx="2354918" cy="1101685"/>
          </a:xfrm>
        </p:grpSpPr>
        <p:pic>
          <p:nvPicPr>
            <p:cNvPr id="138" name="Google Shape;138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20913" y="4597019"/>
              <a:ext cx="1024360" cy="983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90355" y="4478719"/>
              <a:ext cx="996170" cy="10079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4294967295" type="title"/>
          </p:nvPr>
        </p:nvSpPr>
        <p:spPr>
          <a:xfrm>
            <a:off x="6347001" y="211838"/>
            <a:ext cx="5542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400"/>
              <a:buFont typeface="Century Gothic"/>
              <a:buNone/>
            </a:pPr>
            <a:r>
              <a:rPr b="1" lang="en-GB" sz="14400">
                <a:solidFill>
                  <a:schemeClr val="dk2"/>
                </a:solidFill>
              </a:rPr>
              <a:t>ü</a:t>
            </a:r>
            <a:endParaRPr sz="14400">
              <a:solidFill>
                <a:schemeClr val="dk2"/>
              </a:solidFill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6406665" y="2627195"/>
            <a:ext cx="5704200" cy="408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Tür</a:t>
            </a:r>
            <a:endParaRPr sz="9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1425946" y="772854"/>
            <a:ext cx="3383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fühlen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12665925" y="4850503"/>
            <a:ext cx="5018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über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13380867" y="750660"/>
            <a:ext cx="358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grün</a:t>
            </a:r>
            <a:endParaRPr i="1"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426745" y="4850503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Küche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8032976" y="6846728"/>
            <a:ext cx="2181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früh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door"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418" y="3193828"/>
            <a:ext cx="1080692" cy="1760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ts of emojis with different expressions" id="152" name="Google Shape;1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1367" y="2348225"/>
            <a:ext cx="2835734" cy="1687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splat" id="153" name="Google Shape;15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49258" y="2033744"/>
            <a:ext cx="2450885" cy="2320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tchen" id="154" name="Google Shape;15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4386" y="6302722"/>
            <a:ext cx="3029873" cy="2125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g jumping over fence" id="155" name="Google Shape;15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9963" y="6334071"/>
            <a:ext cx="3064257" cy="2063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7034446" y="8320513"/>
            <a:ext cx="2540700" cy="876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05:30!!!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descr="clock " id="157" name="Google Shape;157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798110" y="8280666"/>
            <a:ext cx="961129" cy="95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idx="4294967295" type="title"/>
          </p:nvPr>
        </p:nvSpPr>
        <p:spPr>
          <a:xfrm>
            <a:off x="8207316" y="352556"/>
            <a:ext cx="1843200" cy="19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400"/>
              <a:buFont typeface="Century Gothic"/>
              <a:buNone/>
            </a:pPr>
            <a:r>
              <a:rPr b="1" lang="en-GB" sz="14400">
                <a:solidFill>
                  <a:schemeClr val="dk2"/>
                </a:solidFill>
              </a:rPr>
              <a:t>ü</a:t>
            </a:r>
            <a:endParaRPr sz="14400">
              <a:solidFill>
                <a:schemeClr val="dk2"/>
              </a:solidFill>
            </a:endParaRPr>
          </a:p>
        </p:txBody>
      </p:sp>
      <p:pic>
        <p:nvPicPr>
          <p:cNvPr descr="fingers crossed"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17920" y="1664063"/>
            <a:ext cx="6470521" cy="346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6406665" y="2634018"/>
            <a:ext cx="5704200" cy="408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fünf</a:t>
            </a:r>
            <a:endParaRPr sz="9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1501380" y="740087"/>
            <a:ext cx="40401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Rücken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12256968" y="870650"/>
            <a:ext cx="5499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wünschen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13325634" y="5198550"/>
            <a:ext cx="358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Stück</a:t>
            </a:r>
            <a:endParaRPr i="1"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649758" y="6112698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Glück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7207485" y="7121766"/>
            <a:ext cx="3999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müssen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number 5 with a dice" id="170" name="Google Shape;17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321" y="2999442"/>
            <a:ext cx="1785492" cy="2130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separate piece of pizza" id="171" name="Google Shape;17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90314" y="6719817"/>
            <a:ext cx="1266978" cy="842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pizza" id="172" name="Google Shape;17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77409" y="6719817"/>
            <a:ext cx="2053778" cy="197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to the piece of pizza" id="173" name="Google Shape;173;p20"/>
          <p:cNvCxnSpPr/>
          <p:nvPr/>
        </p:nvCxnSpPr>
        <p:spPr>
          <a:xfrm rot="10800000">
            <a:off x="16263022" y="7619797"/>
            <a:ext cx="496800" cy="697500"/>
          </a:xfrm>
          <a:prstGeom prst="straightConnector1">
            <a:avLst/>
          </a:prstGeom>
          <a:noFill/>
          <a:ln cap="flat" cmpd="sng" w="508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4" name="Google Shape;174;p20"/>
          <p:cNvSpPr txBox="1"/>
          <p:nvPr/>
        </p:nvSpPr>
        <p:spPr>
          <a:xfrm>
            <a:off x="7281640" y="8159858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have to/must]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1436823" y="7182774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[luck/happiness]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12908967" y="1978686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wish]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3023" y="2125086"/>
            <a:ext cx="2776752" cy="277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182;p21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{39BB6CF9-FC0A-4A4C-ABD2-366F2329B47F}</a:tableStyleId>
              </a:tblPr>
              <a:tblGrid>
                <a:gridCol w="5338675"/>
                <a:gridCol w="61977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können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can, to be able to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dürfen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allowed to, may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ruhig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quiet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krank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glücklich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happy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traurig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genug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enough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erhalten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receive, receiving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müssen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must, have to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18500" y="890050"/>
            <a:ext cx="4799750" cy="322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3467829" y="3763950"/>
            <a:ext cx="3902123" cy="421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/>
          <p:nvPr/>
        </p:nvSpPr>
        <p:spPr>
          <a:xfrm>
            <a:off x="6154975" y="451950"/>
            <a:ext cx="6414900" cy="3081900"/>
          </a:xfrm>
          <a:prstGeom prst="wedgeRoundRectCallout">
            <a:avLst>
              <a:gd fmla="val -68200" name="adj1"/>
              <a:gd fmla="val -17883" name="adj2"/>
              <a:gd fmla="val 0" name="adj3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Ich bin krank. Ich  muss im Bett bleiben. Ich kann meine Freunde nicht sehen.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6865175" y="3763950"/>
            <a:ext cx="6414900" cy="3682200"/>
          </a:xfrm>
          <a:prstGeom prst="wedgeRoundRectCallout">
            <a:avLst>
              <a:gd fmla="val 71359" name="adj1"/>
              <a:gd fmla="val 6097" name="adj2"/>
              <a:gd fmla="val 0" name="adj3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Lara, du bist krank!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Du darfst keinen Besuch von deinen Freunden erhalten.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18500" y="890050"/>
            <a:ext cx="4799750" cy="322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3467829" y="3763950"/>
            <a:ext cx="3902123" cy="421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/>
          <p:nvPr/>
        </p:nvSpPr>
        <p:spPr>
          <a:xfrm>
            <a:off x="6336725" y="494975"/>
            <a:ext cx="6520800" cy="3081900"/>
          </a:xfrm>
          <a:prstGeom prst="wedgeRoundRectCallout">
            <a:avLst>
              <a:gd fmla="val -68200" name="adj1"/>
              <a:gd fmla="val -17883" name="adj2"/>
              <a:gd fmla="val 0" name="adj3"/>
            </a:avLst>
          </a:prstGeom>
          <a:solidFill>
            <a:schemeClr val="lt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I am ill. I must stay in bed. I can’t see my friends.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3"/>
          <p:cNvSpPr/>
          <p:nvPr/>
        </p:nvSpPr>
        <p:spPr>
          <a:xfrm>
            <a:off x="6714625" y="3871550"/>
            <a:ext cx="6414900" cy="3682200"/>
          </a:xfrm>
          <a:prstGeom prst="wedgeRoundRectCallout">
            <a:avLst>
              <a:gd fmla="val 71359" name="adj1"/>
              <a:gd fmla="val 6097" name="adj2"/>
              <a:gd fmla="val 0" name="adj3"/>
            </a:avLst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Lara, you are ill! You are not allowed to receive visits from your friends.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/>
        </p:nvSpPr>
        <p:spPr>
          <a:xfrm>
            <a:off x="1220625" y="399575"/>
            <a:ext cx="15611100" cy="83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Modal verbs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önnen, müssen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dürfen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1220625" y="1468725"/>
            <a:ext cx="15611100" cy="73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have already learnt the modal verb </a:t>
            </a:r>
            <a:r>
              <a:rPr b="1" i="1"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können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(to be able to/can).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i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Deutsch </a:t>
            </a:r>
            <a:r>
              <a:rPr b="1" lang="en-GB" sz="2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sprechen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		I can speak German.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</a:t>
            </a:r>
            <a:r>
              <a:rPr b="1" i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kannst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Gitarre </a:t>
            </a:r>
            <a:r>
              <a:rPr b="1" lang="en-GB" sz="2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spielen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			You can play the guitar.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Er/Sie </a:t>
            </a:r>
            <a:r>
              <a:rPr b="1" i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gut </a:t>
            </a:r>
            <a:r>
              <a:rPr b="1" lang="en-GB" sz="2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tanzen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				He/She can dance well.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two other modal verb: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dürfen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(to be allowed to/may)	</a:t>
            </a: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darf, du darfst, er darf, sie darf</a:t>
            </a:r>
            <a:endParaRPr b="1" i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müssen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(must/have to) 		</a:t>
            </a:r>
            <a:r>
              <a:rPr b="1"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muss, du musst, er muss, sie muss</a:t>
            </a:r>
            <a:endParaRPr b="1" i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i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 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die Stadt einkaufen </a:t>
            </a:r>
            <a:r>
              <a:rPr b="1" lang="en-GB" sz="2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fahren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		I am allowed to go to town shopping.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</a:t>
            </a:r>
            <a:r>
              <a:rPr b="1" i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darfst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auf das Konzert </a:t>
            </a:r>
            <a:r>
              <a:rPr b="1" lang="en-GB" sz="2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gehen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				You are allowed to go to the concert.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Er/Sie </a:t>
            </a:r>
            <a:r>
              <a:rPr b="1" i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 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ihre Freunde nicht </a:t>
            </a:r>
            <a:r>
              <a:rPr b="1" lang="en-GB" sz="2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sehen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			He/She is not allowed to see her friends.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i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zu Hause </a:t>
            </a:r>
            <a:r>
              <a:rPr b="1" lang="en-GB" sz="2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bleiben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						I have to stay at home.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</a:t>
            </a:r>
            <a:r>
              <a:rPr b="1" i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musst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viel Wasser </a:t>
            </a:r>
            <a:r>
              <a:rPr b="1" lang="en-GB" sz="2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trinken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					You have to drink a lot of water.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Er/Sie </a:t>
            </a:r>
            <a:r>
              <a:rPr b="1" i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die Schule </a:t>
            </a:r>
            <a:r>
              <a:rPr b="1" lang="en-GB" sz="2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gehen</a:t>
            </a: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				He/She must go to school.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13875175" y="1468725"/>
            <a:ext cx="3879600" cy="2684700"/>
          </a:xfrm>
          <a:prstGeom prst="wedgeRoundRectCallout">
            <a:avLst>
              <a:gd fmla="val -47912" name="adj1"/>
              <a:gd fmla="val 85415" name="adj2"/>
              <a:gd fmla="val 0" name="adj3"/>
            </a:avLst>
          </a:prstGeom>
          <a:solidFill>
            <a:srgbClr val="D9D9D9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Note: as for </a:t>
            </a:r>
            <a:r>
              <a:rPr b="1" i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können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the verb forms for I and s/he are the same </a:t>
            </a:r>
            <a:r>
              <a:rPr b="1" i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darf, ich muss and </a:t>
            </a:r>
            <a:endParaRPr b="1" i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er/sie darf, er/sie muss.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