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476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B3241"/>
                </a:solidFill>
              </a:rPr>
              <a:t>Find and understand the intersection of 2 sets 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Mrs Dennett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5293688" y="3549998"/>
            <a:ext cx="3211253" cy="405799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/>
          <p:nvPr/>
        </p:nvSpPr>
        <p:spPr>
          <a:xfrm>
            <a:off x="5305425" y="4055127"/>
            <a:ext cx="3211253" cy="405799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3" y="52993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intersection of 2 sets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5067125" y="563300"/>
            <a:ext cx="3943200" cy="39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	ξ = { 1, 2, 3, 4, 5, 6 }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A = { Even numbers }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B = { Factors of 6 }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Show the information in a Venn diagram.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List the members of set A ∩ B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What are the elements of A ∩ B?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   A = { Even numbers }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B = { 3, 6, 9, 12, 15, 18, 21, 24 }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58975" y="563298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is a Venn diagram.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members of set A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members of set B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List the members of set A ∩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3" name="Google Shape;43;p7"/>
          <p:cNvGrpSpPr/>
          <p:nvPr/>
        </p:nvGrpSpPr>
        <p:grpSpPr>
          <a:xfrm>
            <a:off x="694514" y="838805"/>
            <a:ext cx="2660297" cy="1953445"/>
            <a:chOff x="1017335" y="3786763"/>
            <a:chExt cx="2660297" cy="1953445"/>
          </a:xfrm>
        </p:grpSpPr>
        <p:sp>
          <p:nvSpPr>
            <p:cNvPr id="44" name="Google Shape;44;p7"/>
            <p:cNvSpPr/>
            <p:nvPr/>
          </p:nvSpPr>
          <p:spPr>
            <a:xfrm>
              <a:off x="1463264" y="4043560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2210348" y="4043559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" name="Google Shape;46;p7"/>
            <p:cNvSpPr/>
            <p:nvPr/>
          </p:nvSpPr>
          <p:spPr>
            <a:xfrm>
              <a:off x="1321485" y="3840297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" name="Google Shape;47;p7"/>
            <p:cNvSpPr txBox="1"/>
            <p:nvPr/>
          </p:nvSpPr>
          <p:spPr>
            <a:xfrm>
              <a:off x="1894606" y="5391139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48" name="Google Shape;48;p7"/>
            <p:cNvSpPr txBox="1"/>
            <p:nvPr/>
          </p:nvSpPr>
          <p:spPr>
            <a:xfrm>
              <a:off x="2919892" y="427765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49" name="Google Shape;49;p7"/>
            <p:cNvSpPr txBox="1"/>
            <p:nvPr/>
          </p:nvSpPr>
          <p:spPr>
            <a:xfrm>
              <a:off x="1854795" y="4142697"/>
              <a:ext cx="2273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50" name="Google Shape;50;p7"/>
            <p:cNvSpPr txBox="1"/>
            <p:nvPr/>
          </p:nvSpPr>
          <p:spPr>
            <a:xfrm>
              <a:off x="1620758" y="4431543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51" name="Google Shape;51;p7"/>
            <p:cNvSpPr txBox="1"/>
            <p:nvPr/>
          </p:nvSpPr>
          <p:spPr>
            <a:xfrm>
              <a:off x="1346571" y="385173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52" name="Google Shape;52;p7"/>
            <p:cNvSpPr txBox="1"/>
            <p:nvPr/>
          </p:nvSpPr>
          <p:spPr>
            <a:xfrm>
              <a:off x="3307095" y="385896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53" name="Google Shape;53;p7"/>
            <p:cNvSpPr txBox="1"/>
            <p:nvPr/>
          </p:nvSpPr>
          <p:spPr>
            <a:xfrm>
              <a:off x="2375501" y="432173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1873566" y="4610491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2097912" y="539579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56" name="Google Shape;56;p7"/>
            <p:cNvSpPr txBox="1"/>
            <p:nvPr/>
          </p:nvSpPr>
          <p:spPr>
            <a:xfrm>
              <a:off x="2367839" y="540165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57" name="Google Shape;57;p7"/>
            <p:cNvSpPr txBox="1"/>
            <p:nvPr/>
          </p:nvSpPr>
          <p:spPr>
            <a:xfrm>
              <a:off x="2960552" y="470891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1659611" y="486075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59" name="Google Shape;59;p7"/>
            <p:cNvSpPr txBox="1"/>
            <p:nvPr/>
          </p:nvSpPr>
          <p:spPr>
            <a:xfrm>
              <a:off x="2696841" y="5401654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60" name="Google Shape;60;p7"/>
            <p:cNvSpPr txBox="1"/>
            <p:nvPr/>
          </p:nvSpPr>
          <p:spPr>
            <a:xfrm>
              <a:off x="2343247" y="4722810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/>
            </a:p>
          </p:txBody>
        </p:sp>
        <p:sp>
          <p:nvSpPr>
            <p:cNvPr id="61" name="Google Shape;61;p7"/>
            <p:cNvSpPr/>
            <p:nvPr/>
          </p:nvSpPr>
          <p:spPr>
            <a:xfrm>
              <a:off x="1017335" y="3786763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" type="body"/>
          </p:nvPr>
        </p:nvSpPr>
        <p:spPr>
          <a:xfrm>
            <a:off x="159489" y="361271"/>
            <a:ext cx="4181038" cy="4399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Complete the Venn diagram.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</a:t>
            </a:r>
            <a:r>
              <a:rPr lang="en-GB"/>
              <a:t> ξ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= { 1 to 16 inclusive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A = { Even numbers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A ∩ B = { 4, 16 }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Which group of numbers could set B represent?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8" name="Google Shape;68;p8"/>
          <p:cNvSpPr txBox="1"/>
          <p:nvPr/>
        </p:nvSpPr>
        <p:spPr>
          <a:xfrm>
            <a:off x="4581571" y="377391"/>
            <a:ext cx="4562429" cy="4399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diagram shows the number of students in a school who study languages.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How many students study French?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How many students study Spanish and French?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How many students don’t study a language?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grpSp>
        <p:nvGrpSpPr>
          <p:cNvPr id="69" name="Google Shape;69;p8"/>
          <p:cNvGrpSpPr/>
          <p:nvPr/>
        </p:nvGrpSpPr>
        <p:grpSpPr>
          <a:xfrm>
            <a:off x="747674" y="1819354"/>
            <a:ext cx="2660297" cy="1953445"/>
            <a:chOff x="4851845" y="2472456"/>
            <a:chExt cx="2660297" cy="1953445"/>
          </a:xfrm>
        </p:grpSpPr>
        <p:sp>
          <p:nvSpPr>
            <p:cNvPr id="70" name="Google Shape;70;p8"/>
            <p:cNvSpPr/>
            <p:nvPr/>
          </p:nvSpPr>
          <p:spPr>
            <a:xfrm>
              <a:off x="5297774" y="2729253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8"/>
            <p:cNvSpPr/>
            <p:nvPr/>
          </p:nvSpPr>
          <p:spPr>
            <a:xfrm>
              <a:off x="6044858" y="2729252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8"/>
            <p:cNvSpPr/>
            <p:nvPr/>
          </p:nvSpPr>
          <p:spPr>
            <a:xfrm>
              <a:off x="5155995" y="2525990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" name="Google Shape;73;p8"/>
            <p:cNvSpPr txBox="1"/>
            <p:nvPr/>
          </p:nvSpPr>
          <p:spPr>
            <a:xfrm>
              <a:off x="5346338" y="4076832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6754402" y="296334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75" name="Google Shape;75;p8"/>
            <p:cNvSpPr txBox="1"/>
            <p:nvPr/>
          </p:nvSpPr>
          <p:spPr>
            <a:xfrm>
              <a:off x="5181081" y="253742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6" name="Google Shape;76;p8"/>
            <p:cNvSpPr txBox="1"/>
            <p:nvPr/>
          </p:nvSpPr>
          <p:spPr>
            <a:xfrm>
              <a:off x="7141605" y="2544653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7" name="Google Shape;77;p8"/>
            <p:cNvSpPr txBox="1"/>
            <p:nvPr/>
          </p:nvSpPr>
          <p:spPr>
            <a:xfrm>
              <a:off x="5666607" y="408149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5936534" y="408734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79" name="Google Shape;79;p8"/>
            <p:cNvSpPr txBox="1"/>
            <p:nvPr/>
          </p:nvSpPr>
          <p:spPr>
            <a:xfrm>
              <a:off x="6795062" y="339461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  <p:sp>
          <p:nvSpPr>
            <p:cNvPr id="80" name="Google Shape;80;p8"/>
            <p:cNvSpPr txBox="1"/>
            <p:nvPr/>
          </p:nvSpPr>
          <p:spPr>
            <a:xfrm>
              <a:off x="6205211" y="4087346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4851845" y="2472456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8"/>
            <p:cNvSpPr txBox="1"/>
            <p:nvPr/>
          </p:nvSpPr>
          <p:spPr>
            <a:xfrm>
              <a:off x="6529247" y="4081490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/>
            </a:p>
          </p:txBody>
        </p:sp>
        <p:sp>
          <p:nvSpPr>
            <p:cNvPr id="83" name="Google Shape;83;p8"/>
            <p:cNvSpPr txBox="1"/>
            <p:nvPr/>
          </p:nvSpPr>
          <p:spPr>
            <a:xfrm>
              <a:off x="6889334" y="406941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5530120" y="1310524"/>
            <a:ext cx="1355509" cy="1304722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8"/>
          <p:cNvSpPr/>
          <p:nvPr/>
        </p:nvSpPr>
        <p:spPr>
          <a:xfrm>
            <a:off x="6277204" y="1310523"/>
            <a:ext cx="1355509" cy="1304722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8"/>
          <p:cNvSpPr/>
          <p:nvPr/>
        </p:nvSpPr>
        <p:spPr>
          <a:xfrm>
            <a:off x="4912091" y="1002486"/>
            <a:ext cx="3341118" cy="188398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8"/>
          <p:cNvSpPr txBox="1"/>
          <p:nvPr/>
        </p:nvSpPr>
        <p:spPr>
          <a:xfrm>
            <a:off x="5754891" y="1626016"/>
            <a:ext cx="3154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88" name="Google Shape;88;p8"/>
          <p:cNvSpPr txBox="1"/>
          <p:nvPr/>
        </p:nvSpPr>
        <p:spPr>
          <a:xfrm>
            <a:off x="7081288" y="1677242"/>
            <a:ext cx="41249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89" name="Google Shape;89;p8"/>
          <p:cNvSpPr txBox="1"/>
          <p:nvPr/>
        </p:nvSpPr>
        <p:spPr>
          <a:xfrm>
            <a:off x="5022902" y="1144974"/>
            <a:ext cx="113431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French</a:t>
            </a:r>
            <a:endParaRPr/>
          </a:p>
        </p:txBody>
      </p:sp>
      <p:sp>
        <p:nvSpPr>
          <p:cNvPr id="90" name="Google Shape;90;p8"/>
          <p:cNvSpPr txBox="1"/>
          <p:nvPr/>
        </p:nvSpPr>
        <p:spPr>
          <a:xfrm>
            <a:off x="7212025" y="1144974"/>
            <a:ext cx="13555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Spanish</a:t>
            </a:r>
            <a:endParaRPr/>
          </a:p>
        </p:txBody>
      </p:sp>
      <p:sp>
        <p:nvSpPr>
          <p:cNvPr id="91" name="Google Shape;91;p8"/>
          <p:cNvSpPr txBox="1"/>
          <p:nvPr/>
        </p:nvSpPr>
        <p:spPr>
          <a:xfrm>
            <a:off x="6433780" y="1835718"/>
            <a:ext cx="3154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4607941" y="948952"/>
            <a:ext cx="27603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ξ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8"/>
          <p:cNvSpPr txBox="1"/>
          <p:nvPr/>
        </p:nvSpPr>
        <p:spPr>
          <a:xfrm>
            <a:off x="7503658" y="2452002"/>
            <a:ext cx="6410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140</a:t>
            </a:r>
            <a:endParaRPr/>
          </a:p>
        </p:txBody>
      </p:sp>
      <p:sp>
        <p:nvSpPr>
          <p:cNvPr id="94" name="Google Shape;94;p8"/>
          <p:cNvSpPr txBox="1"/>
          <p:nvPr/>
        </p:nvSpPr>
        <p:spPr>
          <a:xfrm>
            <a:off x="410537" y="42357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and understand the intersection of 2 sets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1" name="Google Shape;101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/>
          <p:nvPr/>
        </p:nvSpPr>
        <p:spPr>
          <a:xfrm>
            <a:off x="4572000" y="3571657"/>
            <a:ext cx="3211253" cy="405799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0"/>
          <p:cNvSpPr/>
          <p:nvPr/>
        </p:nvSpPr>
        <p:spPr>
          <a:xfrm>
            <a:off x="4572000" y="4081915"/>
            <a:ext cx="3211253" cy="405799"/>
          </a:xfrm>
          <a:prstGeom prst="roundRect">
            <a:avLst>
              <a:gd fmla="val 16667" name="adj"/>
            </a:avLst>
          </a:prstGeom>
          <a:solidFill>
            <a:srgbClr val="FDD6A5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0"/>
          <p:cNvSpPr txBox="1"/>
          <p:nvPr>
            <p:ph idx="1" type="body"/>
          </p:nvPr>
        </p:nvSpPr>
        <p:spPr>
          <a:xfrm>
            <a:off x="458975" y="552660"/>
            <a:ext cx="3891600" cy="43170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Here is a Venn diagram.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List the members of set A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List the members of set B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  List the members of set A ∩ B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10" name="Google Shape;110;p10"/>
          <p:cNvSpPr txBox="1"/>
          <p:nvPr/>
        </p:nvSpPr>
        <p:spPr>
          <a:xfrm>
            <a:off x="4762329" y="628861"/>
            <a:ext cx="4296000" cy="39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a) Show the information in a Venn diagram.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List the members of set A ∩ B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What are the elements of A ∩ B?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= { Even numbers }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= { 3, 6, 9, 12, 15, 18, 21, 24 }</a:t>
            </a:r>
            <a:endParaRPr/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0"/>
          <p:cNvSpPr/>
          <p:nvPr/>
        </p:nvSpPr>
        <p:spPr>
          <a:xfrm>
            <a:off x="6179637" y="1075067"/>
            <a:ext cx="1371483" cy="106840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0"/>
          <p:cNvSpPr/>
          <p:nvPr/>
        </p:nvSpPr>
        <p:spPr>
          <a:xfrm>
            <a:off x="6935525" y="1075066"/>
            <a:ext cx="1371483" cy="106840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0"/>
          <p:cNvSpPr/>
          <p:nvPr/>
        </p:nvSpPr>
        <p:spPr>
          <a:xfrm>
            <a:off x="6036175" y="908625"/>
            <a:ext cx="2383800" cy="1433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0"/>
          <p:cNvSpPr txBox="1"/>
          <p:nvPr/>
        </p:nvSpPr>
        <p:spPr>
          <a:xfrm>
            <a:off x="7113112" y="1208740"/>
            <a:ext cx="230061" cy="277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15" name="Google Shape;115;p10"/>
          <p:cNvSpPr txBox="1"/>
          <p:nvPr/>
        </p:nvSpPr>
        <p:spPr>
          <a:xfrm>
            <a:off x="6061569" y="917984"/>
            <a:ext cx="319121" cy="277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16" name="Google Shape;116;p10"/>
          <p:cNvSpPr txBox="1"/>
          <p:nvPr/>
        </p:nvSpPr>
        <p:spPr>
          <a:xfrm>
            <a:off x="8045196" y="923902"/>
            <a:ext cx="319121" cy="277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17" name="Google Shape;117;p10"/>
          <p:cNvSpPr/>
          <p:nvPr/>
        </p:nvSpPr>
        <p:spPr>
          <a:xfrm>
            <a:off x="5728453" y="864781"/>
            <a:ext cx="279291" cy="277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ξ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0"/>
          <p:cNvSpPr/>
          <p:nvPr/>
        </p:nvSpPr>
        <p:spPr>
          <a:xfrm>
            <a:off x="615321" y="2968077"/>
            <a:ext cx="2279791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{ 2, 4, 6, 8, 10, 12}</a:t>
            </a:r>
            <a:endParaRPr/>
          </a:p>
        </p:txBody>
      </p:sp>
      <p:sp>
        <p:nvSpPr>
          <p:cNvPr id="119" name="Google Shape;119;p10"/>
          <p:cNvSpPr/>
          <p:nvPr/>
        </p:nvSpPr>
        <p:spPr>
          <a:xfrm>
            <a:off x="625414" y="3634101"/>
            <a:ext cx="1683474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{3, 6, 9, 12}</a:t>
            </a:r>
            <a:endParaRPr/>
          </a:p>
        </p:txBody>
      </p:sp>
      <p:sp>
        <p:nvSpPr>
          <p:cNvPr id="120" name="Google Shape;120;p10"/>
          <p:cNvSpPr/>
          <p:nvPr/>
        </p:nvSpPr>
        <p:spPr>
          <a:xfrm>
            <a:off x="707130" y="4201411"/>
            <a:ext cx="157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∩ B = { 6, 12}</a:t>
            </a:r>
            <a:endParaRPr/>
          </a:p>
        </p:txBody>
      </p:sp>
      <p:sp>
        <p:nvSpPr>
          <p:cNvPr id="121" name="Google Shape;121;p10"/>
          <p:cNvSpPr/>
          <p:nvPr/>
        </p:nvSpPr>
        <p:spPr>
          <a:xfrm>
            <a:off x="4930082" y="2747243"/>
            <a:ext cx="7168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 2, 6}</a:t>
            </a:r>
            <a:endParaRPr/>
          </a:p>
        </p:txBody>
      </p:sp>
      <p:grpSp>
        <p:nvGrpSpPr>
          <p:cNvPr id="122" name="Google Shape;122;p10"/>
          <p:cNvGrpSpPr/>
          <p:nvPr/>
        </p:nvGrpSpPr>
        <p:grpSpPr>
          <a:xfrm>
            <a:off x="846914" y="862497"/>
            <a:ext cx="2934511" cy="1844363"/>
            <a:chOff x="1017335" y="3786763"/>
            <a:chExt cx="2660297" cy="1953445"/>
          </a:xfrm>
        </p:grpSpPr>
        <p:sp>
          <p:nvSpPr>
            <p:cNvPr id="123" name="Google Shape;123;p10"/>
            <p:cNvSpPr/>
            <p:nvPr/>
          </p:nvSpPr>
          <p:spPr>
            <a:xfrm>
              <a:off x="1463264" y="4043560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4" name="Google Shape;124;p10"/>
            <p:cNvSpPr/>
            <p:nvPr/>
          </p:nvSpPr>
          <p:spPr>
            <a:xfrm>
              <a:off x="2210348" y="4043559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5" name="Google Shape;125;p10"/>
            <p:cNvSpPr/>
            <p:nvPr/>
          </p:nvSpPr>
          <p:spPr>
            <a:xfrm>
              <a:off x="1321485" y="3840297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6" name="Google Shape;126;p10"/>
            <p:cNvSpPr txBox="1"/>
            <p:nvPr/>
          </p:nvSpPr>
          <p:spPr>
            <a:xfrm>
              <a:off x="1894606" y="5391139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127" name="Google Shape;127;p10"/>
            <p:cNvSpPr txBox="1"/>
            <p:nvPr/>
          </p:nvSpPr>
          <p:spPr>
            <a:xfrm>
              <a:off x="2919892" y="427765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128" name="Google Shape;128;p10"/>
            <p:cNvSpPr txBox="1"/>
            <p:nvPr/>
          </p:nvSpPr>
          <p:spPr>
            <a:xfrm>
              <a:off x="1854795" y="4142697"/>
              <a:ext cx="2273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129" name="Google Shape;129;p10"/>
            <p:cNvSpPr txBox="1"/>
            <p:nvPr/>
          </p:nvSpPr>
          <p:spPr>
            <a:xfrm>
              <a:off x="1620758" y="4431543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30" name="Google Shape;130;p10"/>
            <p:cNvSpPr txBox="1"/>
            <p:nvPr/>
          </p:nvSpPr>
          <p:spPr>
            <a:xfrm>
              <a:off x="1346571" y="385173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31" name="Google Shape;131;p10"/>
            <p:cNvSpPr txBox="1"/>
            <p:nvPr/>
          </p:nvSpPr>
          <p:spPr>
            <a:xfrm>
              <a:off x="3307095" y="385896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32" name="Google Shape;132;p10"/>
            <p:cNvSpPr txBox="1"/>
            <p:nvPr/>
          </p:nvSpPr>
          <p:spPr>
            <a:xfrm>
              <a:off x="2375501" y="432173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133" name="Google Shape;133;p10"/>
            <p:cNvSpPr txBox="1"/>
            <p:nvPr/>
          </p:nvSpPr>
          <p:spPr>
            <a:xfrm>
              <a:off x="1873566" y="4610491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134" name="Google Shape;134;p10"/>
            <p:cNvSpPr txBox="1"/>
            <p:nvPr/>
          </p:nvSpPr>
          <p:spPr>
            <a:xfrm>
              <a:off x="2097912" y="539579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135" name="Google Shape;135;p10"/>
            <p:cNvSpPr txBox="1"/>
            <p:nvPr/>
          </p:nvSpPr>
          <p:spPr>
            <a:xfrm>
              <a:off x="2367839" y="5401654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136" name="Google Shape;136;p10"/>
            <p:cNvSpPr txBox="1"/>
            <p:nvPr/>
          </p:nvSpPr>
          <p:spPr>
            <a:xfrm>
              <a:off x="2960552" y="470891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  <p:sp>
          <p:nvSpPr>
            <p:cNvPr id="137" name="Google Shape;137;p10"/>
            <p:cNvSpPr txBox="1"/>
            <p:nvPr/>
          </p:nvSpPr>
          <p:spPr>
            <a:xfrm>
              <a:off x="1659611" y="486075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138" name="Google Shape;138;p10"/>
            <p:cNvSpPr txBox="1"/>
            <p:nvPr/>
          </p:nvSpPr>
          <p:spPr>
            <a:xfrm>
              <a:off x="2696841" y="5401654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139" name="Google Shape;139;p10"/>
            <p:cNvSpPr txBox="1"/>
            <p:nvPr/>
          </p:nvSpPr>
          <p:spPr>
            <a:xfrm>
              <a:off x="2343247" y="4722810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1017335" y="3786763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1" name="Google Shape;141;p10"/>
          <p:cNvSpPr/>
          <p:nvPr/>
        </p:nvSpPr>
        <p:spPr>
          <a:xfrm>
            <a:off x="7719791" y="3586255"/>
            <a:ext cx="14446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 6, 12, 18, 24}</a:t>
            </a:r>
            <a:endParaRPr/>
          </a:p>
        </p:txBody>
      </p:sp>
      <p:sp>
        <p:nvSpPr>
          <p:cNvPr id="142" name="Google Shape;142;p10"/>
          <p:cNvSpPr txBox="1"/>
          <p:nvPr/>
        </p:nvSpPr>
        <p:spPr>
          <a:xfrm>
            <a:off x="7189308" y="1523145"/>
            <a:ext cx="2300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143" name="Google Shape;143;p10"/>
          <p:cNvSpPr txBox="1"/>
          <p:nvPr/>
        </p:nvSpPr>
        <p:spPr>
          <a:xfrm>
            <a:off x="7650043" y="1171124"/>
            <a:ext cx="2300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144" name="Google Shape;144;p10"/>
          <p:cNvSpPr txBox="1"/>
          <p:nvPr/>
        </p:nvSpPr>
        <p:spPr>
          <a:xfrm>
            <a:off x="7815135" y="1541577"/>
            <a:ext cx="2300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45" name="Google Shape;145;p10"/>
          <p:cNvSpPr txBox="1"/>
          <p:nvPr/>
        </p:nvSpPr>
        <p:spPr>
          <a:xfrm>
            <a:off x="6359906" y="1332035"/>
            <a:ext cx="2300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46" name="Google Shape;146;p10"/>
          <p:cNvSpPr txBox="1"/>
          <p:nvPr/>
        </p:nvSpPr>
        <p:spPr>
          <a:xfrm>
            <a:off x="7118122" y="2011272"/>
            <a:ext cx="23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47" name="Google Shape;147;p10"/>
          <p:cNvSpPr txBox="1"/>
          <p:nvPr>
            <p:ph type="title"/>
          </p:nvPr>
        </p:nvSpPr>
        <p:spPr>
          <a:xfrm>
            <a:off x="441827" y="42997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intersection of 2 sets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8" name="Google Shape;14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idx="1" type="body"/>
          </p:nvPr>
        </p:nvSpPr>
        <p:spPr>
          <a:xfrm>
            <a:off x="458974" y="425067"/>
            <a:ext cx="4062309" cy="4061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Complete the Venn diagram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</a:t>
            </a:r>
            <a:r>
              <a:rPr lang="en-GB"/>
              <a:t> ξ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= { 1 to 16 inclusive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A = { Even numbers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A ∩ B = { 4, 16 }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Which group of numbers could set B represent?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4470040" y="441188"/>
            <a:ext cx="4538787" cy="4248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diagram shows the number of students in a school who study languages.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How many students study French?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How many students study Spanish and French?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How many students don’t study a language?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grpSp>
        <p:nvGrpSpPr>
          <p:cNvPr id="155" name="Google Shape;155;p11"/>
          <p:cNvGrpSpPr/>
          <p:nvPr/>
        </p:nvGrpSpPr>
        <p:grpSpPr>
          <a:xfrm>
            <a:off x="928431" y="1732529"/>
            <a:ext cx="2660297" cy="1953445"/>
            <a:chOff x="4851845" y="2472456"/>
            <a:chExt cx="2660297" cy="1953445"/>
          </a:xfrm>
        </p:grpSpPr>
        <p:sp>
          <p:nvSpPr>
            <p:cNvPr id="156" name="Google Shape;156;p11"/>
            <p:cNvSpPr/>
            <p:nvPr/>
          </p:nvSpPr>
          <p:spPr>
            <a:xfrm>
              <a:off x="5297774" y="2729253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7" name="Google Shape;157;p11"/>
            <p:cNvSpPr/>
            <p:nvPr/>
          </p:nvSpPr>
          <p:spPr>
            <a:xfrm>
              <a:off x="6044858" y="2729252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5155995" y="2525990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9" name="Google Shape;159;p11"/>
            <p:cNvSpPr txBox="1"/>
            <p:nvPr/>
          </p:nvSpPr>
          <p:spPr>
            <a:xfrm>
              <a:off x="5346338" y="4076832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160" name="Google Shape;160;p11"/>
            <p:cNvSpPr txBox="1"/>
            <p:nvPr/>
          </p:nvSpPr>
          <p:spPr>
            <a:xfrm>
              <a:off x="6754402" y="296334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161" name="Google Shape;161;p11"/>
            <p:cNvSpPr txBox="1"/>
            <p:nvPr/>
          </p:nvSpPr>
          <p:spPr>
            <a:xfrm>
              <a:off x="5181081" y="253742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62" name="Google Shape;162;p11"/>
            <p:cNvSpPr txBox="1"/>
            <p:nvPr/>
          </p:nvSpPr>
          <p:spPr>
            <a:xfrm>
              <a:off x="7141605" y="2544653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63" name="Google Shape;163;p11"/>
            <p:cNvSpPr txBox="1"/>
            <p:nvPr/>
          </p:nvSpPr>
          <p:spPr>
            <a:xfrm>
              <a:off x="5666607" y="408149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164" name="Google Shape;164;p11"/>
            <p:cNvSpPr txBox="1"/>
            <p:nvPr/>
          </p:nvSpPr>
          <p:spPr>
            <a:xfrm>
              <a:off x="5936534" y="4087347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165" name="Google Shape;165;p11"/>
            <p:cNvSpPr txBox="1"/>
            <p:nvPr/>
          </p:nvSpPr>
          <p:spPr>
            <a:xfrm>
              <a:off x="6795062" y="339461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  <p:sp>
          <p:nvSpPr>
            <p:cNvPr id="166" name="Google Shape;166;p11"/>
            <p:cNvSpPr txBox="1"/>
            <p:nvPr/>
          </p:nvSpPr>
          <p:spPr>
            <a:xfrm>
              <a:off x="6205211" y="4087346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167" name="Google Shape;167;p11"/>
            <p:cNvSpPr/>
            <p:nvPr/>
          </p:nvSpPr>
          <p:spPr>
            <a:xfrm>
              <a:off x="4851845" y="2472456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8" name="Google Shape;168;p11"/>
            <p:cNvSpPr txBox="1"/>
            <p:nvPr/>
          </p:nvSpPr>
          <p:spPr>
            <a:xfrm>
              <a:off x="6529247" y="4081490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/>
            </a:p>
          </p:txBody>
        </p:sp>
        <p:sp>
          <p:nvSpPr>
            <p:cNvPr id="169" name="Google Shape;169;p11"/>
            <p:cNvSpPr txBox="1"/>
            <p:nvPr/>
          </p:nvSpPr>
          <p:spPr>
            <a:xfrm>
              <a:off x="6889334" y="406941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/>
            </a:p>
          </p:txBody>
        </p:sp>
      </p:grpSp>
      <p:sp>
        <p:nvSpPr>
          <p:cNvPr id="170" name="Google Shape;170;p11"/>
          <p:cNvSpPr/>
          <p:nvPr/>
        </p:nvSpPr>
        <p:spPr>
          <a:xfrm>
            <a:off x="5710877" y="1363683"/>
            <a:ext cx="1355509" cy="1304722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11"/>
          <p:cNvSpPr/>
          <p:nvPr/>
        </p:nvSpPr>
        <p:spPr>
          <a:xfrm>
            <a:off x="6457961" y="1363682"/>
            <a:ext cx="1355509" cy="1304722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11"/>
          <p:cNvSpPr/>
          <p:nvPr/>
        </p:nvSpPr>
        <p:spPr>
          <a:xfrm>
            <a:off x="5092848" y="1055645"/>
            <a:ext cx="3341118" cy="188398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11"/>
          <p:cNvSpPr txBox="1"/>
          <p:nvPr/>
        </p:nvSpPr>
        <p:spPr>
          <a:xfrm>
            <a:off x="5935648" y="1679175"/>
            <a:ext cx="3154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174" name="Google Shape;174;p11"/>
          <p:cNvSpPr txBox="1"/>
          <p:nvPr/>
        </p:nvSpPr>
        <p:spPr>
          <a:xfrm>
            <a:off x="7262045" y="1730401"/>
            <a:ext cx="41249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175" name="Google Shape;175;p11"/>
          <p:cNvSpPr txBox="1"/>
          <p:nvPr/>
        </p:nvSpPr>
        <p:spPr>
          <a:xfrm>
            <a:off x="5203659" y="1198133"/>
            <a:ext cx="113431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French</a:t>
            </a:r>
            <a:endParaRPr/>
          </a:p>
        </p:txBody>
      </p:sp>
      <p:sp>
        <p:nvSpPr>
          <p:cNvPr id="176" name="Google Shape;176;p11"/>
          <p:cNvSpPr txBox="1"/>
          <p:nvPr/>
        </p:nvSpPr>
        <p:spPr>
          <a:xfrm>
            <a:off x="7392782" y="1198133"/>
            <a:ext cx="13555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Spanish</a:t>
            </a:r>
            <a:endParaRPr/>
          </a:p>
        </p:txBody>
      </p:sp>
      <p:sp>
        <p:nvSpPr>
          <p:cNvPr id="177" name="Google Shape;177;p11"/>
          <p:cNvSpPr txBox="1"/>
          <p:nvPr/>
        </p:nvSpPr>
        <p:spPr>
          <a:xfrm>
            <a:off x="6614537" y="1888877"/>
            <a:ext cx="3154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4788698" y="1002111"/>
            <a:ext cx="27603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ξ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11"/>
          <p:cNvSpPr txBox="1"/>
          <p:nvPr/>
        </p:nvSpPr>
        <p:spPr>
          <a:xfrm>
            <a:off x="7684415" y="2505161"/>
            <a:ext cx="6410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140</a:t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1752032" y="2292401"/>
            <a:ext cx="30168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2218309" y="2375476"/>
            <a:ext cx="3209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2236498" y="2703584"/>
            <a:ext cx="38343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1485407" y="2406188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1740377" y="2628321"/>
            <a:ext cx="3161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1790397" y="2951465"/>
            <a:ext cx="3946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380621" y="2739474"/>
            <a:ext cx="37542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87" name="Google Shape;187;p11"/>
          <p:cNvSpPr/>
          <p:nvPr/>
        </p:nvSpPr>
        <p:spPr>
          <a:xfrm>
            <a:off x="1896226" y="2073303"/>
            <a:ext cx="3946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sp>
        <p:nvSpPr>
          <p:cNvPr id="188" name="Google Shape;188;p11"/>
          <p:cNvSpPr txBox="1"/>
          <p:nvPr/>
        </p:nvSpPr>
        <p:spPr>
          <a:xfrm>
            <a:off x="1672450" y="4124962"/>
            <a:ext cx="227572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Square numbers</a:t>
            </a:r>
            <a:endParaRPr/>
          </a:p>
        </p:txBody>
      </p:sp>
      <p:sp>
        <p:nvSpPr>
          <p:cNvPr id="189" name="Google Shape;189;p11"/>
          <p:cNvSpPr/>
          <p:nvPr/>
        </p:nvSpPr>
        <p:spPr>
          <a:xfrm>
            <a:off x="8309602" y="2913309"/>
            <a:ext cx="375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90" name="Google Shape;190;p11"/>
          <p:cNvSpPr/>
          <p:nvPr/>
        </p:nvSpPr>
        <p:spPr>
          <a:xfrm>
            <a:off x="5322067" y="3528214"/>
            <a:ext cx="3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91" name="Google Shape;191;p11"/>
          <p:cNvSpPr/>
          <p:nvPr/>
        </p:nvSpPr>
        <p:spPr>
          <a:xfrm>
            <a:off x="5558775" y="4162635"/>
            <a:ext cx="531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140</a:t>
            </a:r>
            <a:endParaRPr/>
          </a:p>
        </p:txBody>
      </p:sp>
      <p:sp>
        <p:nvSpPr>
          <p:cNvPr id="192" name="Google Shape;192;p11"/>
          <p:cNvSpPr txBox="1"/>
          <p:nvPr>
            <p:ph type="title"/>
          </p:nvPr>
        </p:nvSpPr>
        <p:spPr>
          <a:xfrm>
            <a:off x="543147" y="20241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intersection of 2 sets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3" name="Google Shape;193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