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 id="2147483673"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5143500" cx="9144000"/>
  <p:notesSz cx="6858000" cy="9144000"/>
  <p:embeddedFontLst>
    <p:embeddedFont>
      <p:font typeface="Montserrat SemiBold"/>
      <p:regular r:id="rId25"/>
      <p:bold r:id="rId26"/>
      <p:italic r:id="rId27"/>
      <p:boldItalic r:id="rId28"/>
    </p:embeddedFont>
    <p:embeddedFont>
      <p:font typeface="Montserrat"/>
      <p:regular r:id="rId29"/>
      <p:bold r:id="rId30"/>
      <p:italic r:id="rId31"/>
      <p:boldItalic r:id="rId32"/>
    </p:embeddedFont>
    <p:embeddedFont>
      <p:font typeface="Montserrat Medium"/>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FACF16-7428-4B95-A1E7-900ACF57F526}">
  <a:tblStyle styleId="{D8FACF16-7428-4B95-A1E7-900ACF57F52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MontserratSemiBold-bold.fntdata"/><Relationship Id="rId25" Type="http://schemas.openxmlformats.org/officeDocument/2006/relationships/font" Target="fonts/MontserratSemiBold-regular.fntdata"/><Relationship Id="rId28" Type="http://schemas.openxmlformats.org/officeDocument/2006/relationships/font" Target="fonts/MontserratSemiBold-boldItalic.fntdata"/><Relationship Id="rId27" Type="http://schemas.openxmlformats.org/officeDocument/2006/relationships/font" Target="fonts/MontserratSemi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3.xml"/><Relationship Id="rId33" Type="http://schemas.openxmlformats.org/officeDocument/2006/relationships/font" Target="fonts/MontserratMedium-regular.fntdata"/><Relationship Id="rId10" Type="http://schemas.openxmlformats.org/officeDocument/2006/relationships/slide" Target="slides/slide2.xml"/><Relationship Id="rId32" Type="http://schemas.openxmlformats.org/officeDocument/2006/relationships/font" Target="fonts/Montserrat-boldItalic.fntdata"/><Relationship Id="rId13" Type="http://schemas.openxmlformats.org/officeDocument/2006/relationships/slide" Target="slides/slide5.xml"/><Relationship Id="rId35" Type="http://schemas.openxmlformats.org/officeDocument/2006/relationships/font" Target="fonts/MontserratMedium-italic.fntdata"/><Relationship Id="rId12" Type="http://schemas.openxmlformats.org/officeDocument/2006/relationships/slide" Target="slides/slide4.xml"/><Relationship Id="rId34" Type="http://schemas.openxmlformats.org/officeDocument/2006/relationships/font" Target="fonts/MontserratMedium-bold.fntdata"/><Relationship Id="rId15" Type="http://schemas.openxmlformats.org/officeDocument/2006/relationships/slide" Target="slides/slide7.xml"/><Relationship Id="rId14" Type="http://schemas.openxmlformats.org/officeDocument/2006/relationships/slide" Target="slides/slide6.xml"/><Relationship Id="rId36" Type="http://schemas.openxmlformats.org/officeDocument/2006/relationships/font" Target="fonts/MontserratMedium-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681d45557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681d45557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681d45557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681d45557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Which gas is produced during incomplete combustion? A, B, C, D? PAUSE Tell me your answer. PAUSE. It is carbon monoxide, if you picked A you were really close, just for future remember it is spelled mon not min.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8681d45557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681d45557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Which flame does a closed collar on a Bunsen burner produce? A, B, C, D? PAUSE Tell me your answer. PAUSE. It is C the safety flame, with the collar closed only a poor supply of oxygen is able to reach the burning gas so incomplete combustion to occur.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8681d45557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8681d45557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a:t>In lesson 6 we balanced the equation showing the complete combustion of methane. Could you try do it again now? Remember to start by counting the number of each type of atom on the different sides of the equation then only add numbers in from of the compound symbols to make both sides have the same number of each atoms, begin with carbon, then hydrogen. Pause the lesson to balance the equation, resume when you’re done. PAUSE Well done, here are the answers, we now have the balanced equation. You already know methane is a hydrocarbon, so could you tell me the word equation for the complete combustion of a hydrocarbon? Pause the video to write it down now and resume when you’re ready. PAUSE Nice, so we have the hydrocarbon methane add oxygen </a:t>
            </a:r>
            <a:r>
              <a:rPr b="1" lang="en-GB"/>
              <a:t>→</a:t>
            </a:r>
            <a:r>
              <a:rPr lang="en-GB"/>
              <a:t> carbon dioxide add water.</a:t>
            </a:r>
            <a:endParaRPr>
              <a:solidFill>
                <a:srgbClr val="000119"/>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8681d45557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8681d45557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Which flame does a open collar on a Bunsen burner produce? A, B, C, D? PAUSE Tell me your answer. PAUSE. It is B the roaring blue flame, with the collar open a good supply of oxygen is able to reach the burning gas allowing complete combustion to occur.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8681d45557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8681d45557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Which gas is produced during complete combustion? A, B, C, D? PAUSE Tell me your answer. PAUSE. It is carbon dioxide. CO2 di meaning 2 oxide meaning oxygen, dioxide 2 oxygen.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8681d45557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8681d45557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READ The reason the limewater goes cloudy/milky is due to the production of calcium carbonate.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8681d45557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8681d45557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Complete the table to compare complete and incomplete combustion.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681d45557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681d45557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Which gas is produced during incomplete combustion? A, B, C, D? PAUSE Tell me your answer. PAUSE. It is carbon monoxide, if you picked A you were really close, just for future remember it is spelled mon not min.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681d45557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681d45557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a:t>In lesson 6 we balanced the equation showing the complete combustion of methane. Could you try do it again now? Remember to start by counting the number of each type of atom on the different sides of the equation then only add numbers in from of the compound symbols to make both sides have the same number of each atoms, begin with carbon, then hydrogen. Pause the lesson to balance the equation, resume when you’re done. PAUSE Well done, here are the answers, we now have the balanced equation. You already know methane is a hydrocarbon, so could you tell me the word equation for the complete combustion of a hydrocarbon? Pause the video to write it down now and resume when you’re ready. PAUSE Nice, so we have the hydrocarbon methane add oxygen </a:t>
            </a:r>
            <a:r>
              <a:rPr b="1" lang="en-GB"/>
              <a:t>→</a:t>
            </a:r>
            <a:r>
              <a:rPr lang="en-GB"/>
              <a:t> carbon dioxide add water.</a:t>
            </a:r>
            <a:endParaRPr>
              <a:solidFill>
                <a:srgbClr val="000119"/>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681d45557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681d45557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Which flame does a open collar on a Bunsen burner produce? A, B, C, D? PAUSE Tell me your answer. PAUSE. It is B the roaring blue flame, with the collar open a good supply of oxygen is able to reach the burning gas allowing complete combustion to occur.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681d45557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681d45557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Which gas is produced during complete combustion? A, B, C, D? PAUSE Tell me your answer. PAUSE. It is carbon dioxide. CO2 di meaning 2 oxide meaning oxygen, dioxide 2 oxygen.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8681d45557_0_3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8681d45557_0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As we have just saw in the video we can test for carbon dioxide by lighting a splint and putting it into the mouth of the test tube, if it is carbon dioxide the splint will go out. However this will also happen with ammonia. Can you describe the other test for carbon dioxide? Use the key words to help. Pause the lesson now to complete your task. Resume when you’re finished. PAUSE.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8681d45557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681d45557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Which flame does a closed collar on a Bunsen burner produce? A, B, C, D? PAUSE Tell me your answer. PAUSE. It is C the safety flame, with the collar closed only a poor supply of oxygen is able to reach the burning gas so incomplete combustion to occur.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8681d45557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681d45557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Complete the table to compare complete and incomplete combustion. Pause the lesson to complete the task, resume when you are finished. PAUSE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8681d45557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681d45557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000"/>
              <a:buFont typeface="Montserrat SemiBold"/>
              <a:buNone/>
              <a:defRPr b="0" sz="3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3600"/>
              <a:buNone/>
              <a:defRPr sz="3600">
                <a:solidFill>
                  <a:srgbClr val="4B3241"/>
                </a:solidFill>
              </a:defRPr>
            </a:lvl2pPr>
            <a:lvl3pPr lvl="2" rtl="0" algn="ctr">
              <a:spcBef>
                <a:spcPts val="0"/>
              </a:spcBef>
              <a:spcAft>
                <a:spcPts val="0"/>
              </a:spcAft>
              <a:buClr>
                <a:srgbClr val="4B3241"/>
              </a:buClr>
              <a:buSzPts val="3600"/>
              <a:buNone/>
              <a:defRPr sz="3600">
                <a:solidFill>
                  <a:srgbClr val="4B3241"/>
                </a:solidFill>
              </a:defRPr>
            </a:lvl3pPr>
            <a:lvl4pPr lvl="3" rtl="0" algn="ctr">
              <a:spcBef>
                <a:spcPts val="0"/>
              </a:spcBef>
              <a:spcAft>
                <a:spcPts val="0"/>
              </a:spcAft>
              <a:buClr>
                <a:srgbClr val="4B3241"/>
              </a:buClr>
              <a:buSzPts val="3600"/>
              <a:buNone/>
              <a:defRPr sz="3600">
                <a:solidFill>
                  <a:srgbClr val="4B3241"/>
                </a:solidFill>
              </a:defRPr>
            </a:lvl4pPr>
            <a:lvl5pPr lvl="4" rtl="0" algn="ctr">
              <a:spcBef>
                <a:spcPts val="0"/>
              </a:spcBef>
              <a:spcAft>
                <a:spcPts val="0"/>
              </a:spcAft>
              <a:buClr>
                <a:srgbClr val="4B3241"/>
              </a:buClr>
              <a:buSzPts val="3600"/>
              <a:buNone/>
              <a:defRPr sz="3600">
                <a:solidFill>
                  <a:srgbClr val="4B3241"/>
                </a:solidFill>
              </a:defRPr>
            </a:lvl5pPr>
            <a:lvl6pPr lvl="5" rtl="0" algn="ctr">
              <a:spcBef>
                <a:spcPts val="0"/>
              </a:spcBef>
              <a:spcAft>
                <a:spcPts val="0"/>
              </a:spcAft>
              <a:buClr>
                <a:srgbClr val="4B3241"/>
              </a:buClr>
              <a:buSzPts val="3600"/>
              <a:buNone/>
              <a:defRPr sz="3600">
                <a:solidFill>
                  <a:srgbClr val="4B3241"/>
                </a:solidFill>
              </a:defRPr>
            </a:lvl6pPr>
            <a:lvl7pPr lvl="6" rtl="0" algn="ctr">
              <a:spcBef>
                <a:spcPts val="0"/>
              </a:spcBef>
              <a:spcAft>
                <a:spcPts val="0"/>
              </a:spcAft>
              <a:buClr>
                <a:srgbClr val="4B3241"/>
              </a:buClr>
              <a:buSzPts val="3600"/>
              <a:buNone/>
              <a:defRPr sz="3600">
                <a:solidFill>
                  <a:srgbClr val="4B3241"/>
                </a:solidFill>
              </a:defRPr>
            </a:lvl7pPr>
            <a:lvl8pPr lvl="7" rtl="0" algn="ctr">
              <a:spcBef>
                <a:spcPts val="0"/>
              </a:spcBef>
              <a:spcAft>
                <a:spcPts val="0"/>
              </a:spcAft>
              <a:buClr>
                <a:srgbClr val="4B3241"/>
              </a:buClr>
              <a:buSzPts val="3600"/>
              <a:buNone/>
              <a:defRPr sz="3600">
                <a:solidFill>
                  <a:srgbClr val="4B3241"/>
                </a:solidFill>
              </a:defRPr>
            </a:lvl8pPr>
            <a:lvl9pPr lvl="8" rtl="0" algn="ctr">
              <a:spcBef>
                <a:spcPts val="0"/>
              </a:spcBef>
              <a:spcAft>
                <a:spcPts val="0"/>
              </a:spcAft>
              <a:buClr>
                <a:srgbClr val="4B3241"/>
              </a:buClr>
              <a:buSzPts val="3600"/>
              <a:buNone/>
              <a:defRPr sz="3600">
                <a:solidFill>
                  <a:srgbClr val="4B3241"/>
                </a:solidFill>
              </a:defRPr>
            </a:lvl9pPr>
          </a:lstStyle>
          <a:p/>
        </p:txBody>
      </p:sp>
      <p:sp>
        <p:nvSpPr>
          <p:cNvPr id="63" name="Google Shape;63;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4" name="Google Shape;64;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sz="1400"/>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68" name="Google Shape;68;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2" name="Google Shape;72;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3" name="Google Shape;73;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4" name="Google Shape;74;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8" name="Shape 78"/>
        <p:cNvGrpSpPr/>
        <p:nvPr/>
      </p:nvGrpSpPr>
      <p:grpSpPr>
        <a:xfrm>
          <a:off x="0" y="0"/>
          <a:ext cx="0" cy="0"/>
          <a:chOff x="0" y="0"/>
          <a:chExt cx="0" cy="0"/>
        </a:xfrm>
      </p:grpSpPr>
      <p:sp>
        <p:nvSpPr>
          <p:cNvPr id="79" name="Google Shape;79;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1" name="Google Shape;81;p19"/>
          <p:cNvSpPr txBox="1"/>
          <p:nvPr>
            <p:ph idx="1"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9"/>
          <p:cNvSpPr txBox="1"/>
          <p:nvPr>
            <p:ph idx="2"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3" name="Google Shape;83;p19"/>
          <p:cNvSpPr txBox="1"/>
          <p:nvPr>
            <p:ph idx="3"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txBox="1"/>
          <p:nvPr>
            <p:ph idx="4"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5" name="Google Shape;85;p19"/>
          <p:cNvSpPr txBox="1"/>
          <p:nvPr>
            <p:ph idx="5"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9"/>
          <p:cNvSpPr txBox="1"/>
          <p:nvPr>
            <p:ph idx="6"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7" name="Shape 87"/>
        <p:cNvGrpSpPr/>
        <p:nvPr/>
      </p:nvGrpSpPr>
      <p:grpSpPr>
        <a:xfrm>
          <a:off x="0" y="0"/>
          <a:ext cx="0" cy="0"/>
          <a:chOff x="0" y="0"/>
          <a:chExt cx="0" cy="0"/>
        </a:xfrm>
      </p:grpSpPr>
      <p:sp>
        <p:nvSpPr>
          <p:cNvPr id="88" name="Google Shape;88;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txBox="1"/>
          <p:nvPr>
            <p:ph idx="2" type="subTitle"/>
          </p:nvPr>
        </p:nvSpPr>
        <p:spPr>
          <a:xfrm>
            <a:off x="5555725" y="267120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1" name="Google Shape;91;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2" name="Google Shape;92;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3" name="Google Shape;93;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4" name="Google Shape;94;p20"/>
          <p:cNvSpPr txBox="1"/>
          <p:nvPr>
            <p:ph idx="6" type="subTitle"/>
          </p:nvPr>
        </p:nvSpPr>
        <p:spPr>
          <a:xfrm>
            <a:off x="5555725" y="3177725"/>
            <a:ext cx="3129300" cy="3945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5" name="Google Shape;95;p20"/>
          <p:cNvSpPr txBox="1"/>
          <p:nvPr>
            <p:ph idx="7" type="subTitle"/>
          </p:nvPr>
        </p:nvSpPr>
        <p:spPr>
          <a:xfrm>
            <a:off x="5555725" y="3684250"/>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6" name="Google Shape;9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7" name="Shape 97"/>
        <p:cNvGrpSpPr/>
        <p:nvPr/>
      </p:nvGrpSpPr>
      <p:grpSpPr>
        <a:xfrm>
          <a:off x="0" y="0"/>
          <a:ext cx="0" cy="0"/>
          <a:chOff x="0" y="0"/>
          <a:chExt cx="0" cy="0"/>
        </a:xfrm>
      </p:grpSpPr>
      <p:sp>
        <p:nvSpPr>
          <p:cNvPr id="98" name="Google Shape;98;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1"/>
          <p:cNvSpPr txBox="1"/>
          <p:nvPr>
            <p:ph idx="1" type="subTitle"/>
          </p:nvPr>
        </p:nvSpPr>
        <p:spPr>
          <a:xfrm>
            <a:off x="458975" y="1438150"/>
            <a:ext cx="3128400" cy="4533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1" name="Google Shape;101;p21"/>
          <p:cNvSpPr txBox="1"/>
          <p:nvPr>
            <p:ph idx="3" type="subTitle"/>
          </p:nvPr>
        </p:nvSpPr>
        <p:spPr>
          <a:xfrm>
            <a:off x="4734000" y="1438150"/>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3" name="Google Shape;103;p21"/>
          <p:cNvSpPr txBox="1"/>
          <p:nvPr>
            <p:ph idx="5" type="subTitle"/>
          </p:nvPr>
        </p:nvSpPr>
        <p:spPr>
          <a:xfrm>
            <a:off x="458975" y="2952375"/>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5" name="Google Shape;105;p21"/>
          <p:cNvSpPr txBox="1"/>
          <p:nvPr>
            <p:ph idx="7" type="subTitle"/>
          </p:nvPr>
        </p:nvSpPr>
        <p:spPr>
          <a:xfrm>
            <a:off x="4734000" y="2952375"/>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6" name="Google Shape;106;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7" name="Google Shape;107;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11" name="Google Shape;111;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2" name="Shape 112"/>
        <p:cNvGrpSpPr/>
        <p:nvPr/>
      </p:nvGrpSpPr>
      <p:grpSpPr>
        <a:xfrm>
          <a:off x="0" y="0"/>
          <a:ext cx="0" cy="0"/>
          <a:chOff x="0" y="0"/>
          <a:chExt cx="0" cy="0"/>
        </a:xfrm>
      </p:grpSpPr>
      <p:sp>
        <p:nvSpPr>
          <p:cNvPr id="113" name="Google Shape;113;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600"/>
              <a:buFont typeface="Montserrat SemiBold"/>
              <a:buNone/>
              <a:defRPr b="0" i="1" sz="36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114" name="Google Shape;114;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1000"/>
              </a:spcBef>
              <a:spcAft>
                <a:spcPts val="0"/>
              </a:spcAft>
              <a:buNone/>
              <a:defRPr>
                <a:solidFill>
                  <a:srgbClr val="4B3241"/>
                </a:solidFill>
              </a:defRPr>
            </a:lvl3pPr>
            <a:lvl4pPr lvl="3" rtl="0">
              <a:spcBef>
                <a:spcPts val="1000"/>
              </a:spcBef>
              <a:spcAft>
                <a:spcPts val="0"/>
              </a:spcAft>
              <a:buNone/>
              <a:defRPr>
                <a:solidFill>
                  <a:srgbClr val="4B3241"/>
                </a:solidFill>
              </a:defRPr>
            </a:lvl4pPr>
            <a:lvl5pPr lvl="4" rtl="0">
              <a:spcBef>
                <a:spcPts val="1000"/>
              </a:spcBef>
              <a:spcAft>
                <a:spcPts val="0"/>
              </a:spcAft>
              <a:buNone/>
              <a:defRPr>
                <a:solidFill>
                  <a:srgbClr val="4B3241"/>
                </a:solidFill>
              </a:defRPr>
            </a:lvl5pPr>
            <a:lvl6pPr lvl="5" rtl="0">
              <a:spcBef>
                <a:spcPts val="1000"/>
              </a:spcBef>
              <a:spcAft>
                <a:spcPts val="0"/>
              </a:spcAft>
              <a:buNone/>
              <a:defRPr>
                <a:solidFill>
                  <a:srgbClr val="4B3241"/>
                </a:solidFill>
              </a:defRPr>
            </a:lvl6pPr>
            <a:lvl7pPr lvl="6" rtl="0">
              <a:spcBef>
                <a:spcPts val="1000"/>
              </a:spcBef>
              <a:spcAft>
                <a:spcPts val="0"/>
              </a:spcAft>
              <a:buNone/>
              <a:defRPr>
                <a:solidFill>
                  <a:srgbClr val="4B3241"/>
                </a:solidFill>
              </a:defRPr>
            </a:lvl7pPr>
            <a:lvl8pPr lvl="7" rtl="0">
              <a:spcBef>
                <a:spcPts val="1000"/>
              </a:spcBef>
              <a:spcAft>
                <a:spcPts val="0"/>
              </a:spcAft>
              <a:buNone/>
              <a:defRPr>
                <a:solidFill>
                  <a:srgbClr val="4B3241"/>
                </a:solidFill>
              </a:defRPr>
            </a:lvl8pPr>
            <a:lvl9pPr lvl="8" rtl="0">
              <a:spcBef>
                <a:spcPts val="1000"/>
              </a:spcBef>
              <a:spcAft>
                <a:spcPts val="1000"/>
              </a:spcAft>
              <a:buNone/>
              <a:defRPr>
                <a:solidFill>
                  <a:srgbClr val="4B3241"/>
                </a:solidFill>
              </a:defRPr>
            </a:lvl9pPr>
          </a:lstStyle>
          <a:p/>
        </p:txBody>
      </p:sp>
      <p:pic>
        <p:nvPicPr>
          <p:cNvPr id="115" name="Google Shape;115;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25" name="Shape 125"/>
        <p:cNvGrpSpPr/>
        <p:nvPr/>
      </p:nvGrpSpPr>
      <p:grpSpPr>
        <a:xfrm>
          <a:off x="0" y="0"/>
          <a:ext cx="0" cy="0"/>
          <a:chOff x="0" y="0"/>
          <a:chExt cx="0" cy="0"/>
        </a:xfrm>
      </p:grpSpPr>
      <p:sp>
        <p:nvSpPr>
          <p:cNvPr id="126" name="Google Shape;126;p27"/>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27" name="Google Shape;127;p2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28" name="Google Shape;128;p27"/>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4.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259525"/>
            <a:ext cx="8226000" cy="31599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17500" lvl="4" marL="22860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5pPr>
            <a:lvl6pPr indent="-317500" lvl="5" marL="27432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6pPr>
            <a:lvl7pPr indent="-317500" lvl="6" marL="32004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7pPr>
            <a:lvl8pPr indent="-317500" lvl="7" marL="3657600" rtl="0">
              <a:lnSpc>
                <a:spcPct val="130000"/>
              </a:lnSpc>
              <a:spcBef>
                <a:spcPts val="4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8pPr>
            <a:lvl9pPr indent="-317500" lvl="8" marL="4114800" rtl="0">
              <a:lnSpc>
                <a:spcPct val="130000"/>
              </a:lnSpc>
              <a:spcBef>
                <a:spcPts val="400"/>
              </a:spcBef>
              <a:spcAft>
                <a:spcPts val="200"/>
              </a:spcAft>
              <a:buClr>
                <a:schemeClr val="dk2"/>
              </a:buClr>
              <a:buSzPts val="1400"/>
              <a:buFont typeface="Montserrat"/>
              <a:buChar char="–"/>
              <a:defRPr sz="14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0" name="Shape 120"/>
        <p:cNvGrpSpPr/>
        <p:nvPr/>
      </p:nvGrpSpPr>
      <p:grpSpPr>
        <a:xfrm>
          <a:off x="0" y="0"/>
          <a:ext cx="0" cy="0"/>
          <a:chOff x="0" y="0"/>
          <a:chExt cx="0" cy="0"/>
        </a:xfrm>
      </p:grpSpPr>
      <p:sp>
        <p:nvSpPr>
          <p:cNvPr id="121" name="Google Shape;121;p2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122" name="Google Shape;122;p2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23" name="Google Shape;123;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24" name="Google Shape;124;p26"/>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2" name="Shape 132"/>
        <p:cNvGrpSpPr/>
        <p:nvPr/>
      </p:nvGrpSpPr>
      <p:grpSpPr>
        <a:xfrm>
          <a:off x="0" y="0"/>
          <a:ext cx="0" cy="0"/>
          <a:chOff x="0" y="0"/>
          <a:chExt cx="0" cy="0"/>
        </a:xfrm>
      </p:grpSpPr>
      <p:sp>
        <p:nvSpPr>
          <p:cNvPr id="133" name="Google Shape;133;p28"/>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Lesson 8- Combustion</a:t>
            </a:r>
            <a:endParaRPr>
              <a:solidFill>
                <a:srgbClr val="4B3241"/>
              </a:solidFill>
            </a:endParaRPr>
          </a:p>
        </p:txBody>
      </p:sp>
      <p:sp>
        <p:nvSpPr>
          <p:cNvPr id="134" name="Google Shape;134;p28"/>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Chemistry- Key Stage 3</a:t>
            </a:r>
            <a:endParaRPr>
              <a:solidFill>
                <a:srgbClr val="4B3241"/>
              </a:solidFill>
            </a:endParaRPr>
          </a:p>
          <a:p>
            <a:pPr indent="0" lvl="0" marL="0" rtl="0" algn="l">
              <a:spcBef>
                <a:spcPts val="1000"/>
              </a:spcBef>
              <a:spcAft>
                <a:spcPts val="1000"/>
              </a:spcAft>
              <a:buNone/>
            </a:pPr>
            <a:r>
              <a:rPr lang="en-GB">
                <a:solidFill>
                  <a:srgbClr val="4B3241"/>
                </a:solidFill>
              </a:rPr>
              <a:t>Energetics</a:t>
            </a:r>
            <a:endParaRPr>
              <a:solidFill>
                <a:srgbClr val="4B3241"/>
              </a:solidFill>
            </a:endParaRPr>
          </a:p>
        </p:txBody>
      </p:sp>
      <p:sp>
        <p:nvSpPr>
          <p:cNvPr id="135" name="Google Shape;135;p28"/>
          <p:cNvSpPr txBox="1"/>
          <p:nvPr>
            <p:ph idx="4294967295" type="subTitle"/>
          </p:nvPr>
        </p:nvSpPr>
        <p:spPr>
          <a:xfrm>
            <a:off x="229488" y="4419238"/>
            <a:ext cx="1975500" cy="309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B3241"/>
                </a:solidFill>
              </a:rPr>
              <a:t>Miss Charlton</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idx="1" type="subTitle"/>
          </p:nvPr>
        </p:nvSpPr>
        <p:spPr>
          <a:xfrm>
            <a:off x="458975"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A</a:t>
            </a:r>
            <a:endParaRPr sz="1800"/>
          </a:p>
        </p:txBody>
      </p:sp>
      <p:sp>
        <p:nvSpPr>
          <p:cNvPr id="230" name="Google Shape;230;p37"/>
          <p:cNvSpPr txBox="1"/>
          <p:nvPr>
            <p:ph idx="2" type="body"/>
          </p:nvPr>
        </p:nvSpPr>
        <p:spPr>
          <a:xfrm>
            <a:off x="230375" y="2070075"/>
            <a:ext cx="37686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 minoxide</a:t>
            </a:r>
            <a:endParaRPr sz="1800"/>
          </a:p>
        </p:txBody>
      </p:sp>
      <p:sp>
        <p:nvSpPr>
          <p:cNvPr id="231" name="Google Shape;231;p37"/>
          <p:cNvSpPr txBox="1"/>
          <p:nvPr>
            <p:ph idx="3" type="subTitle"/>
          </p:nvPr>
        </p:nvSpPr>
        <p:spPr>
          <a:xfrm>
            <a:off x="4734000"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B</a:t>
            </a:r>
            <a:endParaRPr sz="1800"/>
          </a:p>
        </p:txBody>
      </p:sp>
      <p:sp>
        <p:nvSpPr>
          <p:cNvPr id="232" name="Google Shape;232;p37"/>
          <p:cNvSpPr txBox="1"/>
          <p:nvPr>
            <p:ph idx="4" type="body"/>
          </p:nvPr>
        </p:nvSpPr>
        <p:spPr>
          <a:xfrm>
            <a:off x="4505400" y="2070075"/>
            <a:ext cx="35283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 dioxide</a:t>
            </a:r>
            <a:endParaRPr sz="1800"/>
          </a:p>
        </p:txBody>
      </p:sp>
      <p:sp>
        <p:nvSpPr>
          <p:cNvPr id="233" name="Google Shape;233;p37"/>
          <p:cNvSpPr txBox="1"/>
          <p:nvPr>
            <p:ph idx="5" type="subTitle"/>
          </p:nvPr>
        </p:nvSpPr>
        <p:spPr>
          <a:xfrm>
            <a:off x="458975" y="296180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solidFill>
                  <a:srgbClr val="FFFFFF"/>
                </a:solidFill>
              </a:rPr>
              <a:t>C</a:t>
            </a:r>
            <a:endParaRPr sz="1800">
              <a:solidFill>
                <a:srgbClr val="FFFFFF"/>
              </a:solidFill>
            </a:endParaRPr>
          </a:p>
        </p:txBody>
      </p:sp>
      <p:sp>
        <p:nvSpPr>
          <p:cNvPr id="234" name="Google Shape;234;p37"/>
          <p:cNvSpPr txBox="1"/>
          <p:nvPr>
            <p:ph idx="6" type="body"/>
          </p:nvPr>
        </p:nvSpPr>
        <p:spPr>
          <a:xfrm>
            <a:off x="230375" y="3622400"/>
            <a:ext cx="3528300" cy="4533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Helium</a:t>
            </a:r>
            <a:endParaRPr sz="1800"/>
          </a:p>
        </p:txBody>
      </p:sp>
      <p:sp>
        <p:nvSpPr>
          <p:cNvPr id="235" name="Google Shape;235;p37"/>
          <p:cNvSpPr txBox="1"/>
          <p:nvPr>
            <p:ph idx="7" type="subTitle"/>
          </p:nvPr>
        </p:nvSpPr>
        <p:spPr>
          <a:xfrm>
            <a:off x="4734000" y="2971338"/>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D</a:t>
            </a:r>
            <a:endParaRPr sz="1800"/>
          </a:p>
        </p:txBody>
      </p:sp>
      <p:sp>
        <p:nvSpPr>
          <p:cNvPr id="236" name="Google Shape;236;p37"/>
          <p:cNvSpPr txBox="1"/>
          <p:nvPr>
            <p:ph idx="8" type="body"/>
          </p:nvPr>
        </p:nvSpPr>
        <p:spPr>
          <a:xfrm>
            <a:off x="4505400" y="3584300"/>
            <a:ext cx="37044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 monoxide</a:t>
            </a:r>
            <a:endParaRPr sz="1800"/>
          </a:p>
        </p:txBody>
      </p:sp>
      <p:sp>
        <p:nvSpPr>
          <p:cNvPr id="237" name="Google Shape;237;p3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38" name="Google Shape;238;p37"/>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gas is produced during incomplete combustion?</a:t>
            </a:r>
            <a:endParaRPr>
              <a:solidFill>
                <a:schemeClr val="dk2"/>
              </a:solidFill>
            </a:endParaRPr>
          </a:p>
        </p:txBody>
      </p:sp>
      <p:sp>
        <p:nvSpPr>
          <p:cNvPr id="239" name="Google Shape;239;p37"/>
          <p:cNvSpPr/>
          <p:nvPr/>
        </p:nvSpPr>
        <p:spPr>
          <a:xfrm>
            <a:off x="4630800" y="2879600"/>
            <a:ext cx="3334800" cy="12009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ph idx="1" type="subTitle"/>
          </p:nvPr>
        </p:nvSpPr>
        <p:spPr>
          <a:xfrm>
            <a:off x="458975"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A</a:t>
            </a:r>
            <a:endParaRPr sz="1800"/>
          </a:p>
        </p:txBody>
      </p:sp>
      <p:sp>
        <p:nvSpPr>
          <p:cNvPr id="245" name="Google Shape;245;p38"/>
          <p:cNvSpPr txBox="1"/>
          <p:nvPr>
            <p:ph idx="2" type="body"/>
          </p:nvPr>
        </p:nvSpPr>
        <p:spPr>
          <a:xfrm>
            <a:off x="230375" y="2070075"/>
            <a:ext cx="37686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Red flame</a:t>
            </a:r>
            <a:endParaRPr sz="1800"/>
          </a:p>
        </p:txBody>
      </p:sp>
      <p:sp>
        <p:nvSpPr>
          <p:cNvPr id="246" name="Google Shape;246;p38"/>
          <p:cNvSpPr txBox="1"/>
          <p:nvPr>
            <p:ph idx="3" type="subTitle"/>
          </p:nvPr>
        </p:nvSpPr>
        <p:spPr>
          <a:xfrm>
            <a:off x="4734000"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B</a:t>
            </a:r>
            <a:endParaRPr sz="1800"/>
          </a:p>
        </p:txBody>
      </p:sp>
      <p:sp>
        <p:nvSpPr>
          <p:cNvPr id="247" name="Google Shape;247;p38"/>
          <p:cNvSpPr txBox="1"/>
          <p:nvPr>
            <p:ph idx="4" type="body"/>
          </p:nvPr>
        </p:nvSpPr>
        <p:spPr>
          <a:xfrm>
            <a:off x="4505400" y="2070075"/>
            <a:ext cx="35283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Roaring blue flame</a:t>
            </a:r>
            <a:endParaRPr sz="1800"/>
          </a:p>
        </p:txBody>
      </p:sp>
      <p:sp>
        <p:nvSpPr>
          <p:cNvPr id="248" name="Google Shape;248;p38"/>
          <p:cNvSpPr txBox="1"/>
          <p:nvPr>
            <p:ph idx="5" type="subTitle"/>
          </p:nvPr>
        </p:nvSpPr>
        <p:spPr>
          <a:xfrm>
            <a:off x="458975" y="296180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solidFill>
                  <a:srgbClr val="FFFFFF"/>
                </a:solidFill>
              </a:rPr>
              <a:t>C</a:t>
            </a:r>
            <a:endParaRPr sz="1800">
              <a:solidFill>
                <a:srgbClr val="FFFFFF"/>
              </a:solidFill>
            </a:endParaRPr>
          </a:p>
        </p:txBody>
      </p:sp>
      <p:sp>
        <p:nvSpPr>
          <p:cNvPr id="249" name="Google Shape;249;p38"/>
          <p:cNvSpPr txBox="1"/>
          <p:nvPr>
            <p:ph idx="6" type="body"/>
          </p:nvPr>
        </p:nvSpPr>
        <p:spPr>
          <a:xfrm>
            <a:off x="230375" y="3622400"/>
            <a:ext cx="3528300" cy="4533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Safety flame</a:t>
            </a:r>
            <a:endParaRPr sz="1800"/>
          </a:p>
        </p:txBody>
      </p:sp>
      <p:sp>
        <p:nvSpPr>
          <p:cNvPr id="250" name="Google Shape;250;p38"/>
          <p:cNvSpPr txBox="1"/>
          <p:nvPr>
            <p:ph idx="7" type="subTitle"/>
          </p:nvPr>
        </p:nvSpPr>
        <p:spPr>
          <a:xfrm>
            <a:off x="4734000" y="2971338"/>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D</a:t>
            </a:r>
            <a:endParaRPr sz="1800"/>
          </a:p>
        </p:txBody>
      </p:sp>
      <p:sp>
        <p:nvSpPr>
          <p:cNvPr id="251" name="Google Shape;251;p38"/>
          <p:cNvSpPr txBox="1"/>
          <p:nvPr>
            <p:ph idx="8" type="body"/>
          </p:nvPr>
        </p:nvSpPr>
        <p:spPr>
          <a:xfrm>
            <a:off x="4505400" y="3584300"/>
            <a:ext cx="37044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Pink flame</a:t>
            </a:r>
            <a:endParaRPr sz="1800"/>
          </a:p>
        </p:txBody>
      </p:sp>
      <p:sp>
        <p:nvSpPr>
          <p:cNvPr id="252" name="Google Shape;252;p3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53" name="Google Shape;253;p38"/>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flame does a closed collar on a Bunsen burner produce?</a:t>
            </a:r>
            <a:endParaRPr>
              <a:solidFill>
                <a:schemeClr val="dk2"/>
              </a:solidFill>
            </a:endParaRPr>
          </a:p>
        </p:txBody>
      </p:sp>
      <p:sp>
        <p:nvSpPr>
          <p:cNvPr id="254" name="Google Shape;254;p38"/>
          <p:cNvSpPr/>
          <p:nvPr/>
        </p:nvSpPr>
        <p:spPr>
          <a:xfrm>
            <a:off x="355775" y="2879594"/>
            <a:ext cx="3334800" cy="12009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ph type="title"/>
          </p:nvPr>
        </p:nvSpPr>
        <p:spPr>
          <a:xfrm>
            <a:off x="458975" y="446400"/>
            <a:ext cx="46173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u="sng"/>
              <a:t>Complete Combustion</a:t>
            </a:r>
            <a:endParaRPr u="sng"/>
          </a:p>
        </p:txBody>
      </p:sp>
      <p:sp>
        <p:nvSpPr>
          <p:cNvPr id="260" name="Google Shape;260;p39"/>
          <p:cNvSpPr txBox="1"/>
          <p:nvPr>
            <p:ph idx="1" type="body"/>
          </p:nvPr>
        </p:nvSpPr>
        <p:spPr>
          <a:xfrm>
            <a:off x="618063" y="1552450"/>
            <a:ext cx="8461500" cy="512700"/>
          </a:xfrm>
          <a:prstGeom prst="rect">
            <a:avLst/>
          </a:prstGeom>
        </p:spPr>
        <p:txBody>
          <a:bodyPr anchorCtr="0" anchor="t" bIns="0" lIns="0" spcFirstLastPara="1" rIns="0" wrap="square" tIns="0">
            <a:noAutofit/>
          </a:bodyPr>
          <a:lstStyle/>
          <a:p>
            <a:pPr indent="0" lvl="0" marL="228600" rtl="0" algn="l">
              <a:lnSpc>
                <a:spcPct val="115000"/>
              </a:lnSpc>
              <a:spcBef>
                <a:spcPts val="0"/>
              </a:spcBef>
              <a:spcAft>
                <a:spcPts val="0"/>
              </a:spcAft>
              <a:buNone/>
            </a:pPr>
            <a:r>
              <a:rPr lang="en-GB" sz="2300">
                <a:solidFill>
                  <a:srgbClr val="231F20"/>
                </a:solidFill>
              </a:rPr>
              <a:t>               CH</a:t>
            </a:r>
            <a:r>
              <a:rPr baseline="-25000" lang="en-GB" sz="2300">
                <a:solidFill>
                  <a:srgbClr val="231F20"/>
                </a:solidFill>
              </a:rPr>
              <a:t>4</a:t>
            </a:r>
            <a:r>
              <a:rPr lang="en-GB" sz="2300">
                <a:solidFill>
                  <a:srgbClr val="231F20"/>
                </a:solidFill>
              </a:rPr>
              <a:t>   +      O</a:t>
            </a:r>
            <a:r>
              <a:rPr baseline="-25000" lang="en-GB" sz="2300">
                <a:solidFill>
                  <a:srgbClr val="231F20"/>
                </a:solidFill>
              </a:rPr>
              <a:t>2</a:t>
            </a:r>
            <a:r>
              <a:rPr lang="en-GB" sz="2300">
                <a:solidFill>
                  <a:srgbClr val="231F20"/>
                </a:solidFill>
              </a:rPr>
              <a:t>       </a:t>
            </a:r>
            <a:r>
              <a:rPr b="1" lang="en-GB" sz="2300">
                <a:solidFill>
                  <a:srgbClr val="231F20"/>
                </a:solidFill>
              </a:rPr>
              <a:t>→</a:t>
            </a:r>
            <a:r>
              <a:rPr lang="en-GB" sz="2300">
                <a:solidFill>
                  <a:srgbClr val="231F20"/>
                </a:solidFill>
              </a:rPr>
              <a:t>     CO</a:t>
            </a:r>
            <a:r>
              <a:rPr baseline="-25000" lang="en-GB" sz="2300">
                <a:solidFill>
                  <a:srgbClr val="231F20"/>
                </a:solidFill>
              </a:rPr>
              <a:t>2</a:t>
            </a:r>
            <a:r>
              <a:rPr lang="en-GB" sz="2300">
                <a:solidFill>
                  <a:srgbClr val="231F20"/>
                </a:solidFill>
              </a:rPr>
              <a:t>     +    H</a:t>
            </a:r>
            <a:r>
              <a:rPr baseline="-25000" lang="en-GB" sz="2300">
                <a:solidFill>
                  <a:srgbClr val="231F20"/>
                </a:solidFill>
              </a:rPr>
              <a:t>2</a:t>
            </a:r>
            <a:r>
              <a:rPr lang="en-GB" sz="2300">
                <a:solidFill>
                  <a:srgbClr val="231F20"/>
                </a:solidFill>
              </a:rPr>
              <a:t>O</a:t>
            </a:r>
            <a:endParaRPr sz="2300">
              <a:solidFill>
                <a:srgbClr val="231F20"/>
              </a:solidFill>
            </a:endParaRPr>
          </a:p>
          <a:p>
            <a:pPr indent="0" lvl="0" marL="228600" rtl="0" algn="l">
              <a:lnSpc>
                <a:spcPct val="115000"/>
              </a:lnSpc>
              <a:spcBef>
                <a:spcPts val="600"/>
              </a:spcBef>
              <a:spcAft>
                <a:spcPts val="0"/>
              </a:spcAft>
              <a:buNone/>
            </a:pPr>
            <a:r>
              <a:t/>
            </a:r>
            <a:endParaRPr sz="2300">
              <a:solidFill>
                <a:srgbClr val="231F20"/>
              </a:solidFill>
            </a:endParaRPr>
          </a:p>
          <a:p>
            <a:pPr indent="0" lvl="0" marL="228600" rtl="0" algn="l">
              <a:lnSpc>
                <a:spcPct val="115000"/>
              </a:lnSpc>
              <a:spcBef>
                <a:spcPts val="600"/>
              </a:spcBef>
              <a:spcAft>
                <a:spcPts val="600"/>
              </a:spcAft>
              <a:buNone/>
            </a:pPr>
            <a:r>
              <a:t/>
            </a:r>
            <a:endParaRPr sz="2300">
              <a:solidFill>
                <a:srgbClr val="231F20"/>
              </a:solidFill>
            </a:endParaRPr>
          </a:p>
        </p:txBody>
      </p:sp>
      <p:sp>
        <p:nvSpPr>
          <p:cNvPr id="261" name="Google Shape;261;p3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cxnSp>
        <p:nvCxnSpPr>
          <p:cNvPr id="262" name="Google Shape;262;p39"/>
          <p:cNvCxnSpPr/>
          <p:nvPr/>
        </p:nvCxnSpPr>
        <p:spPr>
          <a:xfrm flipH="1">
            <a:off x="1945475" y="1913775"/>
            <a:ext cx="268800" cy="510300"/>
          </a:xfrm>
          <a:prstGeom prst="straightConnector1">
            <a:avLst/>
          </a:prstGeom>
          <a:noFill/>
          <a:ln cap="flat" cmpd="sng" w="38100">
            <a:solidFill>
              <a:schemeClr val="dk2"/>
            </a:solidFill>
            <a:prstDash val="solid"/>
            <a:round/>
            <a:headEnd len="med" w="med" type="none"/>
            <a:tailEnd len="med" w="med" type="triangle"/>
          </a:ln>
        </p:spPr>
      </p:cxnSp>
      <p:cxnSp>
        <p:nvCxnSpPr>
          <p:cNvPr id="263" name="Google Shape;263;p39"/>
          <p:cNvCxnSpPr/>
          <p:nvPr/>
        </p:nvCxnSpPr>
        <p:spPr>
          <a:xfrm flipH="1">
            <a:off x="3449838" y="1989975"/>
            <a:ext cx="9000" cy="487800"/>
          </a:xfrm>
          <a:prstGeom prst="straightConnector1">
            <a:avLst/>
          </a:prstGeom>
          <a:noFill/>
          <a:ln cap="flat" cmpd="sng" w="38100">
            <a:solidFill>
              <a:schemeClr val="dk2"/>
            </a:solidFill>
            <a:prstDash val="solid"/>
            <a:round/>
            <a:headEnd len="med" w="med" type="none"/>
            <a:tailEnd len="med" w="med" type="triangle"/>
          </a:ln>
        </p:spPr>
      </p:cxnSp>
      <p:cxnSp>
        <p:nvCxnSpPr>
          <p:cNvPr id="264" name="Google Shape;264;p39"/>
          <p:cNvCxnSpPr/>
          <p:nvPr/>
        </p:nvCxnSpPr>
        <p:spPr>
          <a:xfrm flipH="1">
            <a:off x="5034813" y="1963125"/>
            <a:ext cx="9000" cy="487800"/>
          </a:xfrm>
          <a:prstGeom prst="straightConnector1">
            <a:avLst/>
          </a:prstGeom>
          <a:noFill/>
          <a:ln cap="flat" cmpd="sng" w="38100">
            <a:solidFill>
              <a:schemeClr val="dk2"/>
            </a:solidFill>
            <a:prstDash val="solid"/>
            <a:round/>
            <a:headEnd len="med" w="med" type="none"/>
            <a:tailEnd len="med" w="med" type="triangle"/>
          </a:ln>
        </p:spPr>
      </p:cxnSp>
      <p:cxnSp>
        <p:nvCxnSpPr>
          <p:cNvPr id="265" name="Google Shape;265;p39"/>
          <p:cNvCxnSpPr/>
          <p:nvPr/>
        </p:nvCxnSpPr>
        <p:spPr>
          <a:xfrm flipH="1">
            <a:off x="6357463" y="1989975"/>
            <a:ext cx="9000" cy="487800"/>
          </a:xfrm>
          <a:prstGeom prst="straightConnector1">
            <a:avLst/>
          </a:prstGeom>
          <a:noFill/>
          <a:ln cap="flat" cmpd="sng" w="38100">
            <a:solidFill>
              <a:schemeClr val="dk2"/>
            </a:solidFill>
            <a:prstDash val="solid"/>
            <a:round/>
            <a:headEnd len="med" w="med" type="none"/>
            <a:tailEnd len="med" w="med" type="triangle"/>
          </a:ln>
        </p:spPr>
      </p:cxnSp>
      <p:sp>
        <p:nvSpPr>
          <p:cNvPr id="266" name="Google Shape;266;p39"/>
          <p:cNvSpPr txBox="1"/>
          <p:nvPr/>
        </p:nvSpPr>
        <p:spPr>
          <a:xfrm>
            <a:off x="722025" y="2406675"/>
            <a:ext cx="8290500" cy="1500000"/>
          </a:xfrm>
          <a:prstGeom prst="rect">
            <a:avLst/>
          </a:prstGeom>
          <a:noFill/>
          <a:ln>
            <a:noFill/>
          </a:ln>
        </p:spPr>
        <p:txBody>
          <a:bodyPr anchorCtr="0" anchor="t" bIns="45725" lIns="45725" spcFirstLastPara="1" rIns="45725" wrap="square" tIns="45725">
            <a:noAutofit/>
          </a:bodyPr>
          <a:lstStyle/>
          <a:p>
            <a:pPr indent="0" lvl="0" marL="228600" rtl="0" algn="l">
              <a:lnSpc>
                <a:spcPct val="115000"/>
              </a:lnSpc>
              <a:spcBef>
                <a:spcPts val="0"/>
              </a:spcBef>
              <a:spcAft>
                <a:spcPts val="0"/>
              </a:spcAft>
              <a:buNone/>
            </a:pPr>
            <a:r>
              <a:rPr lang="en-GB" sz="2300">
                <a:solidFill>
                  <a:srgbClr val="231F20"/>
                </a:solidFill>
                <a:latin typeface="Montserrat"/>
                <a:ea typeface="Montserrat"/>
                <a:cs typeface="Montserrat"/>
                <a:sym typeface="Montserrat"/>
              </a:rPr>
              <a:t>Hydrocarbon + oxygen</a:t>
            </a:r>
            <a:r>
              <a:rPr b="1" lang="en-GB" sz="2300">
                <a:solidFill>
                  <a:srgbClr val="231F20"/>
                </a:solidFill>
                <a:latin typeface="Montserrat"/>
                <a:ea typeface="Montserrat"/>
                <a:cs typeface="Montserrat"/>
                <a:sym typeface="Montserrat"/>
              </a:rPr>
              <a:t> →</a:t>
            </a:r>
            <a:r>
              <a:rPr lang="en-GB" sz="2300">
                <a:solidFill>
                  <a:srgbClr val="231F20"/>
                </a:solidFill>
                <a:latin typeface="Montserrat"/>
                <a:ea typeface="Montserrat"/>
                <a:cs typeface="Montserrat"/>
                <a:sym typeface="Montserrat"/>
              </a:rPr>
              <a:t>  carbon    + water</a:t>
            </a:r>
            <a:endParaRPr sz="2300">
              <a:solidFill>
                <a:srgbClr val="231F20"/>
              </a:solidFill>
              <a:latin typeface="Montserrat"/>
              <a:ea typeface="Montserrat"/>
              <a:cs typeface="Montserrat"/>
              <a:sym typeface="Montserrat"/>
            </a:endParaRPr>
          </a:p>
          <a:p>
            <a:pPr indent="0" lvl="0" marL="228600" rtl="0" algn="l">
              <a:lnSpc>
                <a:spcPct val="115000"/>
              </a:lnSpc>
              <a:spcBef>
                <a:spcPts val="600"/>
              </a:spcBef>
              <a:spcAft>
                <a:spcPts val="600"/>
              </a:spcAft>
              <a:buNone/>
            </a:pPr>
            <a:r>
              <a:rPr lang="en-GB" sz="2300">
                <a:solidFill>
                  <a:srgbClr val="231F20"/>
                </a:solidFill>
                <a:latin typeface="Montserrat"/>
                <a:ea typeface="Montserrat"/>
                <a:cs typeface="Montserrat"/>
                <a:sym typeface="Montserrat"/>
              </a:rPr>
              <a:t>(methane)									   dioxide</a:t>
            </a:r>
            <a:endParaRPr sz="2300">
              <a:solidFill>
                <a:srgbClr val="231F20"/>
              </a:solidFill>
              <a:latin typeface="Montserrat"/>
              <a:ea typeface="Montserrat"/>
              <a:cs typeface="Montserrat"/>
              <a:sym typeface="Montserrat"/>
            </a:endParaRPr>
          </a:p>
        </p:txBody>
      </p:sp>
      <p:sp>
        <p:nvSpPr>
          <p:cNvPr id="267" name="Google Shape;267;p39"/>
          <p:cNvSpPr txBox="1"/>
          <p:nvPr/>
        </p:nvSpPr>
        <p:spPr>
          <a:xfrm>
            <a:off x="3100125" y="1515513"/>
            <a:ext cx="268800" cy="5127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300">
                <a:latin typeface="Montserrat"/>
                <a:ea typeface="Montserrat"/>
                <a:cs typeface="Montserrat"/>
                <a:sym typeface="Montserrat"/>
              </a:rPr>
              <a:t>2</a:t>
            </a:r>
            <a:endParaRPr b="1" sz="2300">
              <a:latin typeface="Montserrat"/>
              <a:ea typeface="Montserrat"/>
              <a:cs typeface="Montserrat"/>
              <a:sym typeface="Montserrat"/>
            </a:endParaRPr>
          </a:p>
        </p:txBody>
      </p:sp>
      <p:sp>
        <p:nvSpPr>
          <p:cNvPr id="268" name="Google Shape;268;p39"/>
          <p:cNvSpPr txBox="1"/>
          <p:nvPr/>
        </p:nvSpPr>
        <p:spPr>
          <a:xfrm>
            <a:off x="6033825" y="1515513"/>
            <a:ext cx="268800" cy="5127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300">
                <a:latin typeface="Montserrat"/>
                <a:ea typeface="Montserrat"/>
                <a:cs typeface="Montserrat"/>
                <a:sym typeface="Montserrat"/>
              </a:rPr>
              <a:t>2</a:t>
            </a:r>
            <a:endParaRPr b="1" sz="23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1000"/>
                                        <p:tgtEl>
                                          <p:spTgt spid="2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animEffect filter="fade" transition="in">
                                      <p:cBhvr>
                                        <p:cTn dur="1000"/>
                                        <p:tgtEl>
                                          <p:spTgt spid="2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animEffect filter="fade" transition="in">
                                      <p:cBhvr>
                                        <p:cTn dur="1000"/>
                                        <p:tgtEl>
                                          <p:spTgt spid="2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idx="1" type="subTitle"/>
          </p:nvPr>
        </p:nvSpPr>
        <p:spPr>
          <a:xfrm>
            <a:off x="458975"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A</a:t>
            </a:r>
            <a:endParaRPr sz="1800"/>
          </a:p>
        </p:txBody>
      </p:sp>
      <p:sp>
        <p:nvSpPr>
          <p:cNvPr id="274" name="Google Shape;274;p40"/>
          <p:cNvSpPr txBox="1"/>
          <p:nvPr>
            <p:ph idx="2" type="body"/>
          </p:nvPr>
        </p:nvSpPr>
        <p:spPr>
          <a:xfrm>
            <a:off x="230375" y="2070075"/>
            <a:ext cx="37686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Red flame</a:t>
            </a:r>
            <a:endParaRPr sz="1800"/>
          </a:p>
        </p:txBody>
      </p:sp>
      <p:sp>
        <p:nvSpPr>
          <p:cNvPr id="275" name="Google Shape;275;p40"/>
          <p:cNvSpPr txBox="1"/>
          <p:nvPr>
            <p:ph idx="3" type="subTitle"/>
          </p:nvPr>
        </p:nvSpPr>
        <p:spPr>
          <a:xfrm>
            <a:off x="4734000"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B</a:t>
            </a:r>
            <a:endParaRPr sz="1800"/>
          </a:p>
        </p:txBody>
      </p:sp>
      <p:sp>
        <p:nvSpPr>
          <p:cNvPr id="276" name="Google Shape;276;p40"/>
          <p:cNvSpPr txBox="1"/>
          <p:nvPr>
            <p:ph idx="4" type="body"/>
          </p:nvPr>
        </p:nvSpPr>
        <p:spPr>
          <a:xfrm>
            <a:off x="4505400" y="2070075"/>
            <a:ext cx="35283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Roaring blue flame</a:t>
            </a:r>
            <a:endParaRPr sz="1800"/>
          </a:p>
        </p:txBody>
      </p:sp>
      <p:sp>
        <p:nvSpPr>
          <p:cNvPr id="277" name="Google Shape;277;p40"/>
          <p:cNvSpPr txBox="1"/>
          <p:nvPr>
            <p:ph idx="5" type="subTitle"/>
          </p:nvPr>
        </p:nvSpPr>
        <p:spPr>
          <a:xfrm>
            <a:off x="458975" y="296180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solidFill>
                  <a:srgbClr val="FFFFFF"/>
                </a:solidFill>
              </a:rPr>
              <a:t>C</a:t>
            </a:r>
            <a:endParaRPr sz="1800">
              <a:solidFill>
                <a:srgbClr val="FFFFFF"/>
              </a:solidFill>
            </a:endParaRPr>
          </a:p>
        </p:txBody>
      </p:sp>
      <p:sp>
        <p:nvSpPr>
          <p:cNvPr id="278" name="Google Shape;278;p40"/>
          <p:cNvSpPr txBox="1"/>
          <p:nvPr>
            <p:ph idx="6" type="body"/>
          </p:nvPr>
        </p:nvSpPr>
        <p:spPr>
          <a:xfrm>
            <a:off x="230375" y="3622400"/>
            <a:ext cx="3528300" cy="4533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Safety flame</a:t>
            </a:r>
            <a:endParaRPr sz="1800"/>
          </a:p>
        </p:txBody>
      </p:sp>
      <p:sp>
        <p:nvSpPr>
          <p:cNvPr id="279" name="Google Shape;279;p40"/>
          <p:cNvSpPr txBox="1"/>
          <p:nvPr>
            <p:ph idx="7" type="subTitle"/>
          </p:nvPr>
        </p:nvSpPr>
        <p:spPr>
          <a:xfrm>
            <a:off x="4734000" y="2971338"/>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D</a:t>
            </a:r>
            <a:endParaRPr sz="1800"/>
          </a:p>
        </p:txBody>
      </p:sp>
      <p:sp>
        <p:nvSpPr>
          <p:cNvPr id="280" name="Google Shape;280;p40"/>
          <p:cNvSpPr txBox="1"/>
          <p:nvPr>
            <p:ph idx="8" type="body"/>
          </p:nvPr>
        </p:nvSpPr>
        <p:spPr>
          <a:xfrm>
            <a:off x="4505400" y="3584300"/>
            <a:ext cx="37044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Pink flame</a:t>
            </a:r>
            <a:endParaRPr sz="1800"/>
          </a:p>
        </p:txBody>
      </p:sp>
      <p:sp>
        <p:nvSpPr>
          <p:cNvPr id="281" name="Google Shape;281;p4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82" name="Google Shape;282;p40"/>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flame does an open collar on a Bunsen burner produce?</a:t>
            </a:r>
            <a:endParaRPr>
              <a:solidFill>
                <a:schemeClr val="dk2"/>
              </a:solidFill>
            </a:endParaRPr>
          </a:p>
        </p:txBody>
      </p:sp>
      <p:sp>
        <p:nvSpPr>
          <p:cNvPr id="283" name="Google Shape;283;p40"/>
          <p:cNvSpPr/>
          <p:nvPr/>
        </p:nvSpPr>
        <p:spPr>
          <a:xfrm>
            <a:off x="4630800" y="1259519"/>
            <a:ext cx="3334800" cy="12009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1"/>
          <p:cNvSpPr txBox="1"/>
          <p:nvPr>
            <p:ph idx="1" type="subTitle"/>
          </p:nvPr>
        </p:nvSpPr>
        <p:spPr>
          <a:xfrm>
            <a:off x="458975"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A</a:t>
            </a:r>
            <a:endParaRPr sz="1800"/>
          </a:p>
        </p:txBody>
      </p:sp>
      <p:sp>
        <p:nvSpPr>
          <p:cNvPr id="289" name="Google Shape;289;p41"/>
          <p:cNvSpPr txBox="1"/>
          <p:nvPr>
            <p:ph idx="2" type="body"/>
          </p:nvPr>
        </p:nvSpPr>
        <p:spPr>
          <a:xfrm>
            <a:off x="230375" y="2070075"/>
            <a:ext cx="37686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Carbonoxide</a:t>
            </a:r>
            <a:endParaRPr sz="1800"/>
          </a:p>
        </p:txBody>
      </p:sp>
      <p:sp>
        <p:nvSpPr>
          <p:cNvPr id="290" name="Google Shape;290;p41"/>
          <p:cNvSpPr txBox="1"/>
          <p:nvPr>
            <p:ph idx="3" type="subTitle"/>
          </p:nvPr>
        </p:nvSpPr>
        <p:spPr>
          <a:xfrm>
            <a:off x="4734000"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B</a:t>
            </a:r>
            <a:endParaRPr sz="1800"/>
          </a:p>
        </p:txBody>
      </p:sp>
      <p:sp>
        <p:nvSpPr>
          <p:cNvPr id="291" name="Google Shape;291;p41"/>
          <p:cNvSpPr txBox="1"/>
          <p:nvPr>
            <p:ph idx="4" type="body"/>
          </p:nvPr>
        </p:nvSpPr>
        <p:spPr>
          <a:xfrm>
            <a:off x="4505400" y="2070075"/>
            <a:ext cx="35283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 dioxide</a:t>
            </a:r>
            <a:endParaRPr sz="1800"/>
          </a:p>
        </p:txBody>
      </p:sp>
      <p:sp>
        <p:nvSpPr>
          <p:cNvPr id="292" name="Google Shape;292;p41"/>
          <p:cNvSpPr txBox="1"/>
          <p:nvPr>
            <p:ph idx="5" type="subTitle"/>
          </p:nvPr>
        </p:nvSpPr>
        <p:spPr>
          <a:xfrm>
            <a:off x="458975" y="296180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solidFill>
                  <a:srgbClr val="FFFFFF"/>
                </a:solidFill>
              </a:rPr>
              <a:t>C</a:t>
            </a:r>
            <a:endParaRPr sz="1800">
              <a:solidFill>
                <a:srgbClr val="FFFFFF"/>
              </a:solidFill>
            </a:endParaRPr>
          </a:p>
        </p:txBody>
      </p:sp>
      <p:sp>
        <p:nvSpPr>
          <p:cNvPr id="293" name="Google Shape;293;p41"/>
          <p:cNvSpPr txBox="1"/>
          <p:nvPr>
            <p:ph idx="6" type="body"/>
          </p:nvPr>
        </p:nvSpPr>
        <p:spPr>
          <a:xfrm>
            <a:off x="230375" y="3622400"/>
            <a:ext cx="3528300" cy="4533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Helium</a:t>
            </a:r>
            <a:endParaRPr sz="1800"/>
          </a:p>
        </p:txBody>
      </p:sp>
      <p:sp>
        <p:nvSpPr>
          <p:cNvPr id="294" name="Google Shape;294;p41"/>
          <p:cNvSpPr txBox="1"/>
          <p:nvPr>
            <p:ph idx="7" type="subTitle"/>
          </p:nvPr>
        </p:nvSpPr>
        <p:spPr>
          <a:xfrm>
            <a:off x="4734000" y="2971338"/>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D</a:t>
            </a:r>
            <a:endParaRPr sz="1800"/>
          </a:p>
        </p:txBody>
      </p:sp>
      <p:sp>
        <p:nvSpPr>
          <p:cNvPr id="295" name="Google Shape;295;p41"/>
          <p:cNvSpPr txBox="1"/>
          <p:nvPr>
            <p:ph idx="8" type="body"/>
          </p:nvPr>
        </p:nvSpPr>
        <p:spPr>
          <a:xfrm>
            <a:off x="4505400" y="3584300"/>
            <a:ext cx="37044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 monoxide</a:t>
            </a:r>
            <a:endParaRPr sz="1800"/>
          </a:p>
        </p:txBody>
      </p:sp>
      <p:sp>
        <p:nvSpPr>
          <p:cNvPr id="296" name="Google Shape;296;p4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97" name="Google Shape;297;p41"/>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gas is produced during complete combustion?</a:t>
            </a:r>
            <a:endParaRPr>
              <a:solidFill>
                <a:schemeClr val="dk2"/>
              </a:solidFill>
            </a:endParaRPr>
          </a:p>
        </p:txBody>
      </p:sp>
      <p:sp>
        <p:nvSpPr>
          <p:cNvPr id="298" name="Google Shape;298;p41"/>
          <p:cNvSpPr/>
          <p:nvPr/>
        </p:nvSpPr>
        <p:spPr>
          <a:xfrm>
            <a:off x="4601400" y="1317125"/>
            <a:ext cx="3393600" cy="12009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2"/>
          <p:cNvSpPr txBox="1"/>
          <p:nvPr>
            <p:ph type="title"/>
          </p:nvPr>
        </p:nvSpPr>
        <p:spPr>
          <a:xfrm>
            <a:off x="693613" y="458975"/>
            <a:ext cx="42390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solidFill>
                  <a:schemeClr val="dk2"/>
                </a:solidFill>
              </a:rPr>
              <a:t>Test for carbon dioxide</a:t>
            </a:r>
            <a:endParaRPr sz="2400">
              <a:solidFill>
                <a:schemeClr val="dk2"/>
              </a:solidFill>
            </a:endParaRPr>
          </a:p>
        </p:txBody>
      </p:sp>
      <p:sp>
        <p:nvSpPr>
          <p:cNvPr id="304" name="Google Shape;304;p42"/>
          <p:cNvSpPr txBox="1"/>
          <p:nvPr>
            <p:ph idx="1" type="body"/>
          </p:nvPr>
        </p:nvSpPr>
        <p:spPr>
          <a:xfrm>
            <a:off x="458975" y="1438150"/>
            <a:ext cx="6819900" cy="3189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2400"/>
              <a:t>Bubble the gas through colourless limewater, if it goes cloudy then the gas is carbon dioxide</a:t>
            </a:r>
            <a:endParaRPr sz="2400"/>
          </a:p>
        </p:txBody>
      </p:sp>
      <p:sp>
        <p:nvSpPr>
          <p:cNvPr id="305" name="Google Shape;305;p4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3"/>
          <p:cNvSpPr txBox="1"/>
          <p:nvPr>
            <p:ph type="title"/>
          </p:nvPr>
        </p:nvSpPr>
        <p:spPr>
          <a:xfrm>
            <a:off x="693613" y="458975"/>
            <a:ext cx="42390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solidFill>
                  <a:schemeClr val="dk2"/>
                </a:solidFill>
              </a:rPr>
              <a:t>Complete the table</a:t>
            </a:r>
            <a:endParaRPr sz="2400">
              <a:solidFill>
                <a:schemeClr val="dk2"/>
              </a:solidFill>
            </a:endParaRPr>
          </a:p>
        </p:txBody>
      </p:sp>
      <p:sp>
        <p:nvSpPr>
          <p:cNvPr id="311" name="Google Shape;311;p4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312" name="Google Shape;312;p43"/>
          <p:cNvGraphicFramePr/>
          <p:nvPr/>
        </p:nvGraphicFramePr>
        <p:xfrm>
          <a:off x="756088" y="947325"/>
          <a:ext cx="3000000" cy="3000000"/>
        </p:xfrm>
        <a:graphic>
          <a:graphicData uri="http://schemas.openxmlformats.org/drawingml/2006/table">
            <a:tbl>
              <a:tblPr>
                <a:noFill/>
                <a:tableStyleId>{D8FACF16-7428-4B95-A1E7-900ACF57F526}</a:tableStyleId>
              </a:tblPr>
              <a:tblGrid>
                <a:gridCol w="2542850"/>
                <a:gridCol w="2526450"/>
                <a:gridCol w="2551050"/>
              </a:tblGrid>
              <a:tr h="670925">
                <a:tc>
                  <a:txBody>
                    <a:bodyPr/>
                    <a:lstStyle/>
                    <a:p>
                      <a:pPr indent="0" lvl="0" marL="0" rtl="0" algn="l">
                        <a:spcBef>
                          <a:spcPts val="0"/>
                        </a:spcBef>
                        <a:spcAft>
                          <a:spcPts val="0"/>
                        </a:spcAft>
                        <a:buNone/>
                      </a:pPr>
                      <a:r>
                        <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Complete combustion</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Incomplete combustion</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5550">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Oxygen supply</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Good</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Poor</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5550">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Products</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Carbon dioxide and water</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Carbon monoxide, carbon and water</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5550">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Colour of flame</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Blue</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Orange</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5550">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Soot produced</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No</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Yes</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5550">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Energy released</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High</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Low</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ph idx="1" type="subTitle"/>
          </p:nvPr>
        </p:nvSpPr>
        <p:spPr>
          <a:xfrm>
            <a:off x="458975"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A</a:t>
            </a:r>
            <a:endParaRPr sz="1800"/>
          </a:p>
        </p:txBody>
      </p:sp>
      <p:sp>
        <p:nvSpPr>
          <p:cNvPr id="141" name="Google Shape;141;p29"/>
          <p:cNvSpPr txBox="1"/>
          <p:nvPr>
            <p:ph idx="2" type="body"/>
          </p:nvPr>
        </p:nvSpPr>
        <p:spPr>
          <a:xfrm>
            <a:off x="230375" y="2070075"/>
            <a:ext cx="37686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 minoxide</a:t>
            </a:r>
            <a:endParaRPr sz="1800"/>
          </a:p>
        </p:txBody>
      </p:sp>
      <p:sp>
        <p:nvSpPr>
          <p:cNvPr id="142" name="Google Shape;142;p29"/>
          <p:cNvSpPr txBox="1"/>
          <p:nvPr>
            <p:ph idx="3" type="subTitle"/>
          </p:nvPr>
        </p:nvSpPr>
        <p:spPr>
          <a:xfrm>
            <a:off x="4734000"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B</a:t>
            </a:r>
            <a:endParaRPr sz="1800"/>
          </a:p>
        </p:txBody>
      </p:sp>
      <p:sp>
        <p:nvSpPr>
          <p:cNvPr id="143" name="Google Shape;143;p29"/>
          <p:cNvSpPr txBox="1"/>
          <p:nvPr>
            <p:ph idx="4" type="body"/>
          </p:nvPr>
        </p:nvSpPr>
        <p:spPr>
          <a:xfrm>
            <a:off x="4505400" y="2070075"/>
            <a:ext cx="35283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 dioxide</a:t>
            </a:r>
            <a:endParaRPr sz="1800"/>
          </a:p>
        </p:txBody>
      </p:sp>
      <p:sp>
        <p:nvSpPr>
          <p:cNvPr id="144" name="Google Shape;144;p29"/>
          <p:cNvSpPr txBox="1"/>
          <p:nvPr>
            <p:ph idx="5" type="subTitle"/>
          </p:nvPr>
        </p:nvSpPr>
        <p:spPr>
          <a:xfrm>
            <a:off x="458975" y="296180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solidFill>
                  <a:srgbClr val="FFFFFF"/>
                </a:solidFill>
              </a:rPr>
              <a:t>C</a:t>
            </a:r>
            <a:endParaRPr sz="1800">
              <a:solidFill>
                <a:srgbClr val="FFFFFF"/>
              </a:solidFill>
            </a:endParaRPr>
          </a:p>
        </p:txBody>
      </p:sp>
      <p:sp>
        <p:nvSpPr>
          <p:cNvPr id="145" name="Google Shape;145;p29"/>
          <p:cNvSpPr txBox="1"/>
          <p:nvPr>
            <p:ph idx="6" type="body"/>
          </p:nvPr>
        </p:nvSpPr>
        <p:spPr>
          <a:xfrm>
            <a:off x="230375" y="3622400"/>
            <a:ext cx="3528300" cy="4533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Helium</a:t>
            </a:r>
            <a:endParaRPr sz="1800"/>
          </a:p>
        </p:txBody>
      </p:sp>
      <p:sp>
        <p:nvSpPr>
          <p:cNvPr id="146" name="Google Shape;146;p29"/>
          <p:cNvSpPr txBox="1"/>
          <p:nvPr>
            <p:ph idx="7" type="subTitle"/>
          </p:nvPr>
        </p:nvSpPr>
        <p:spPr>
          <a:xfrm>
            <a:off x="4734000" y="2971338"/>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D</a:t>
            </a:r>
            <a:endParaRPr sz="1800"/>
          </a:p>
        </p:txBody>
      </p:sp>
      <p:sp>
        <p:nvSpPr>
          <p:cNvPr id="147" name="Google Shape;147;p29"/>
          <p:cNvSpPr txBox="1"/>
          <p:nvPr>
            <p:ph idx="8" type="body"/>
          </p:nvPr>
        </p:nvSpPr>
        <p:spPr>
          <a:xfrm>
            <a:off x="4505400" y="3584300"/>
            <a:ext cx="37044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 monoxide</a:t>
            </a:r>
            <a:endParaRPr sz="1800"/>
          </a:p>
        </p:txBody>
      </p:sp>
      <p:sp>
        <p:nvSpPr>
          <p:cNvPr id="148" name="Google Shape;148;p2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9" name="Google Shape;149;p29"/>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gas is produced during incomplete combustion?</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0"/>
          <p:cNvSpPr txBox="1"/>
          <p:nvPr>
            <p:ph type="title"/>
          </p:nvPr>
        </p:nvSpPr>
        <p:spPr>
          <a:xfrm>
            <a:off x="458975" y="446400"/>
            <a:ext cx="46173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u="sng"/>
              <a:t>Balance the complete combustion equation</a:t>
            </a:r>
            <a:endParaRPr u="sng"/>
          </a:p>
        </p:txBody>
      </p:sp>
      <p:sp>
        <p:nvSpPr>
          <p:cNvPr id="155" name="Google Shape;155;p30"/>
          <p:cNvSpPr txBox="1"/>
          <p:nvPr>
            <p:ph idx="1" type="body"/>
          </p:nvPr>
        </p:nvSpPr>
        <p:spPr>
          <a:xfrm>
            <a:off x="618063" y="1552450"/>
            <a:ext cx="8461500" cy="512700"/>
          </a:xfrm>
          <a:prstGeom prst="rect">
            <a:avLst/>
          </a:prstGeom>
        </p:spPr>
        <p:txBody>
          <a:bodyPr anchorCtr="0" anchor="t" bIns="0" lIns="0" spcFirstLastPara="1" rIns="0" wrap="square" tIns="0">
            <a:noAutofit/>
          </a:bodyPr>
          <a:lstStyle/>
          <a:p>
            <a:pPr indent="0" lvl="0" marL="228600" rtl="0" algn="l">
              <a:lnSpc>
                <a:spcPct val="115000"/>
              </a:lnSpc>
              <a:spcBef>
                <a:spcPts val="0"/>
              </a:spcBef>
              <a:spcAft>
                <a:spcPts val="0"/>
              </a:spcAft>
              <a:buNone/>
            </a:pPr>
            <a:r>
              <a:rPr lang="en-GB" sz="2300">
                <a:solidFill>
                  <a:srgbClr val="231F20"/>
                </a:solidFill>
              </a:rPr>
              <a:t>               CH</a:t>
            </a:r>
            <a:r>
              <a:rPr baseline="-25000" lang="en-GB" sz="2300">
                <a:solidFill>
                  <a:srgbClr val="231F20"/>
                </a:solidFill>
              </a:rPr>
              <a:t>4</a:t>
            </a:r>
            <a:r>
              <a:rPr lang="en-GB" sz="2300">
                <a:solidFill>
                  <a:srgbClr val="231F20"/>
                </a:solidFill>
              </a:rPr>
              <a:t>   +      O</a:t>
            </a:r>
            <a:r>
              <a:rPr baseline="-25000" lang="en-GB" sz="2300">
                <a:solidFill>
                  <a:srgbClr val="231F20"/>
                </a:solidFill>
              </a:rPr>
              <a:t>2</a:t>
            </a:r>
            <a:r>
              <a:rPr lang="en-GB" sz="2300">
                <a:solidFill>
                  <a:srgbClr val="231F20"/>
                </a:solidFill>
              </a:rPr>
              <a:t>       </a:t>
            </a:r>
            <a:r>
              <a:rPr b="1" lang="en-GB" sz="2300">
                <a:solidFill>
                  <a:srgbClr val="231F20"/>
                </a:solidFill>
              </a:rPr>
              <a:t>→</a:t>
            </a:r>
            <a:r>
              <a:rPr lang="en-GB" sz="2300">
                <a:solidFill>
                  <a:srgbClr val="231F20"/>
                </a:solidFill>
              </a:rPr>
              <a:t>     CO</a:t>
            </a:r>
            <a:r>
              <a:rPr baseline="-25000" lang="en-GB" sz="2300">
                <a:solidFill>
                  <a:srgbClr val="231F20"/>
                </a:solidFill>
              </a:rPr>
              <a:t>2</a:t>
            </a:r>
            <a:r>
              <a:rPr lang="en-GB" sz="2300">
                <a:solidFill>
                  <a:srgbClr val="231F20"/>
                </a:solidFill>
              </a:rPr>
              <a:t>     +    H</a:t>
            </a:r>
            <a:r>
              <a:rPr baseline="-25000" lang="en-GB" sz="2300">
                <a:solidFill>
                  <a:srgbClr val="231F20"/>
                </a:solidFill>
              </a:rPr>
              <a:t>2</a:t>
            </a:r>
            <a:r>
              <a:rPr lang="en-GB" sz="2300">
                <a:solidFill>
                  <a:srgbClr val="231F20"/>
                </a:solidFill>
              </a:rPr>
              <a:t>O</a:t>
            </a:r>
            <a:endParaRPr sz="2300">
              <a:solidFill>
                <a:srgbClr val="231F20"/>
              </a:solidFill>
            </a:endParaRPr>
          </a:p>
          <a:p>
            <a:pPr indent="0" lvl="0" marL="228600" rtl="0" algn="l">
              <a:lnSpc>
                <a:spcPct val="115000"/>
              </a:lnSpc>
              <a:spcBef>
                <a:spcPts val="600"/>
              </a:spcBef>
              <a:spcAft>
                <a:spcPts val="0"/>
              </a:spcAft>
              <a:buNone/>
            </a:pPr>
            <a:r>
              <a:t/>
            </a:r>
            <a:endParaRPr sz="2300">
              <a:solidFill>
                <a:srgbClr val="231F20"/>
              </a:solidFill>
            </a:endParaRPr>
          </a:p>
          <a:p>
            <a:pPr indent="0" lvl="0" marL="228600" rtl="0" algn="l">
              <a:lnSpc>
                <a:spcPct val="115000"/>
              </a:lnSpc>
              <a:spcBef>
                <a:spcPts val="600"/>
              </a:spcBef>
              <a:spcAft>
                <a:spcPts val="600"/>
              </a:spcAft>
              <a:buNone/>
            </a:pPr>
            <a:r>
              <a:t/>
            </a:r>
            <a:endParaRPr sz="2300">
              <a:solidFill>
                <a:srgbClr val="231F20"/>
              </a:solidFill>
            </a:endParaRPr>
          </a:p>
        </p:txBody>
      </p:sp>
      <p:sp>
        <p:nvSpPr>
          <p:cNvPr id="156" name="Google Shape;156;p3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cxnSp>
        <p:nvCxnSpPr>
          <p:cNvPr id="157" name="Google Shape;157;p30"/>
          <p:cNvCxnSpPr/>
          <p:nvPr/>
        </p:nvCxnSpPr>
        <p:spPr>
          <a:xfrm flipH="1">
            <a:off x="1945475" y="1913775"/>
            <a:ext cx="268800" cy="510300"/>
          </a:xfrm>
          <a:prstGeom prst="straightConnector1">
            <a:avLst/>
          </a:prstGeom>
          <a:noFill/>
          <a:ln cap="flat" cmpd="sng" w="38100">
            <a:solidFill>
              <a:schemeClr val="dk2"/>
            </a:solidFill>
            <a:prstDash val="solid"/>
            <a:round/>
            <a:headEnd len="med" w="med" type="none"/>
            <a:tailEnd len="med" w="med" type="triangle"/>
          </a:ln>
        </p:spPr>
      </p:cxnSp>
      <p:cxnSp>
        <p:nvCxnSpPr>
          <p:cNvPr id="158" name="Google Shape;158;p30"/>
          <p:cNvCxnSpPr/>
          <p:nvPr/>
        </p:nvCxnSpPr>
        <p:spPr>
          <a:xfrm flipH="1">
            <a:off x="3449838" y="1989975"/>
            <a:ext cx="9000" cy="487800"/>
          </a:xfrm>
          <a:prstGeom prst="straightConnector1">
            <a:avLst/>
          </a:prstGeom>
          <a:noFill/>
          <a:ln cap="flat" cmpd="sng" w="38100">
            <a:solidFill>
              <a:schemeClr val="dk2"/>
            </a:solidFill>
            <a:prstDash val="solid"/>
            <a:round/>
            <a:headEnd len="med" w="med" type="none"/>
            <a:tailEnd len="med" w="med" type="triangle"/>
          </a:ln>
        </p:spPr>
      </p:cxnSp>
      <p:cxnSp>
        <p:nvCxnSpPr>
          <p:cNvPr id="159" name="Google Shape;159;p30"/>
          <p:cNvCxnSpPr/>
          <p:nvPr/>
        </p:nvCxnSpPr>
        <p:spPr>
          <a:xfrm flipH="1">
            <a:off x="5034813" y="1963125"/>
            <a:ext cx="9000" cy="487800"/>
          </a:xfrm>
          <a:prstGeom prst="straightConnector1">
            <a:avLst/>
          </a:prstGeom>
          <a:noFill/>
          <a:ln cap="flat" cmpd="sng" w="38100">
            <a:solidFill>
              <a:schemeClr val="dk2"/>
            </a:solidFill>
            <a:prstDash val="solid"/>
            <a:round/>
            <a:headEnd len="med" w="med" type="none"/>
            <a:tailEnd len="med" w="med" type="triangle"/>
          </a:ln>
        </p:spPr>
      </p:cxnSp>
      <p:cxnSp>
        <p:nvCxnSpPr>
          <p:cNvPr id="160" name="Google Shape;160;p30"/>
          <p:cNvCxnSpPr/>
          <p:nvPr/>
        </p:nvCxnSpPr>
        <p:spPr>
          <a:xfrm flipH="1">
            <a:off x="6357463" y="1989975"/>
            <a:ext cx="9000" cy="487800"/>
          </a:xfrm>
          <a:prstGeom prst="straightConnector1">
            <a:avLst/>
          </a:prstGeom>
          <a:noFill/>
          <a:ln cap="flat" cmpd="sng" w="38100">
            <a:solidFill>
              <a:schemeClr val="dk2"/>
            </a:solidFill>
            <a:prstDash val="solid"/>
            <a:round/>
            <a:headEnd len="med" w="med" type="none"/>
            <a:tailEnd len="med" w="med" type="triangle"/>
          </a:ln>
        </p:spPr>
      </p:cxnSp>
      <p:sp>
        <p:nvSpPr>
          <p:cNvPr id="161" name="Google Shape;161;p30"/>
          <p:cNvSpPr txBox="1"/>
          <p:nvPr/>
        </p:nvSpPr>
        <p:spPr>
          <a:xfrm>
            <a:off x="722025" y="2406675"/>
            <a:ext cx="8290500" cy="1500000"/>
          </a:xfrm>
          <a:prstGeom prst="rect">
            <a:avLst/>
          </a:prstGeom>
          <a:noFill/>
          <a:ln>
            <a:noFill/>
          </a:ln>
        </p:spPr>
        <p:txBody>
          <a:bodyPr anchorCtr="0" anchor="t" bIns="45725" lIns="45725" spcFirstLastPara="1" rIns="45725" wrap="square" tIns="45725">
            <a:noAutofit/>
          </a:bodyPr>
          <a:lstStyle/>
          <a:p>
            <a:pPr indent="0" lvl="0" marL="228600" rtl="0" algn="l">
              <a:lnSpc>
                <a:spcPct val="115000"/>
              </a:lnSpc>
              <a:spcBef>
                <a:spcPts val="0"/>
              </a:spcBef>
              <a:spcAft>
                <a:spcPts val="0"/>
              </a:spcAft>
              <a:buNone/>
            </a:pPr>
            <a:r>
              <a:rPr lang="en-GB" sz="2300">
                <a:solidFill>
                  <a:srgbClr val="231F20"/>
                </a:solidFill>
                <a:latin typeface="Montserrat"/>
                <a:ea typeface="Montserrat"/>
                <a:cs typeface="Montserrat"/>
                <a:sym typeface="Montserrat"/>
              </a:rPr>
              <a:t>Hydrocarbon + oxygen</a:t>
            </a:r>
            <a:r>
              <a:rPr b="1" lang="en-GB" sz="2300">
                <a:solidFill>
                  <a:srgbClr val="231F20"/>
                </a:solidFill>
                <a:latin typeface="Montserrat"/>
                <a:ea typeface="Montserrat"/>
                <a:cs typeface="Montserrat"/>
                <a:sym typeface="Montserrat"/>
              </a:rPr>
              <a:t> →</a:t>
            </a:r>
            <a:r>
              <a:rPr lang="en-GB" sz="2300">
                <a:solidFill>
                  <a:srgbClr val="231F20"/>
                </a:solidFill>
                <a:latin typeface="Montserrat"/>
                <a:ea typeface="Montserrat"/>
                <a:cs typeface="Montserrat"/>
                <a:sym typeface="Montserrat"/>
              </a:rPr>
              <a:t>  carbon    + water</a:t>
            </a:r>
            <a:endParaRPr sz="2300">
              <a:solidFill>
                <a:srgbClr val="231F20"/>
              </a:solidFill>
              <a:latin typeface="Montserrat"/>
              <a:ea typeface="Montserrat"/>
              <a:cs typeface="Montserrat"/>
              <a:sym typeface="Montserrat"/>
            </a:endParaRPr>
          </a:p>
          <a:p>
            <a:pPr indent="0" lvl="0" marL="228600" rtl="0" algn="l">
              <a:lnSpc>
                <a:spcPct val="115000"/>
              </a:lnSpc>
              <a:spcBef>
                <a:spcPts val="600"/>
              </a:spcBef>
              <a:spcAft>
                <a:spcPts val="600"/>
              </a:spcAft>
              <a:buNone/>
            </a:pPr>
            <a:r>
              <a:rPr lang="en-GB" sz="2300">
                <a:solidFill>
                  <a:srgbClr val="231F20"/>
                </a:solidFill>
                <a:latin typeface="Montserrat"/>
                <a:ea typeface="Montserrat"/>
                <a:cs typeface="Montserrat"/>
                <a:sym typeface="Montserrat"/>
              </a:rPr>
              <a:t>(methane)									   dioxide</a:t>
            </a:r>
            <a:endParaRPr sz="2300">
              <a:solidFill>
                <a:srgbClr val="231F2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10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1000"/>
                                        <p:tgtEl>
                                          <p:spTgt spid="1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animEffect filter="fade" transition="in">
                                      <p:cBhvr>
                                        <p:cTn dur="1000"/>
                                        <p:tgtEl>
                                          <p:spTgt spid="1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idx="1" type="subTitle"/>
          </p:nvPr>
        </p:nvSpPr>
        <p:spPr>
          <a:xfrm>
            <a:off x="458975"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A</a:t>
            </a:r>
            <a:endParaRPr sz="1800"/>
          </a:p>
        </p:txBody>
      </p:sp>
      <p:sp>
        <p:nvSpPr>
          <p:cNvPr id="167" name="Google Shape;167;p31"/>
          <p:cNvSpPr txBox="1"/>
          <p:nvPr>
            <p:ph idx="2" type="body"/>
          </p:nvPr>
        </p:nvSpPr>
        <p:spPr>
          <a:xfrm>
            <a:off x="230375" y="2070075"/>
            <a:ext cx="37686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Red flame</a:t>
            </a:r>
            <a:endParaRPr sz="1800"/>
          </a:p>
        </p:txBody>
      </p:sp>
      <p:sp>
        <p:nvSpPr>
          <p:cNvPr id="168" name="Google Shape;168;p31"/>
          <p:cNvSpPr txBox="1"/>
          <p:nvPr>
            <p:ph idx="3" type="subTitle"/>
          </p:nvPr>
        </p:nvSpPr>
        <p:spPr>
          <a:xfrm>
            <a:off x="4734000"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B</a:t>
            </a:r>
            <a:endParaRPr sz="1800"/>
          </a:p>
        </p:txBody>
      </p:sp>
      <p:sp>
        <p:nvSpPr>
          <p:cNvPr id="169" name="Google Shape;169;p31"/>
          <p:cNvSpPr txBox="1"/>
          <p:nvPr>
            <p:ph idx="4" type="body"/>
          </p:nvPr>
        </p:nvSpPr>
        <p:spPr>
          <a:xfrm>
            <a:off x="4505400" y="2070075"/>
            <a:ext cx="35283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Roaring blue flame</a:t>
            </a:r>
            <a:endParaRPr sz="1800"/>
          </a:p>
        </p:txBody>
      </p:sp>
      <p:sp>
        <p:nvSpPr>
          <p:cNvPr id="170" name="Google Shape;170;p31"/>
          <p:cNvSpPr txBox="1"/>
          <p:nvPr>
            <p:ph idx="5" type="subTitle"/>
          </p:nvPr>
        </p:nvSpPr>
        <p:spPr>
          <a:xfrm>
            <a:off x="458975" y="296180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solidFill>
                  <a:srgbClr val="FFFFFF"/>
                </a:solidFill>
              </a:rPr>
              <a:t>C</a:t>
            </a:r>
            <a:endParaRPr sz="1800">
              <a:solidFill>
                <a:srgbClr val="FFFFFF"/>
              </a:solidFill>
            </a:endParaRPr>
          </a:p>
        </p:txBody>
      </p:sp>
      <p:sp>
        <p:nvSpPr>
          <p:cNvPr id="171" name="Google Shape;171;p31"/>
          <p:cNvSpPr txBox="1"/>
          <p:nvPr>
            <p:ph idx="6" type="body"/>
          </p:nvPr>
        </p:nvSpPr>
        <p:spPr>
          <a:xfrm>
            <a:off x="230375" y="3622400"/>
            <a:ext cx="3528300" cy="4533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Safety flame</a:t>
            </a:r>
            <a:endParaRPr sz="1800"/>
          </a:p>
        </p:txBody>
      </p:sp>
      <p:sp>
        <p:nvSpPr>
          <p:cNvPr id="172" name="Google Shape;172;p31"/>
          <p:cNvSpPr txBox="1"/>
          <p:nvPr>
            <p:ph idx="7" type="subTitle"/>
          </p:nvPr>
        </p:nvSpPr>
        <p:spPr>
          <a:xfrm>
            <a:off x="4734000" y="2971338"/>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D</a:t>
            </a:r>
            <a:endParaRPr sz="1800"/>
          </a:p>
        </p:txBody>
      </p:sp>
      <p:sp>
        <p:nvSpPr>
          <p:cNvPr id="173" name="Google Shape;173;p31"/>
          <p:cNvSpPr txBox="1"/>
          <p:nvPr>
            <p:ph idx="8" type="body"/>
          </p:nvPr>
        </p:nvSpPr>
        <p:spPr>
          <a:xfrm>
            <a:off x="4505400" y="3584300"/>
            <a:ext cx="37044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Pink flame</a:t>
            </a:r>
            <a:endParaRPr sz="1800"/>
          </a:p>
        </p:txBody>
      </p:sp>
      <p:sp>
        <p:nvSpPr>
          <p:cNvPr id="174" name="Google Shape;174;p3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5" name="Google Shape;175;p31"/>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flame does an open collar on a Bunsen burner produce?</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idx="1" type="subTitle"/>
          </p:nvPr>
        </p:nvSpPr>
        <p:spPr>
          <a:xfrm>
            <a:off x="458975"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A</a:t>
            </a:r>
            <a:endParaRPr sz="1800"/>
          </a:p>
        </p:txBody>
      </p:sp>
      <p:sp>
        <p:nvSpPr>
          <p:cNvPr id="181" name="Google Shape;181;p32"/>
          <p:cNvSpPr txBox="1"/>
          <p:nvPr>
            <p:ph idx="2" type="body"/>
          </p:nvPr>
        </p:nvSpPr>
        <p:spPr>
          <a:xfrm>
            <a:off x="230375" y="2070075"/>
            <a:ext cx="37686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Carbonoxide</a:t>
            </a:r>
            <a:endParaRPr sz="1800"/>
          </a:p>
        </p:txBody>
      </p:sp>
      <p:sp>
        <p:nvSpPr>
          <p:cNvPr id="182" name="Google Shape;182;p32"/>
          <p:cNvSpPr txBox="1"/>
          <p:nvPr>
            <p:ph idx="3" type="subTitle"/>
          </p:nvPr>
        </p:nvSpPr>
        <p:spPr>
          <a:xfrm>
            <a:off x="4734000"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B</a:t>
            </a:r>
            <a:endParaRPr sz="1800"/>
          </a:p>
        </p:txBody>
      </p:sp>
      <p:sp>
        <p:nvSpPr>
          <p:cNvPr id="183" name="Google Shape;183;p32"/>
          <p:cNvSpPr txBox="1"/>
          <p:nvPr>
            <p:ph idx="4" type="body"/>
          </p:nvPr>
        </p:nvSpPr>
        <p:spPr>
          <a:xfrm>
            <a:off x="4505400" y="2070075"/>
            <a:ext cx="35283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 dioxide</a:t>
            </a:r>
            <a:endParaRPr sz="1800"/>
          </a:p>
        </p:txBody>
      </p:sp>
      <p:sp>
        <p:nvSpPr>
          <p:cNvPr id="184" name="Google Shape;184;p32"/>
          <p:cNvSpPr txBox="1"/>
          <p:nvPr>
            <p:ph idx="5" type="subTitle"/>
          </p:nvPr>
        </p:nvSpPr>
        <p:spPr>
          <a:xfrm>
            <a:off x="458975" y="296180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solidFill>
                  <a:srgbClr val="FFFFFF"/>
                </a:solidFill>
              </a:rPr>
              <a:t>C</a:t>
            </a:r>
            <a:endParaRPr sz="1800">
              <a:solidFill>
                <a:srgbClr val="FFFFFF"/>
              </a:solidFill>
            </a:endParaRPr>
          </a:p>
        </p:txBody>
      </p:sp>
      <p:sp>
        <p:nvSpPr>
          <p:cNvPr id="185" name="Google Shape;185;p32"/>
          <p:cNvSpPr txBox="1"/>
          <p:nvPr>
            <p:ph idx="6" type="body"/>
          </p:nvPr>
        </p:nvSpPr>
        <p:spPr>
          <a:xfrm>
            <a:off x="230375" y="3622400"/>
            <a:ext cx="3528300" cy="4533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Helium</a:t>
            </a:r>
            <a:endParaRPr sz="1800"/>
          </a:p>
        </p:txBody>
      </p:sp>
      <p:sp>
        <p:nvSpPr>
          <p:cNvPr id="186" name="Google Shape;186;p32"/>
          <p:cNvSpPr txBox="1"/>
          <p:nvPr>
            <p:ph idx="7" type="subTitle"/>
          </p:nvPr>
        </p:nvSpPr>
        <p:spPr>
          <a:xfrm>
            <a:off x="4734000" y="2971338"/>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D</a:t>
            </a:r>
            <a:endParaRPr sz="1800"/>
          </a:p>
        </p:txBody>
      </p:sp>
      <p:sp>
        <p:nvSpPr>
          <p:cNvPr id="187" name="Google Shape;187;p32"/>
          <p:cNvSpPr txBox="1"/>
          <p:nvPr>
            <p:ph idx="8" type="body"/>
          </p:nvPr>
        </p:nvSpPr>
        <p:spPr>
          <a:xfrm>
            <a:off x="4505400" y="3584300"/>
            <a:ext cx="37044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Carbon monoxide</a:t>
            </a:r>
            <a:endParaRPr sz="1800"/>
          </a:p>
        </p:txBody>
      </p:sp>
      <p:sp>
        <p:nvSpPr>
          <p:cNvPr id="188" name="Google Shape;188;p3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9" name="Google Shape;189;p32"/>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gas is produced during complete combustion?</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3" name="Shape 193"/>
        <p:cNvGrpSpPr/>
        <p:nvPr/>
      </p:nvGrpSpPr>
      <p:grpSpPr>
        <a:xfrm>
          <a:off x="0" y="0"/>
          <a:ext cx="0" cy="0"/>
          <a:chOff x="0" y="0"/>
          <a:chExt cx="0" cy="0"/>
        </a:xfrm>
      </p:grpSpPr>
      <p:sp>
        <p:nvSpPr>
          <p:cNvPr id="194" name="Google Shape;194;p33"/>
          <p:cNvSpPr txBox="1"/>
          <p:nvPr/>
        </p:nvSpPr>
        <p:spPr>
          <a:xfrm>
            <a:off x="1446179" y="297875"/>
            <a:ext cx="7286100" cy="857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lang="en-GB" sz="2800">
                <a:latin typeface="Montserrat"/>
                <a:ea typeface="Montserrat"/>
                <a:cs typeface="Montserrat"/>
                <a:sym typeface="Montserrat"/>
              </a:rPr>
              <a:t>C</a:t>
            </a:r>
            <a:r>
              <a:rPr b="1" i="0" lang="en-GB" sz="2800" u="none" cap="none" strike="noStrike">
                <a:latin typeface="Montserrat"/>
                <a:ea typeface="Montserrat"/>
                <a:cs typeface="Montserrat"/>
                <a:sym typeface="Montserrat"/>
              </a:rPr>
              <a:t>omplete </a:t>
            </a:r>
            <a:r>
              <a:rPr b="1" lang="en-GB" sz="2800">
                <a:latin typeface="Montserrat"/>
                <a:ea typeface="Montserrat"/>
                <a:cs typeface="Montserrat"/>
                <a:sym typeface="Montserrat"/>
              </a:rPr>
              <a:t>the</a:t>
            </a:r>
            <a:r>
              <a:rPr b="1" i="0" lang="en-GB" sz="2800" u="none" cap="none" strike="noStrike">
                <a:latin typeface="Montserrat"/>
                <a:ea typeface="Montserrat"/>
                <a:cs typeface="Montserrat"/>
                <a:sym typeface="Montserrat"/>
              </a:rPr>
              <a:t> task</a:t>
            </a:r>
            <a:endParaRPr b="1" i="0" sz="2800" u="none" cap="none" strike="noStrike">
              <a:latin typeface="Montserrat"/>
              <a:ea typeface="Montserrat"/>
              <a:cs typeface="Montserrat"/>
              <a:sym typeface="Montserrat"/>
            </a:endParaRPr>
          </a:p>
        </p:txBody>
      </p:sp>
      <p:sp>
        <p:nvSpPr>
          <p:cNvPr id="195" name="Google Shape;195;p3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latin typeface="Montserrat Medium"/>
              <a:ea typeface="Montserrat Medium"/>
              <a:cs typeface="Montserrat Medium"/>
              <a:sym typeface="Montserrat Medium"/>
            </a:endParaRPr>
          </a:p>
        </p:txBody>
      </p:sp>
      <p:sp>
        <p:nvSpPr>
          <p:cNvPr id="196" name="Google Shape;196;p33"/>
          <p:cNvSpPr/>
          <p:nvPr/>
        </p:nvSpPr>
        <p:spPr>
          <a:xfrm>
            <a:off x="2250125" y="1154413"/>
            <a:ext cx="4572000" cy="6228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latin typeface="Montserrat"/>
                <a:ea typeface="Montserrat"/>
                <a:cs typeface="Montserrat"/>
                <a:sym typeface="Montserrat"/>
              </a:rPr>
              <a:t>Describe the test for carbon dioxide</a:t>
            </a:r>
            <a:br>
              <a:rPr b="1" i="0" lang="en-GB" sz="1800" u="none" cap="none" strike="noStrike">
                <a:latin typeface="Montserrat"/>
                <a:ea typeface="Montserrat"/>
                <a:cs typeface="Montserrat"/>
                <a:sym typeface="Montserrat"/>
              </a:rPr>
            </a:br>
            <a:endParaRPr b="0" i="0" sz="1800" u="none" cap="none" strike="noStrike">
              <a:latin typeface="Arial"/>
              <a:ea typeface="Arial"/>
              <a:cs typeface="Arial"/>
              <a:sym typeface="Arial"/>
            </a:endParaRPr>
          </a:p>
        </p:txBody>
      </p:sp>
      <p:sp>
        <p:nvSpPr>
          <p:cNvPr id="197" name="Google Shape;197;p33"/>
          <p:cNvSpPr/>
          <p:nvPr/>
        </p:nvSpPr>
        <p:spPr>
          <a:xfrm>
            <a:off x="2250129" y="1839595"/>
            <a:ext cx="4572000" cy="1754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800">
                <a:latin typeface="Montserrat"/>
                <a:ea typeface="Montserrat"/>
                <a:cs typeface="Montserrat"/>
                <a:sym typeface="Montserrat"/>
              </a:rPr>
              <a:t>Keywords to use:</a:t>
            </a:r>
            <a:endParaRPr b="1" sz="1800">
              <a:latin typeface="Montserrat"/>
              <a:ea typeface="Montserrat"/>
              <a:cs typeface="Montserrat"/>
              <a:sym typeface="Montserrat"/>
            </a:endParaRPr>
          </a:p>
          <a:p>
            <a:pPr indent="-228600" lvl="0" marL="228600" marR="0" rtl="0" algn="l">
              <a:lnSpc>
                <a:spcPct val="100000"/>
              </a:lnSpc>
              <a:spcBef>
                <a:spcPts val="0"/>
              </a:spcBef>
              <a:spcAft>
                <a:spcPts val="0"/>
              </a:spcAft>
              <a:buSzPts val="1800"/>
              <a:buFont typeface="Montserrat"/>
              <a:buChar char="●"/>
            </a:pPr>
            <a:r>
              <a:rPr b="1" lang="en-GB" sz="1800">
                <a:latin typeface="Montserrat"/>
                <a:ea typeface="Montserrat"/>
                <a:cs typeface="Montserrat"/>
                <a:sym typeface="Montserrat"/>
              </a:rPr>
              <a:t>Colourless</a:t>
            </a:r>
            <a:endParaRPr b="1" sz="1800">
              <a:latin typeface="Montserrat"/>
              <a:ea typeface="Montserrat"/>
              <a:cs typeface="Montserrat"/>
              <a:sym typeface="Montserrat"/>
            </a:endParaRPr>
          </a:p>
          <a:p>
            <a:pPr indent="-228600" lvl="0" marL="228600" marR="0" rtl="0" algn="l">
              <a:lnSpc>
                <a:spcPct val="100000"/>
              </a:lnSpc>
              <a:spcBef>
                <a:spcPts val="0"/>
              </a:spcBef>
              <a:spcAft>
                <a:spcPts val="0"/>
              </a:spcAft>
              <a:buSzPts val="1800"/>
              <a:buFont typeface="Montserrat"/>
              <a:buChar char="●"/>
            </a:pPr>
            <a:r>
              <a:rPr b="1" lang="en-GB" sz="1800">
                <a:latin typeface="Montserrat"/>
                <a:ea typeface="Montserrat"/>
                <a:cs typeface="Montserrat"/>
                <a:sym typeface="Montserrat"/>
              </a:rPr>
              <a:t>Limewater</a:t>
            </a:r>
            <a:endParaRPr b="1" sz="1800">
              <a:latin typeface="Montserrat"/>
              <a:ea typeface="Montserrat"/>
              <a:cs typeface="Montserrat"/>
              <a:sym typeface="Montserrat"/>
            </a:endParaRPr>
          </a:p>
          <a:p>
            <a:pPr indent="-228600" lvl="0" marL="228600" marR="0" rtl="0" algn="l">
              <a:lnSpc>
                <a:spcPct val="100000"/>
              </a:lnSpc>
              <a:spcBef>
                <a:spcPts val="0"/>
              </a:spcBef>
              <a:spcAft>
                <a:spcPts val="0"/>
              </a:spcAft>
              <a:buSzPts val="1800"/>
              <a:buFont typeface="Montserrat"/>
              <a:buChar char="●"/>
            </a:pPr>
            <a:r>
              <a:rPr b="1" lang="en-GB" sz="1800">
                <a:latin typeface="Montserrat"/>
                <a:ea typeface="Montserrat"/>
                <a:cs typeface="Montserrat"/>
                <a:sym typeface="Montserrat"/>
              </a:rPr>
              <a:t>Cloudy</a:t>
            </a:r>
            <a:endParaRPr b="1" sz="1800">
              <a:latin typeface="Montserrat"/>
              <a:ea typeface="Montserrat"/>
              <a:cs typeface="Montserrat"/>
              <a:sym typeface="Montserrat"/>
            </a:endParaRPr>
          </a:p>
          <a:p>
            <a:pPr indent="-228600" lvl="0" marL="228600" marR="0" rtl="0" algn="l">
              <a:lnSpc>
                <a:spcPct val="100000"/>
              </a:lnSpc>
              <a:spcBef>
                <a:spcPts val="0"/>
              </a:spcBef>
              <a:spcAft>
                <a:spcPts val="0"/>
              </a:spcAft>
              <a:buSzPts val="1800"/>
              <a:buFont typeface="Montserrat"/>
              <a:buChar char="●"/>
            </a:pPr>
            <a:r>
              <a:rPr b="1" lang="en-GB" sz="1800">
                <a:latin typeface="Montserrat"/>
                <a:ea typeface="Montserrat"/>
                <a:cs typeface="Montserrat"/>
                <a:sym typeface="Montserrat"/>
              </a:rPr>
              <a:t>Bubble</a:t>
            </a:r>
            <a:endParaRPr b="1" sz="18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idx="1" type="subTitle"/>
          </p:nvPr>
        </p:nvSpPr>
        <p:spPr>
          <a:xfrm>
            <a:off x="458975"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A</a:t>
            </a:r>
            <a:endParaRPr sz="1800"/>
          </a:p>
        </p:txBody>
      </p:sp>
      <p:sp>
        <p:nvSpPr>
          <p:cNvPr id="203" name="Google Shape;203;p34"/>
          <p:cNvSpPr txBox="1"/>
          <p:nvPr>
            <p:ph idx="2" type="body"/>
          </p:nvPr>
        </p:nvSpPr>
        <p:spPr>
          <a:xfrm>
            <a:off x="230375" y="2070075"/>
            <a:ext cx="37686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Red flame</a:t>
            </a:r>
            <a:endParaRPr sz="1800"/>
          </a:p>
        </p:txBody>
      </p:sp>
      <p:sp>
        <p:nvSpPr>
          <p:cNvPr id="204" name="Google Shape;204;p34"/>
          <p:cNvSpPr txBox="1"/>
          <p:nvPr>
            <p:ph idx="3" type="subTitle"/>
          </p:nvPr>
        </p:nvSpPr>
        <p:spPr>
          <a:xfrm>
            <a:off x="4734000" y="143815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B</a:t>
            </a:r>
            <a:endParaRPr sz="1800"/>
          </a:p>
        </p:txBody>
      </p:sp>
      <p:sp>
        <p:nvSpPr>
          <p:cNvPr id="205" name="Google Shape;205;p34"/>
          <p:cNvSpPr txBox="1"/>
          <p:nvPr>
            <p:ph idx="4" type="body"/>
          </p:nvPr>
        </p:nvSpPr>
        <p:spPr>
          <a:xfrm>
            <a:off x="4505400" y="2070075"/>
            <a:ext cx="35283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Roaring blue flame</a:t>
            </a:r>
            <a:endParaRPr sz="1800"/>
          </a:p>
        </p:txBody>
      </p:sp>
      <p:sp>
        <p:nvSpPr>
          <p:cNvPr id="206" name="Google Shape;206;p34"/>
          <p:cNvSpPr txBox="1"/>
          <p:nvPr>
            <p:ph idx="5" type="subTitle"/>
          </p:nvPr>
        </p:nvSpPr>
        <p:spPr>
          <a:xfrm>
            <a:off x="458975" y="2961800"/>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solidFill>
                  <a:srgbClr val="FFFFFF"/>
                </a:solidFill>
              </a:rPr>
              <a:t>C</a:t>
            </a:r>
            <a:endParaRPr sz="1800">
              <a:solidFill>
                <a:srgbClr val="FFFFFF"/>
              </a:solidFill>
            </a:endParaRPr>
          </a:p>
        </p:txBody>
      </p:sp>
      <p:sp>
        <p:nvSpPr>
          <p:cNvPr id="207" name="Google Shape;207;p34"/>
          <p:cNvSpPr txBox="1"/>
          <p:nvPr>
            <p:ph idx="6" type="body"/>
          </p:nvPr>
        </p:nvSpPr>
        <p:spPr>
          <a:xfrm>
            <a:off x="230375" y="3622400"/>
            <a:ext cx="3528300" cy="4533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Safety flame</a:t>
            </a:r>
            <a:endParaRPr sz="1800"/>
          </a:p>
        </p:txBody>
      </p:sp>
      <p:sp>
        <p:nvSpPr>
          <p:cNvPr id="208" name="Google Shape;208;p34"/>
          <p:cNvSpPr txBox="1"/>
          <p:nvPr>
            <p:ph idx="7" type="subTitle"/>
          </p:nvPr>
        </p:nvSpPr>
        <p:spPr>
          <a:xfrm>
            <a:off x="4734000" y="2971338"/>
            <a:ext cx="3128400" cy="453300"/>
          </a:xfrm>
          <a:prstGeom prst="rect">
            <a:avLst/>
          </a:prstGeom>
          <a:solidFill>
            <a:srgbClr val="000000"/>
          </a:solidFill>
        </p:spPr>
        <p:txBody>
          <a:bodyPr anchorCtr="0" anchor="t" bIns="91425" lIns="91425" spcFirstLastPara="1" rIns="91425" wrap="square" tIns="90000">
            <a:noAutofit/>
          </a:bodyPr>
          <a:lstStyle/>
          <a:p>
            <a:pPr indent="0" lvl="0" marL="0" rtl="0" algn="ctr">
              <a:spcBef>
                <a:spcPts val="0"/>
              </a:spcBef>
              <a:spcAft>
                <a:spcPts val="0"/>
              </a:spcAft>
              <a:buNone/>
            </a:pPr>
            <a:r>
              <a:rPr lang="en-GB" sz="1800"/>
              <a:t>D</a:t>
            </a:r>
            <a:endParaRPr sz="1800"/>
          </a:p>
        </p:txBody>
      </p:sp>
      <p:sp>
        <p:nvSpPr>
          <p:cNvPr id="209" name="Google Shape;209;p34"/>
          <p:cNvSpPr txBox="1"/>
          <p:nvPr>
            <p:ph idx="8" type="body"/>
          </p:nvPr>
        </p:nvSpPr>
        <p:spPr>
          <a:xfrm>
            <a:off x="4505400" y="3584300"/>
            <a:ext cx="3704400" cy="630900"/>
          </a:xfrm>
          <a:prstGeom prst="rect">
            <a:avLst/>
          </a:prstGeom>
        </p:spPr>
        <p:txBody>
          <a:bodyPr anchorCtr="0" anchor="t" bIns="0" lIns="0" spcFirstLastPara="1" rIns="0" wrap="square" tIns="0">
            <a:noAutofit/>
          </a:bodyPr>
          <a:lstStyle/>
          <a:p>
            <a:pPr indent="0" lvl="0" marL="0" rtl="0" algn="ctr">
              <a:spcBef>
                <a:spcPts val="0"/>
              </a:spcBef>
              <a:spcAft>
                <a:spcPts val="1000"/>
              </a:spcAft>
              <a:buNone/>
            </a:pPr>
            <a:r>
              <a:rPr lang="en-GB" sz="1800"/>
              <a:t>Pink flame</a:t>
            </a:r>
            <a:endParaRPr sz="1800"/>
          </a:p>
        </p:txBody>
      </p:sp>
      <p:sp>
        <p:nvSpPr>
          <p:cNvPr id="210" name="Google Shape;210;p3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1" name="Google Shape;211;p34"/>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flame does a closed collar on a Bunsen burner produce?</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693613" y="458975"/>
            <a:ext cx="42390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solidFill>
                  <a:schemeClr val="dk2"/>
                </a:solidFill>
              </a:rPr>
              <a:t>Complete the table</a:t>
            </a:r>
            <a:endParaRPr sz="2400">
              <a:solidFill>
                <a:schemeClr val="dk2"/>
              </a:solidFill>
            </a:endParaRPr>
          </a:p>
        </p:txBody>
      </p:sp>
      <p:sp>
        <p:nvSpPr>
          <p:cNvPr id="217" name="Google Shape;217;p3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18" name="Google Shape;218;p35"/>
          <p:cNvGraphicFramePr/>
          <p:nvPr/>
        </p:nvGraphicFramePr>
        <p:xfrm>
          <a:off x="756088" y="947325"/>
          <a:ext cx="3000000" cy="3000000"/>
        </p:xfrm>
        <a:graphic>
          <a:graphicData uri="http://schemas.openxmlformats.org/drawingml/2006/table">
            <a:tbl>
              <a:tblPr>
                <a:noFill/>
                <a:tableStyleId>{D8FACF16-7428-4B95-A1E7-900ACF57F526}</a:tableStyleId>
              </a:tblPr>
              <a:tblGrid>
                <a:gridCol w="2542850"/>
                <a:gridCol w="2526450"/>
                <a:gridCol w="2551050"/>
              </a:tblGrid>
              <a:tr h="670925">
                <a:tc>
                  <a:txBody>
                    <a:bodyPr/>
                    <a:lstStyle/>
                    <a:p>
                      <a:pPr indent="0" lvl="0" marL="0" rtl="0" algn="l">
                        <a:spcBef>
                          <a:spcPts val="0"/>
                        </a:spcBef>
                        <a:spcAft>
                          <a:spcPts val="0"/>
                        </a:spcAft>
                        <a:buNone/>
                      </a:pPr>
                      <a:r>
                        <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Complete combustion</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Incomplete combustion</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5550">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Oxygen supply</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Good</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900">
                          <a:latin typeface="Montserrat"/>
                          <a:ea typeface="Montserrat"/>
                          <a:cs typeface="Montserrat"/>
                          <a:sym typeface="Montserrat"/>
                        </a:rPr>
                        <a:t>Poor</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5550">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Products</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5550">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Colour of flame</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5550">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Soot produced</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5550">
                <a:tc>
                  <a:txBody>
                    <a:bodyPr/>
                    <a:lstStyle/>
                    <a:p>
                      <a:pPr indent="0" lvl="0" marL="0" rtl="0" algn="ctr">
                        <a:lnSpc>
                          <a:spcPct val="115000"/>
                        </a:lnSpc>
                        <a:spcBef>
                          <a:spcPts val="0"/>
                        </a:spcBef>
                        <a:spcAft>
                          <a:spcPts val="0"/>
                        </a:spcAft>
                        <a:buNone/>
                      </a:pPr>
                      <a:r>
                        <a:rPr b="1" lang="en-GB" sz="1900">
                          <a:latin typeface="Montserrat"/>
                          <a:ea typeface="Montserrat"/>
                          <a:cs typeface="Montserrat"/>
                          <a:sym typeface="Montserrat"/>
                        </a:rPr>
                        <a:t>Energy released</a:t>
                      </a:r>
                      <a:endParaRPr b="1"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9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2" name="Shape 222"/>
        <p:cNvGrpSpPr/>
        <p:nvPr/>
      </p:nvGrpSpPr>
      <p:grpSpPr>
        <a:xfrm>
          <a:off x="0" y="0"/>
          <a:ext cx="0" cy="0"/>
          <a:chOff x="0" y="0"/>
          <a:chExt cx="0" cy="0"/>
        </a:xfrm>
      </p:grpSpPr>
      <p:sp>
        <p:nvSpPr>
          <p:cNvPr id="223" name="Google Shape;223;p36"/>
          <p:cNvSpPr txBox="1"/>
          <p:nvPr>
            <p:ph idx="12" type="sldNum"/>
          </p:nvPr>
        </p:nvSpPr>
        <p:spPr>
          <a:xfrm>
            <a:off x="229485" y="2396663"/>
            <a:ext cx="360000" cy="9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4" name="Google Shape;224;p36"/>
          <p:cNvSpPr txBox="1"/>
          <p:nvPr/>
        </p:nvSpPr>
        <p:spPr>
          <a:xfrm>
            <a:off x="658025" y="1947275"/>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500">
                <a:latin typeface="Montserrat"/>
                <a:ea typeface="Montserrat"/>
                <a:cs typeface="Montserrat"/>
                <a:sym typeface="Montserrat"/>
              </a:rPr>
              <a:t>Answers</a:t>
            </a:r>
            <a:endParaRPr sz="45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