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249180-E41D-46BA-9C0C-37AF6D3D3AC0}">
  <a:tblStyle styleId="{60249180-E41D-46BA-9C0C-37AF6D3D3A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f1ae82d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bf1ae82d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bf1ae82d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bf1ae82d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bf1ae82d5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bf1ae82d5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ba5e37f2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ba5e37f2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ca76f9f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ca76f9f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c413064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c413064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48341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Understanding job descriptions [1/3]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Using the verb second rule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Sichla 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2014513" y="2344525"/>
            <a:ext cx="5368200" cy="5263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8800">
                <a:latin typeface="Montserrat"/>
                <a:ea typeface="Montserrat"/>
                <a:cs typeface="Montserrat"/>
                <a:sym typeface="Montserrat"/>
              </a:rPr>
              <a:t>ug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6593" y="3261980"/>
            <a:ext cx="4404075" cy="24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11091574" y="2076950"/>
            <a:ext cx="49605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7600">
                <a:latin typeface="Montserrat"/>
                <a:ea typeface="Montserrat"/>
                <a:cs typeface="Montserrat"/>
                <a:sym typeface="Montserrat"/>
              </a:rPr>
              <a:t>immer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0984425" y="3831188"/>
            <a:ext cx="34389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7600">
                <a:latin typeface="Montserrat"/>
                <a:ea typeface="Montserrat"/>
                <a:cs typeface="Montserrat"/>
                <a:sym typeface="Montserrat"/>
              </a:rPr>
              <a:t>ahl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11091575" y="5585425"/>
            <a:ext cx="44040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Z</a:t>
            </a:r>
            <a:r>
              <a:rPr lang="en-GB" sz="7600">
                <a:latin typeface="Montserrat"/>
                <a:ea typeface="Montserrat"/>
                <a:cs typeface="Montserrat"/>
                <a:sym typeface="Montserrat"/>
              </a:rPr>
              <a:t>ucker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386150" y="342900"/>
            <a:ext cx="42861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[z]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2014538" y="2644575"/>
            <a:ext cx="5368200" cy="5263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8800"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10683875" y="2076950"/>
            <a:ext cx="53682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7600">
                <a:latin typeface="Montserrat"/>
                <a:ea typeface="Montserrat"/>
                <a:cs typeface="Montserrat"/>
                <a:sym typeface="Montserrat"/>
              </a:rPr>
              <a:t>ergessen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10020025" y="3831188"/>
            <a:ext cx="34389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7600">
                <a:latin typeface="Montserrat"/>
                <a:ea typeface="Montserrat"/>
                <a:cs typeface="Montserrat"/>
                <a:sym typeface="Montserrat"/>
              </a:rPr>
              <a:t>oll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10855825" y="5585450"/>
            <a:ext cx="44040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7600">
                <a:latin typeface="Montserrat"/>
                <a:ea typeface="Montserrat"/>
                <a:cs typeface="Montserrat"/>
                <a:sym typeface="Montserrat"/>
              </a:rPr>
              <a:t>iel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7956" y="3222403"/>
            <a:ext cx="3301375" cy="29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3386150" y="342900"/>
            <a:ext cx="42861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[v]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17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{60249180-E41D-46BA-9C0C-37AF6D3D3AC0}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 Hochschulabschluss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degree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Gehalt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salary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Ziel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goal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ausgezeichnete Sprachkenntnisse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excellent language skills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notwendig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necessary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niedrig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low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zuverlässig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reliable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verantwortlich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responsible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kontaktfreudig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sociable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offen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outgoing</a:t>
                      </a:r>
                      <a:endParaRPr sz="29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845400" y="1938900"/>
            <a:ext cx="16452000" cy="750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   		</a:t>
            </a:r>
            <a:endParaRPr sz="4000"/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14" name="Google Shape;114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Understanding the verb second rule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875100" y="1905000"/>
            <a:ext cx="171843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verb is always second idea in German. 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936800" y="3943350"/>
            <a:ext cx="14916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Jeden Tag arbeiten wir zusammen.</a:t>
            </a:r>
            <a:endParaRPr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Für meinen Beruf brauche ich einen Hochschulabschluss.</a:t>
            </a:r>
            <a:endParaRPr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4343150" y="3943350"/>
            <a:ext cx="2857800" cy="985800"/>
          </a:xfrm>
          <a:prstGeom prst="frame">
            <a:avLst>
              <a:gd fmla="val 2271" name="adj1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6788700" y="5445900"/>
            <a:ext cx="2857800" cy="985800"/>
          </a:xfrm>
          <a:prstGeom prst="frame">
            <a:avLst>
              <a:gd fmla="val 2271" name="adj1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600075" y="4757750"/>
            <a:ext cx="4007700" cy="3858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107150" y="6112675"/>
            <a:ext cx="7265100" cy="385800"/>
          </a:xfrm>
          <a:prstGeom prst="mathMinus">
            <a:avLst>
              <a:gd fmla="val 23520" name="adj1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7715100" y="2924175"/>
            <a:ext cx="17529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5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8"/>
          <p:cNvSpPr/>
          <p:nvPr/>
        </p:nvSpPr>
        <p:spPr>
          <a:xfrm rot="-1676137">
            <a:off x="6377565" y="3607361"/>
            <a:ext cx="1351822" cy="385836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13537500" y="2603850"/>
            <a:ext cx="4521900" cy="2539800"/>
          </a:xfrm>
          <a:prstGeom prst="rect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Careful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it is not the second word, but the second idea!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idx="1" type="subTitle"/>
          </p:nvPr>
        </p:nvSpPr>
        <p:spPr>
          <a:xfrm>
            <a:off x="917950" y="1885650"/>
            <a:ext cx="6647400" cy="1897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</a:rPr>
              <a:t>Which adjective from today’s lesson are we looking for here?</a:t>
            </a:r>
            <a:endParaRPr sz="3100">
              <a:solidFill>
                <a:schemeClr val="dk2"/>
              </a:solidFill>
            </a:endParaRPr>
          </a:p>
        </p:txBody>
      </p:sp>
      <p:sp>
        <p:nvSpPr>
          <p:cNvPr id="131" name="Google Shape;131;p19"/>
          <p:cNvSpPr txBox="1"/>
          <p:nvPr>
            <p:ph idx="2" type="body"/>
          </p:nvPr>
        </p:nvSpPr>
        <p:spPr>
          <a:xfrm>
            <a:off x="917950" y="3941013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 u="sng">
                <a:solidFill>
                  <a:srgbClr val="000000"/>
                </a:solidFill>
              </a:rPr>
              <a:t>v</a:t>
            </a:r>
            <a:r>
              <a:rPr b="1" lang="en-GB" sz="3700">
                <a:solidFill>
                  <a:srgbClr val="000000"/>
                </a:solidFill>
              </a:rPr>
              <a:t> </a:t>
            </a:r>
            <a:r>
              <a:rPr lang="en-GB" sz="3700">
                <a:solidFill>
                  <a:srgbClr val="000000"/>
                </a:solidFill>
              </a:rPr>
              <a:t>n r a e t l o c r t w i h</a:t>
            </a:r>
            <a:endParaRPr sz="3500"/>
          </a:p>
        </p:txBody>
      </p:sp>
      <p:sp>
        <p:nvSpPr>
          <p:cNvPr id="132" name="Google Shape;132;p19"/>
          <p:cNvSpPr txBox="1"/>
          <p:nvPr>
            <p:ph idx="3" type="subTitle"/>
          </p:nvPr>
        </p:nvSpPr>
        <p:spPr>
          <a:xfrm>
            <a:off x="9468000" y="1885950"/>
            <a:ext cx="6734100" cy="1897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What is always second idea in a German sentence?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33" name="Google Shape;133;p19"/>
          <p:cNvSpPr txBox="1"/>
          <p:nvPr>
            <p:ph idx="4" type="body"/>
          </p:nvPr>
        </p:nvSpPr>
        <p:spPr>
          <a:xfrm>
            <a:off x="9468000" y="3977188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</a:rPr>
              <a:t>the verb</a:t>
            </a:r>
            <a:endParaRPr b="1" sz="3500">
              <a:solidFill>
                <a:schemeClr val="accent5"/>
              </a:solidFill>
            </a:endParaRPr>
          </a:p>
        </p:txBody>
      </p:sp>
      <p:sp>
        <p:nvSpPr>
          <p:cNvPr id="134" name="Google Shape;134;p19"/>
          <p:cNvSpPr txBox="1"/>
          <p:nvPr>
            <p:ph idx="429496729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3</a:t>
            </a:r>
            <a:endParaRPr sz="3500"/>
          </a:p>
        </p:txBody>
      </p:sp>
      <p:sp>
        <p:nvSpPr>
          <p:cNvPr id="135" name="Google Shape;135;p19"/>
          <p:cNvSpPr txBox="1"/>
          <p:nvPr>
            <p:ph idx="4294967295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36" name="Google Shape;136;p19"/>
          <p:cNvSpPr txBox="1"/>
          <p:nvPr>
            <p:ph idx="5" type="subTitle"/>
          </p:nvPr>
        </p:nvSpPr>
        <p:spPr>
          <a:xfrm>
            <a:off x="917950" y="4907750"/>
            <a:ext cx="6647400" cy="2260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What is wrong with this sentence?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37" name="Google Shape;137;p19"/>
          <p:cNvSpPr txBox="1"/>
          <p:nvPr>
            <p:ph idx="6" type="body"/>
          </p:nvPr>
        </p:nvSpPr>
        <p:spPr>
          <a:xfrm>
            <a:off x="917950" y="7168600"/>
            <a:ext cx="66474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Als Lehrerin ich bin kontaktfreudig.</a:t>
            </a:r>
            <a:endParaRPr sz="3500"/>
          </a:p>
        </p:txBody>
      </p:sp>
      <p:sp>
        <p:nvSpPr>
          <p:cNvPr id="138" name="Google Shape;138;p19"/>
          <p:cNvSpPr txBox="1"/>
          <p:nvPr>
            <p:ph idx="7" type="subTitle"/>
          </p:nvPr>
        </p:nvSpPr>
        <p:spPr>
          <a:xfrm>
            <a:off x="9468000" y="4907700"/>
            <a:ext cx="6734100" cy="22608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Translate: </a:t>
            </a:r>
            <a:br>
              <a:rPr lang="en-GB" sz="3000">
                <a:solidFill>
                  <a:schemeClr val="dk2"/>
                </a:solidFill>
              </a:rPr>
            </a:br>
            <a:r>
              <a:rPr lang="en-GB" sz="3000">
                <a:solidFill>
                  <a:schemeClr val="dk2"/>
                </a:solidFill>
              </a:rPr>
              <a:t>Of course I need a degree.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139" name="Google Shape;139;p1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Natürlich brauche ich einen Hochschulabschluss.</a:t>
            </a:r>
            <a:endParaRPr sz="3500"/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703650" y="418575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chemeClr val="dk1"/>
                </a:solidFill>
              </a:rPr>
              <a:t>Feedback</a:t>
            </a:r>
            <a:endParaRPr sz="5800">
              <a:solidFill>
                <a:schemeClr val="dk1"/>
              </a:solidFill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3639725" y="7168650"/>
            <a:ext cx="1782300" cy="54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bin ich</a:t>
            </a: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917950" y="3935350"/>
            <a:ext cx="5404200" cy="819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verantwortlich</a:t>
            </a:r>
            <a:endParaRPr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4294967295" type="title"/>
          </p:nvPr>
        </p:nvSpPr>
        <p:spPr>
          <a:xfrm>
            <a:off x="980500" y="1118650"/>
            <a:ext cx="16894500" cy="81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</a:t>
            </a:r>
            <a:r>
              <a:rPr b="1"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r>
              <a:rPr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Facebook</a:t>
            </a:r>
            <a:r>
              <a:rPr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Twitter</a:t>
            </a:r>
            <a:r>
              <a:rPr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tagging </a:t>
            </a:r>
            <a:r>
              <a:rPr b="1"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#LearnwithOa</a:t>
            </a:r>
            <a:r>
              <a:rPr lang="en-GB" sz="3500">
                <a:solidFill>
                  <a:schemeClr val="dk2"/>
                </a:solidFill>
              </a:rPr>
              <a:t>k</a:t>
            </a:r>
            <a:endParaRPr b="1" i="0" sz="3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