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10287000" cx="18288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  <p:embeddedFont>
      <p:font typeface="Montserrat Medium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18D73F-47B1-4290-B39C-F77E2F3F7C27}">
  <a:tblStyle styleId="{8618D73F-47B1-4290-B39C-F77E2F3F7C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.fntdata"/><Relationship Id="rId25" Type="http://schemas.openxmlformats.org/officeDocument/2006/relationships/font" Target="fonts/MontserratMedium-regular.fntdata"/><Relationship Id="rId28" Type="http://schemas.openxmlformats.org/officeDocument/2006/relationships/font" Target="fonts/MontserratMedium-boldItalic.fntdata"/><Relationship Id="rId27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11.xml"/><Relationship Id="rId19" Type="http://schemas.openxmlformats.org/officeDocument/2006/relationships/font" Target="fonts/MontserratSemiBold-italic.fntdata"/><Relationship Id="rId1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1eb2a5b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1eb2a5b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d1eb2a5ae_0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d1eb2a5ae_0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d1eb2a5ae_0_4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d1eb2a5ae_0_4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1eb2a5ae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1eb2a5a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1eb2a5ae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1eb2a5ae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d1eb2a5ae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d1eb2a5ae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d1eb2a5ae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d1eb2a5ae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d1eb2a5ae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d1eb2a5ae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d1eb2a5ae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d1eb2a5ae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d1eb2a5ae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d1eb2a5ae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d1eb2a5ae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d1eb2a5ae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Writing a method to test a hypothesis</a:t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Combined Science - Chemistry - Key Stage 4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Energy Changes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Mrs. Begum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answers 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 startAt="2"/>
            </a:pPr>
            <a:r>
              <a:rPr lang="en-GB">
                <a:solidFill>
                  <a:srgbClr val="000000"/>
                </a:solidFill>
              </a:rPr>
              <a:t>Write a method to test the hypothesis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GB">
                <a:solidFill>
                  <a:srgbClr val="000000"/>
                </a:solidFill>
              </a:rPr>
              <a:t>Measure </a:t>
            </a:r>
            <a:r>
              <a:rPr b="1" lang="en-GB">
                <a:solidFill>
                  <a:srgbClr val="000000"/>
                </a:solidFill>
              </a:rPr>
              <a:t>50 cm</a:t>
            </a:r>
            <a:r>
              <a:rPr b="1" baseline="30000" lang="en-GB">
                <a:solidFill>
                  <a:srgbClr val="000000"/>
                </a:solidFill>
              </a:rPr>
              <a:t>3</a:t>
            </a:r>
            <a:r>
              <a:rPr b="1" lang="en-GB">
                <a:solidFill>
                  <a:srgbClr val="000000"/>
                </a:solidFill>
              </a:rPr>
              <a:t> of hydrochloric acid</a:t>
            </a:r>
            <a:r>
              <a:rPr lang="en-GB">
                <a:solidFill>
                  <a:srgbClr val="000000"/>
                </a:solidFill>
              </a:rPr>
              <a:t> using a </a:t>
            </a:r>
            <a:r>
              <a:rPr b="1" lang="en-GB">
                <a:solidFill>
                  <a:srgbClr val="000000"/>
                </a:solidFill>
              </a:rPr>
              <a:t>measuring cylinder</a:t>
            </a:r>
            <a:r>
              <a:rPr lang="en-GB">
                <a:solidFill>
                  <a:srgbClr val="000000"/>
                </a:solidFill>
              </a:rPr>
              <a:t> and pour it into </a:t>
            </a:r>
            <a:r>
              <a:rPr b="1" lang="en-GB">
                <a:solidFill>
                  <a:srgbClr val="000000"/>
                </a:solidFill>
              </a:rPr>
              <a:t>a polystyrene cup</a:t>
            </a:r>
            <a:r>
              <a:rPr lang="en-GB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GB">
                <a:solidFill>
                  <a:srgbClr val="000000"/>
                </a:solidFill>
              </a:rPr>
              <a:t>Using a balance, measure</a:t>
            </a:r>
            <a:r>
              <a:rPr b="1" lang="en-GB">
                <a:solidFill>
                  <a:srgbClr val="000000"/>
                </a:solidFill>
              </a:rPr>
              <a:t> 0.2 g of sodium hydrogen carbonate</a:t>
            </a:r>
            <a:r>
              <a:rPr lang="en-GB">
                <a:solidFill>
                  <a:srgbClr val="000000"/>
                </a:solidFill>
              </a:rPr>
              <a:t> and add it to the cup. Stir it and place the lid on the cup.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GB">
                <a:solidFill>
                  <a:srgbClr val="000000"/>
                </a:solidFill>
              </a:rPr>
              <a:t>Measure the </a:t>
            </a:r>
            <a:r>
              <a:rPr b="1" lang="en-GB">
                <a:solidFill>
                  <a:srgbClr val="000000"/>
                </a:solidFill>
              </a:rPr>
              <a:t>highest temperature</a:t>
            </a:r>
            <a:r>
              <a:rPr lang="en-GB">
                <a:solidFill>
                  <a:srgbClr val="000000"/>
                </a:solidFill>
              </a:rPr>
              <a:t> reached by the solution and record it.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b="1" lang="en-GB">
                <a:solidFill>
                  <a:srgbClr val="000000"/>
                </a:solidFill>
              </a:rPr>
              <a:t>Repeat</a:t>
            </a:r>
            <a:r>
              <a:rPr lang="en-GB">
                <a:solidFill>
                  <a:srgbClr val="000000"/>
                </a:solidFill>
              </a:rPr>
              <a:t> the experiment with </a:t>
            </a:r>
            <a:r>
              <a:rPr b="1" lang="en-GB">
                <a:solidFill>
                  <a:srgbClr val="000000"/>
                </a:solidFill>
              </a:rPr>
              <a:t>0.4 g, 0.6 g, 0.8 g and 1 g </a:t>
            </a:r>
            <a:r>
              <a:rPr lang="en-GB">
                <a:solidFill>
                  <a:srgbClr val="000000"/>
                </a:solidFill>
              </a:rPr>
              <a:t>of sodium hydrogen carbonate.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GB">
                <a:solidFill>
                  <a:srgbClr val="000000"/>
                </a:solidFill>
              </a:rPr>
              <a:t>Repeat with all masses of sodium hydrogen carbonate until you have 3 readings for each mass.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0" name="Google Shape;150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answers </a:t>
            </a:r>
            <a:endParaRPr/>
          </a:p>
        </p:txBody>
      </p:sp>
      <p:sp>
        <p:nvSpPr>
          <p:cNvPr id="156" name="Google Shape;156;p24"/>
          <p:cNvSpPr txBox="1"/>
          <p:nvPr>
            <p:ph idx="1" type="body"/>
          </p:nvPr>
        </p:nvSpPr>
        <p:spPr>
          <a:xfrm>
            <a:off x="917950" y="2519050"/>
            <a:ext cx="16452000" cy="92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 startAt="3"/>
            </a:pPr>
            <a:r>
              <a:rPr lang="en-GB">
                <a:solidFill>
                  <a:srgbClr val="000000"/>
                </a:solidFill>
              </a:rPr>
              <a:t>Produce a table to record the results.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7" name="Google Shape;157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58" name="Google Shape;158;p24"/>
          <p:cNvGraphicFramePr/>
          <p:nvPr/>
        </p:nvGraphicFramePr>
        <p:xfrm>
          <a:off x="754200" y="3509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{8618D73F-47B1-4290-B39C-F77E2F3F7C27}</a:tableStyleId>
              </a:tblPr>
              <a:tblGrid>
                <a:gridCol w="3970650"/>
                <a:gridCol w="2582550"/>
                <a:gridCol w="3276600"/>
                <a:gridCol w="3276600"/>
                <a:gridCol w="3276600"/>
              </a:tblGrid>
              <a:tr h="2227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 of sodium hydrogen carbonate (g)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Maximum temperature (</a:t>
                      </a:r>
                      <a:r>
                        <a:rPr b="1" baseline="30000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 temperature (</a:t>
                      </a:r>
                      <a:r>
                        <a:rPr b="1" baseline="30000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v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0.2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0.4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0.6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0.8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1.0</a:t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5688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1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519050"/>
            <a:ext cx="16452000" cy="137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Hypothesis: Increasing the mass of iron filings added to copper sulfate solution affects the highest temperature change of the reaction.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4400">
              <a:solidFill>
                <a:srgbClr val="000000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822050" y="4082475"/>
            <a:ext cx="164148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What is the independent variable?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What is  the dependent variable?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What are the control variables?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Make a list of equipment you may need to test this hypothesis. What will you use this piece of equipment for?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975900" y="758550"/>
            <a:ext cx="15688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1 answers</a:t>
            </a:r>
            <a:endParaRPr/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936600" y="1423400"/>
            <a:ext cx="16414800" cy="74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independent variable?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The mass of the iron filings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 the dependent variable?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The maximum temperature of the reaction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are the control variables?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The volume of copper sulfate solution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The concentration of copper sulfate solution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The surface area of the iron filings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Make a list of equipment you may need to test this hypothesis. What will you use this piece of equipment for?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Measuring cylinder - accurately measures the volume of copper sulfate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Balance - accurately measures the mass of iron filings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Thermometer - measures the temperature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Stirring rod - to stir the iron filings and copper sulfate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Char char="○"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Beaker - inside which the reaction will take place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2</a:t>
            </a:r>
            <a:endParaRPr/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917950" y="2519050"/>
            <a:ext cx="16452000" cy="124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Hypothesis: The </a:t>
            </a:r>
            <a:r>
              <a:rPr b="1" lang="en-GB">
                <a:solidFill>
                  <a:srgbClr val="000000"/>
                </a:solidFill>
              </a:rPr>
              <a:t>mass of iron filings</a:t>
            </a:r>
            <a:r>
              <a:rPr lang="en-GB">
                <a:solidFill>
                  <a:srgbClr val="000000"/>
                </a:solidFill>
              </a:rPr>
              <a:t> added to </a:t>
            </a:r>
            <a:r>
              <a:rPr b="1" lang="en-GB">
                <a:solidFill>
                  <a:srgbClr val="000000"/>
                </a:solidFill>
              </a:rPr>
              <a:t>copper sulfate solution</a:t>
            </a:r>
            <a:r>
              <a:rPr lang="en-GB">
                <a:solidFill>
                  <a:srgbClr val="000000"/>
                </a:solidFill>
              </a:rPr>
              <a:t> affects the </a:t>
            </a:r>
            <a:r>
              <a:rPr b="1" lang="en-GB">
                <a:solidFill>
                  <a:srgbClr val="000000"/>
                </a:solidFill>
              </a:rPr>
              <a:t>highest temperature</a:t>
            </a:r>
            <a:r>
              <a:rPr lang="en-GB">
                <a:solidFill>
                  <a:srgbClr val="000000"/>
                </a:solidFill>
              </a:rPr>
              <a:t> change of the reaction.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805425" y="4009500"/>
            <a:ext cx="164148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Write a step by step method that will enable you to get accurate and reliable results.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2886575" y="5880375"/>
            <a:ext cx="4114800" cy="743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Volumes and masses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8784600" y="5880350"/>
            <a:ext cx="2776200" cy="743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Equipment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13344025" y="5880350"/>
            <a:ext cx="2057400" cy="743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latin typeface="Montserrat"/>
                <a:ea typeface="Montserrat"/>
                <a:cs typeface="Montserrat"/>
                <a:sym typeface="Montserrat"/>
              </a:rPr>
              <a:t>Repeats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2 answer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917950" y="2519050"/>
            <a:ext cx="16452000" cy="51900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Measure </a:t>
            </a:r>
            <a:r>
              <a:rPr b="1" lang="en-GB">
                <a:solidFill>
                  <a:srgbClr val="000000"/>
                </a:solidFill>
              </a:rPr>
              <a:t>25 cm</a:t>
            </a:r>
            <a:r>
              <a:rPr b="1" baseline="30000" lang="en-GB">
                <a:solidFill>
                  <a:srgbClr val="000000"/>
                </a:solidFill>
              </a:rPr>
              <a:t>3</a:t>
            </a:r>
            <a:r>
              <a:rPr b="1" lang="en-GB">
                <a:solidFill>
                  <a:srgbClr val="000000"/>
                </a:solidFill>
              </a:rPr>
              <a:t> of 1 M copper sulfate solution</a:t>
            </a:r>
            <a:r>
              <a:rPr lang="en-GB">
                <a:solidFill>
                  <a:srgbClr val="000000"/>
                </a:solidFill>
              </a:rPr>
              <a:t> using a </a:t>
            </a:r>
            <a:r>
              <a:rPr b="1" lang="en-GB">
                <a:solidFill>
                  <a:srgbClr val="000000"/>
                </a:solidFill>
              </a:rPr>
              <a:t>measuring cylinder</a:t>
            </a:r>
            <a:r>
              <a:rPr lang="en-GB">
                <a:solidFill>
                  <a:srgbClr val="000000"/>
                </a:solidFill>
              </a:rPr>
              <a:t> and pour it into </a:t>
            </a:r>
            <a:r>
              <a:rPr b="1" lang="en-GB">
                <a:solidFill>
                  <a:srgbClr val="000000"/>
                </a:solidFill>
              </a:rPr>
              <a:t>a polystyrene cup</a:t>
            </a:r>
            <a:r>
              <a:rPr lang="en-GB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Using a balance, measure</a:t>
            </a:r>
            <a:r>
              <a:rPr b="1" lang="en-GB">
                <a:solidFill>
                  <a:srgbClr val="000000"/>
                </a:solidFill>
              </a:rPr>
              <a:t> 1 g of iron filings</a:t>
            </a:r>
            <a:r>
              <a:rPr lang="en-GB">
                <a:solidFill>
                  <a:srgbClr val="000000"/>
                </a:solidFill>
              </a:rPr>
              <a:t> and add it to the cup. Stir it and place the lid on the cup.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Measure the </a:t>
            </a:r>
            <a:r>
              <a:rPr b="1" lang="en-GB">
                <a:solidFill>
                  <a:srgbClr val="000000"/>
                </a:solidFill>
              </a:rPr>
              <a:t>highest temperature</a:t>
            </a:r>
            <a:r>
              <a:rPr lang="en-GB">
                <a:solidFill>
                  <a:srgbClr val="000000"/>
                </a:solidFill>
              </a:rPr>
              <a:t> reached by the solution and record it.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Repeat</a:t>
            </a:r>
            <a:r>
              <a:rPr lang="en-GB">
                <a:solidFill>
                  <a:srgbClr val="000000"/>
                </a:solidFill>
              </a:rPr>
              <a:t> the experiment with </a:t>
            </a:r>
            <a:r>
              <a:rPr b="1" lang="en-GB">
                <a:solidFill>
                  <a:srgbClr val="000000"/>
                </a:solidFill>
              </a:rPr>
              <a:t>2 g, 3 g, 4 g and 5 g </a:t>
            </a:r>
            <a:r>
              <a:rPr lang="en-GB">
                <a:solidFill>
                  <a:srgbClr val="000000"/>
                </a:solidFill>
              </a:rPr>
              <a:t>of iron filings.</a:t>
            </a:r>
            <a:endParaRPr>
              <a:solidFill>
                <a:srgbClr val="000000"/>
              </a:solidFill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Repeat with all masses of iron filings until you have 3 readings for each mass of iron filings.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3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Hypothesis: Increasing the mass of iron filings added to copper sulfate solution affects the highest temperature change of the reaction.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Draw a table to record the results of your practical.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Include: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GB">
                <a:solidFill>
                  <a:srgbClr val="000000"/>
                </a:solidFill>
              </a:rPr>
              <a:t>Labels and units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GB">
                <a:solidFill>
                  <a:srgbClr val="000000"/>
                </a:solidFill>
              </a:rPr>
              <a:t>Repeats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GB">
                <a:solidFill>
                  <a:srgbClr val="000000"/>
                </a:solidFill>
              </a:rPr>
              <a:t>Mean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2" name="Google Shape;122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Independent task 3 answers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9" name="Google Shape;129;p20"/>
          <p:cNvGraphicFramePr/>
          <p:nvPr/>
        </p:nvGraphicFramePr>
        <p:xfrm>
          <a:off x="754200" y="2519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{8618D73F-47B1-4290-B39C-F77E2F3F7C27}</a:tableStyleId>
              </a:tblPr>
              <a:tblGrid>
                <a:gridCol w="3276600"/>
                <a:gridCol w="3276600"/>
                <a:gridCol w="3276600"/>
                <a:gridCol w="3276600"/>
                <a:gridCol w="3276600"/>
              </a:tblGrid>
              <a:tr h="2227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Mass of iron filings (g)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Maximum temperature (</a:t>
                      </a:r>
                      <a:r>
                        <a:rPr b="1" baseline="30000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 temperature (</a:t>
                      </a:r>
                      <a:r>
                        <a:rPr b="1" baseline="30000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 v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A student investigated the temperature change when different masses of sodium hydrogen carbonate were added to 50 cm</a:t>
            </a:r>
            <a:r>
              <a:rPr baseline="30000" lang="en-GB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 of hydrochloric acid.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Identify the independent, dependent and control variables.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Write a method to test the hypothesis.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Produce a table to record the results.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6" name="Google Shape;136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style question answers 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A student investigated the temperature change when different masses of sodium hydrogen carbonate were added to 50 cm</a:t>
            </a:r>
            <a:r>
              <a:rPr baseline="30000" lang="en-GB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 of hydrochloric acid.</a:t>
            </a:r>
            <a:endParaRPr>
              <a:solidFill>
                <a:srgbClr val="000000"/>
              </a:solidFill>
            </a:endParaRPr>
          </a:p>
          <a:p>
            <a:pPr indent="-4318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GB">
                <a:solidFill>
                  <a:srgbClr val="000000"/>
                </a:solidFill>
              </a:rPr>
              <a:t>Identify the independent, dependent and control variables.</a:t>
            </a:r>
            <a:endParaRPr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Independent variable - Different masses of sodium hydrogen carbonate (g)</a:t>
            </a:r>
            <a:endParaRPr b="1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Dependent variable - The temperature change (</a:t>
            </a:r>
            <a:r>
              <a:rPr b="1" baseline="30000" lang="en-GB">
                <a:solidFill>
                  <a:srgbClr val="000000"/>
                </a:solidFill>
              </a:rPr>
              <a:t>o</a:t>
            </a:r>
            <a:r>
              <a:rPr b="1" lang="en-GB">
                <a:solidFill>
                  <a:srgbClr val="000000"/>
                </a:solidFill>
              </a:rPr>
              <a:t>C)</a:t>
            </a:r>
            <a:endParaRPr b="1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000000"/>
                </a:solidFill>
              </a:rPr>
              <a:t>Control variable - The volume of hydrochloric acid (cm</a:t>
            </a:r>
            <a:r>
              <a:rPr b="1" baseline="30000" lang="en-GB">
                <a:solidFill>
                  <a:srgbClr val="000000"/>
                </a:solidFill>
              </a:rPr>
              <a:t>3</a:t>
            </a:r>
            <a:r>
              <a:rPr b="1" lang="en-GB">
                <a:solidFill>
                  <a:srgbClr val="000000"/>
                </a:solidFill>
              </a:rPr>
              <a:t>)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43" name="Google Shape;14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