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8da3af527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8da3af527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11" Type="http://schemas.openxmlformats.org/officeDocument/2006/relationships/image" Target="../media/image5.png"/><Relationship Id="rId10" Type="http://schemas.openxmlformats.org/officeDocument/2006/relationships/image" Target="../media/image21.png"/><Relationship Id="rId12" Type="http://schemas.openxmlformats.org/officeDocument/2006/relationships/image" Target="../media/image14.png"/><Relationship Id="rId9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5.png"/><Relationship Id="rId13" Type="http://schemas.openxmlformats.org/officeDocument/2006/relationships/image" Target="../media/image28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5" Type="http://schemas.openxmlformats.org/officeDocument/2006/relationships/image" Target="../media/image27.png"/><Relationship Id="rId14" Type="http://schemas.openxmlformats.org/officeDocument/2006/relationships/image" Target="../media/image26.png"/><Relationship Id="rId16" Type="http://schemas.openxmlformats.org/officeDocument/2006/relationships/image" Target="../media/image31.png"/><Relationship Id="rId5" Type="http://schemas.openxmlformats.org/officeDocument/2006/relationships/image" Target="../media/image6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111000" y="2755150"/>
            <a:ext cx="16452000" cy="4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Expressions, equations and inequalities</a:t>
            </a:r>
            <a:br>
              <a:rPr b="1" lang="en-GB" sz="4400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4400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Factorising expressions</a:t>
            </a:r>
            <a:endParaRPr b="1" sz="4400">
              <a:solidFill>
                <a:srgbClr val="65BE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65BE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sz="4400">
              <a:solidFill>
                <a:srgbClr val="65BE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1070350" y="1042450"/>
            <a:ext cx="16452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Mathematics</a:t>
            </a:r>
            <a:endParaRPr sz="3200">
              <a:solidFill>
                <a:srgbClr val="65BE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1070350" y="8612900"/>
            <a:ext cx="3379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Ms Jones</a:t>
            </a:r>
            <a:endParaRPr b="0" i="0" sz="3600" u="none" cap="none" strike="noStrike">
              <a:solidFill>
                <a:srgbClr val="65BE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936800" y="1946134"/>
            <a:ext cx="16452001" cy="963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Fill in the blank spaces:</a:t>
            </a:r>
            <a:endParaRPr sz="2800"/>
          </a:p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6" name="Google Shape;36;p5"/>
          <p:cNvGrpSpPr/>
          <p:nvPr/>
        </p:nvGrpSpPr>
        <p:grpSpPr>
          <a:xfrm>
            <a:off x="1117815" y="3272773"/>
            <a:ext cx="6942481" cy="4678551"/>
            <a:chOff x="1570347" y="3515852"/>
            <a:chExt cx="4632953" cy="3122156"/>
          </a:xfrm>
        </p:grpSpPr>
        <p:grpSp>
          <p:nvGrpSpPr>
            <p:cNvPr id="37" name="Google Shape;37;p5"/>
            <p:cNvGrpSpPr/>
            <p:nvPr/>
          </p:nvGrpSpPr>
          <p:grpSpPr>
            <a:xfrm>
              <a:off x="1570347" y="3515852"/>
              <a:ext cx="2766821" cy="620365"/>
              <a:chOff x="955069" y="2144216"/>
              <a:chExt cx="2766821" cy="620365"/>
            </a:xfrm>
          </p:grpSpPr>
          <p:sp>
            <p:nvSpPr>
              <p:cNvPr id="38" name="Google Shape;38;p5"/>
              <p:cNvSpPr txBox="1"/>
              <p:nvPr/>
            </p:nvSpPr>
            <p:spPr>
              <a:xfrm>
                <a:off x="955069" y="2188262"/>
                <a:ext cx="1050590" cy="438346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grpSp>
            <p:nvGrpSpPr>
              <p:cNvPr id="39" name="Google Shape;39;p5"/>
              <p:cNvGrpSpPr/>
              <p:nvPr/>
            </p:nvGrpSpPr>
            <p:grpSpPr>
              <a:xfrm>
                <a:off x="2079608" y="2144216"/>
                <a:ext cx="1642282" cy="620365"/>
                <a:chOff x="4418712" y="2182633"/>
                <a:chExt cx="1642282" cy="620365"/>
              </a:xfrm>
            </p:grpSpPr>
            <p:sp>
              <p:nvSpPr>
                <p:cNvPr id="40" name="Google Shape;40;p5"/>
                <p:cNvSpPr/>
                <p:nvPr/>
              </p:nvSpPr>
              <p:spPr>
                <a:xfrm>
                  <a:off x="4418712" y="2191687"/>
                  <a:ext cx="651353" cy="611311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accent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36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1;p5"/>
                <p:cNvSpPr/>
                <p:nvPr/>
              </p:nvSpPr>
              <p:spPr>
                <a:xfrm>
                  <a:off x="5409641" y="2182633"/>
                  <a:ext cx="651353" cy="611311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accent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36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2;p5"/>
                <p:cNvSpPr txBox="1"/>
                <p:nvPr/>
              </p:nvSpPr>
              <p:spPr>
                <a:xfrm>
                  <a:off x="4987398" y="2226679"/>
                  <a:ext cx="443634" cy="438346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</p:grpSp>
        </p:grpSp>
        <p:grpSp>
          <p:nvGrpSpPr>
            <p:cNvPr id="43" name="Google Shape;43;p5"/>
            <p:cNvGrpSpPr/>
            <p:nvPr/>
          </p:nvGrpSpPr>
          <p:grpSpPr>
            <a:xfrm>
              <a:off x="1702278" y="4284666"/>
              <a:ext cx="3300770" cy="628823"/>
              <a:chOff x="1009823" y="3018981"/>
              <a:chExt cx="3300770" cy="628823"/>
            </a:xfrm>
          </p:grpSpPr>
          <p:sp>
            <p:nvSpPr>
              <p:cNvPr id="44" name="Google Shape;44;p5"/>
              <p:cNvSpPr txBox="1"/>
              <p:nvPr/>
            </p:nvSpPr>
            <p:spPr>
              <a:xfrm>
                <a:off x="2723173" y="3079646"/>
                <a:ext cx="1587420" cy="438346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grpSp>
            <p:nvGrpSpPr>
              <p:cNvPr id="45" name="Google Shape;45;p5"/>
              <p:cNvGrpSpPr/>
              <p:nvPr/>
            </p:nvGrpSpPr>
            <p:grpSpPr>
              <a:xfrm>
                <a:off x="1009823" y="3018981"/>
                <a:ext cx="1753468" cy="628823"/>
                <a:chOff x="4771373" y="3979140"/>
                <a:chExt cx="1753468" cy="628823"/>
              </a:xfrm>
            </p:grpSpPr>
            <p:sp>
              <p:nvSpPr>
                <p:cNvPr id="46" name="Google Shape;46;p5"/>
                <p:cNvSpPr/>
                <p:nvPr/>
              </p:nvSpPr>
              <p:spPr>
                <a:xfrm>
                  <a:off x="4771373" y="3996652"/>
                  <a:ext cx="651353" cy="611311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accent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36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7;p5"/>
                <p:cNvSpPr/>
                <p:nvPr/>
              </p:nvSpPr>
              <p:spPr>
                <a:xfrm>
                  <a:off x="5873488" y="3979140"/>
                  <a:ext cx="651353" cy="611311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accent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36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48;p5"/>
                <p:cNvSpPr txBox="1"/>
                <p:nvPr/>
              </p:nvSpPr>
              <p:spPr>
                <a:xfrm>
                  <a:off x="5423260" y="3996651"/>
                  <a:ext cx="443634" cy="438346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</p:grpSp>
        </p:grpSp>
        <p:grpSp>
          <p:nvGrpSpPr>
            <p:cNvPr id="49" name="Google Shape;49;p5"/>
            <p:cNvGrpSpPr/>
            <p:nvPr/>
          </p:nvGrpSpPr>
          <p:grpSpPr>
            <a:xfrm>
              <a:off x="1702278" y="5156425"/>
              <a:ext cx="4501022" cy="633675"/>
              <a:chOff x="1721" y="4658500"/>
              <a:chExt cx="4501022" cy="633675"/>
            </a:xfrm>
          </p:grpSpPr>
          <p:sp>
            <p:nvSpPr>
              <p:cNvPr id="50" name="Google Shape;50;p5"/>
              <p:cNvSpPr txBox="1"/>
              <p:nvPr/>
            </p:nvSpPr>
            <p:spPr>
              <a:xfrm>
                <a:off x="2474779" y="4696249"/>
                <a:ext cx="443634" cy="438346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grpSp>
            <p:nvGrpSpPr>
              <p:cNvPr id="51" name="Google Shape;51;p5"/>
              <p:cNvGrpSpPr/>
              <p:nvPr/>
            </p:nvGrpSpPr>
            <p:grpSpPr>
              <a:xfrm>
                <a:off x="1721" y="4658500"/>
                <a:ext cx="4501022" cy="633675"/>
                <a:chOff x="1721" y="4658500"/>
                <a:chExt cx="4501022" cy="633675"/>
              </a:xfrm>
            </p:grpSpPr>
            <p:sp>
              <p:nvSpPr>
                <p:cNvPr id="52" name="Google Shape;52;p5"/>
                <p:cNvSpPr/>
                <p:nvPr/>
              </p:nvSpPr>
              <p:spPr>
                <a:xfrm>
                  <a:off x="1853210" y="4658500"/>
                  <a:ext cx="651353" cy="611311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accent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36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53;p5"/>
                <p:cNvSpPr txBox="1"/>
                <p:nvPr/>
              </p:nvSpPr>
              <p:spPr>
                <a:xfrm>
                  <a:off x="1721" y="4702546"/>
                  <a:ext cx="1604819" cy="438346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54" name="Google Shape;54;p5"/>
                <p:cNvSpPr txBox="1"/>
                <p:nvPr/>
              </p:nvSpPr>
              <p:spPr>
                <a:xfrm>
                  <a:off x="3377450" y="4703400"/>
                  <a:ext cx="453247" cy="438346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55" name="Google Shape;55;p5"/>
                <p:cNvSpPr/>
                <p:nvPr/>
              </p:nvSpPr>
              <p:spPr>
                <a:xfrm>
                  <a:off x="2833294" y="4674526"/>
                  <a:ext cx="573696" cy="438346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56" name="Google Shape;56;p5"/>
                <p:cNvSpPr/>
                <p:nvPr/>
              </p:nvSpPr>
              <p:spPr>
                <a:xfrm>
                  <a:off x="3851390" y="4680864"/>
                  <a:ext cx="651353" cy="611311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accent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36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7" name="Google Shape;57;p5"/>
            <p:cNvGrpSpPr/>
            <p:nvPr/>
          </p:nvGrpSpPr>
          <p:grpSpPr>
            <a:xfrm>
              <a:off x="1702278" y="6026697"/>
              <a:ext cx="4482455" cy="611311"/>
              <a:chOff x="-391080" y="4818078"/>
              <a:chExt cx="4482455" cy="611311"/>
            </a:xfrm>
          </p:grpSpPr>
          <p:grpSp>
            <p:nvGrpSpPr>
              <p:cNvPr id="58" name="Google Shape;58;p5"/>
              <p:cNvGrpSpPr/>
              <p:nvPr/>
            </p:nvGrpSpPr>
            <p:grpSpPr>
              <a:xfrm>
                <a:off x="2288190" y="4818078"/>
                <a:ext cx="1803185" cy="611311"/>
                <a:chOff x="2837860" y="3870272"/>
                <a:chExt cx="1803185" cy="611311"/>
              </a:xfrm>
            </p:grpSpPr>
            <p:sp>
              <p:nvSpPr>
                <p:cNvPr id="59" name="Google Shape;59;p5"/>
                <p:cNvSpPr/>
                <p:nvPr/>
              </p:nvSpPr>
              <p:spPr>
                <a:xfrm>
                  <a:off x="2837860" y="3870272"/>
                  <a:ext cx="651353" cy="611311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accent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36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60;p5"/>
                <p:cNvSpPr/>
                <p:nvPr/>
              </p:nvSpPr>
              <p:spPr>
                <a:xfrm>
                  <a:off x="3989692" y="3870272"/>
                  <a:ext cx="651353" cy="611311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accent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36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1;p5"/>
                <p:cNvSpPr txBox="1"/>
                <p:nvPr/>
              </p:nvSpPr>
              <p:spPr>
                <a:xfrm>
                  <a:off x="3485360" y="3929383"/>
                  <a:ext cx="443634" cy="438346"/>
                </a:xfrm>
                <a:prstGeom prst="rect">
                  <a:avLst/>
                </a:prstGeom>
                <a:blipFill rotWithShape="1">
                  <a:blip r:embed="rId11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</p:grpSp>
          <p:sp>
            <p:nvSpPr>
              <p:cNvPr id="62" name="Google Shape;62;p5"/>
              <p:cNvSpPr txBox="1"/>
              <p:nvPr/>
            </p:nvSpPr>
            <p:spPr>
              <a:xfrm>
                <a:off x="-391080" y="4862124"/>
                <a:ext cx="2641854" cy="438346"/>
              </a:xfrm>
              <a:prstGeom prst="rect">
                <a:avLst/>
              </a:prstGeom>
              <a:blipFill rotWithShape="1">
                <a:blip r:embed="rId1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</p:grpSp>
      <p:sp>
        <p:nvSpPr>
          <p:cNvPr id="63" name="Google Shape;63;p5"/>
          <p:cNvSpPr txBox="1"/>
          <p:nvPr/>
        </p:nvSpPr>
        <p:spPr>
          <a:xfrm>
            <a:off x="9015756" y="3272773"/>
            <a:ext cx="352502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an array to represent each equation:</a:t>
            </a:r>
            <a:endParaRPr/>
          </a:p>
        </p:txBody>
      </p:sp>
      <p:sp>
        <p:nvSpPr>
          <p:cNvPr id="64" name="Google Shape;64;p5"/>
          <p:cNvSpPr/>
          <p:nvPr/>
        </p:nvSpPr>
        <p:spPr>
          <a:xfrm rot="-1131427">
            <a:off x="9435741" y="4676813"/>
            <a:ext cx="3729470" cy="231418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5"/>
          <p:cNvCxnSpPr/>
          <p:nvPr/>
        </p:nvCxnSpPr>
        <p:spPr>
          <a:xfrm>
            <a:off x="11505267" y="4550230"/>
            <a:ext cx="772314" cy="2134349"/>
          </a:xfrm>
          <a:prstGeom prst="straightConnector1">
            <a:avLst/>
          </a:prstGeom>
          <a:noFill/>
          <a:ln cap="flat" cmpd="sng" w="9525">
            <a:solidFill>
              <a:srgbClr val="64BB4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/>
          <p:nvPr>
            <p:ph type="title"/>
          </p:nvPr>
        </p:nvSpPr>
        <p:spPr>
          <a:xfrm>
            <a:off x="917950" y="890050"/>
            <a:ext cx="13201200" cy="8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1" name="Google Shape;71;p6"/>
          <p:cNvSpPr txBox="1"/>
          <p:nvPr/>
        </p:nvSpPr>
        <p:spPr>
          <a:xfrm>
            <a:off x="1046025" y="2029410"/>
            <a:ext cx="10740038" cy="68416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137" l="-1532" r="0" t="-133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1465766" y="3772710"/>
            <a:ext cx="5993552" cy="690783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1046025" y="2854341"/>
            <a:ext cx="6833035" cy="690783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8789566" y="2850878"/>
            <a:ext cx="3020732" cy="690783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6"/>
          <p:cNvSpPr/>
          <p:nvPr/>
        </p:nvSpPr>
        <p:spPr>
          <a:xfrm>
            <a:off x="8591300" y="3772709"/>
            <a:ext cx="2730122" cy="690783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" name="Google Shape;81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7"/>
          <p:cNvSpPr txBox="1"/>
          <p:nvPr>
            <p:ph idx="1" type="body"/>
          </p:nvPr>
        </p:nvSpPr>
        <p:spPr>
          <a:xfrm>
            <a:off x="1294897" y="5682148"/>
            <a:ext cx="14239583" cy="1021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Expand each expression then factorise them in different ways:</a:t>
            </a:r>
            <a:endParaRPr sz="2800"/>
          </a:p>
        </p:txBody>
      </p:sp>
      <p:sp>
        <p:nvSpPr>
          <p:cNvPr id="83" name="Google Shape;83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2879345" y="6775250"/>
            <a:ext cx="2554665" cy="107105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9252565" y="6730284"/>
            <a:ext cx="4438035" cy="107105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" name="Google Shape;86;p7"/>
          <p:cNvSpPr/>
          <p:nvPr/>
        </p:nvSpPr>
        <p:spPr>
          <a:xfrm>
            <a:off x="6056663" y="6781457"/>
            <a:ext cx="2554665" cy="107105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87" name="Google Shape;87;p7"/>
          <p:cNvGrpSpPr/>
          <p:nvPr/>
        </p:nvGrpSpPr>
        <p:grpSpPr>
          <a:xfrm>
            <a:off x="3073400" y="2050592"/>
            <a:ext cx="9774176" cy="3187539"/>
            <a:chOff x="3131788" y="2210902"/>
            <a:chExt cx="7779434" cy="2537017"/>
          </a:xfrm>
        </p:grpSpPr>
        <p:sp>
          <p:nvSpPr>
            <p:cNvPr id="88" name="Google Shape;88;p7"/>
            <p:cNvSpPr txBox="1"/>
            <p:nvPr/>
          </p:nvSpPr>
          <p:spPr>
            <a:xfrm>
              <a:off x="5345204" y="2210902"/>
              <a:ext cx="502423" cy="48590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3392980" y="2210902"/>
              <a:ext cx="1516219" cy="48590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0" name="Google Shape;90;p7"/>
            <p:cNvSpPr txBox="1"/>
            <p:nvPr/>
          </p:nvSpPr>
          <p:spPr>
            <a:xfrm>
              <a:off x="6382690" y="2210902"/>
              <a:ext cx="1233840" cy="48590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1" name="Google Shape;91;p7"/>
            <p:cNvSpPr txBox="1"/>
            <p:nvPr/>
          </p:nvSpPr>
          <p:spPr>
            <a:xfrm>
              <a:off x="8078434" y="2210902"/>
              <a:ext cx="502423" cy="485906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9115918" y="2210902"/>
              <a:ext cx="1705361" cy="485906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grpSp>
          <p:nvGrpSpPr>
            <p:cNvPr id="93" name="Google Shape;93;p7"/>
            <p:cNvGrpSpPr/>
            <p:nvPr/>
          </p:nvGrpSpPr>
          <p:grpSpPr>
            <a:xfrm>
              <a:off x="3131788" y="3077070"/>
              <a:ext cx="2487369" cy="1670849"/>
              <a:chOff x="197588" y="1201158"/>
              <a:chExt cx="3877294" cy="2029416"/>
            </a:xfrm>
          </p:grpSpPr>
          <p:sp>
            <p:nvSpPr>
              <p:cNvPr id="94" name="Google Shape;94;p7"/>
              <p:cNvSpPr/>
              <p:nvPr/>
            </p:nvSpPr>
            <p:spPr>
              <a:xfrm>
                <a:off x="843883" y="1716321"/>
                <a:ext cx="3230999" cy="1514253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5" name="Google Shape;95;p7"/>
              <p:cNvCxnSpPr/>
              <p:nvPr/>
            </p:nvCxnSpPr>
            <p:spPr>
              <a:xfrm>
                <a:off x="2919091" y="1711553"/>
                <a:ext cx="0" cy="151902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96" name="Google Shape;96;p7"/>
              <p:cNvSpPr txBox="1"/>
              <p:nvPr/>
            </p:nvSpPr>
            <p:spPr>
              <a:xfrm>
                <a:off x="1714778" y="1201158"/>
                <a:ext cx="700870" cy="590182"/>
              </a:xfrm>
              <a:prstGeom prst="rect">
                <a:avLst/>
              </a:prstGeom>
              <a:blipFill rotWithShape="1">
                <a:blip r:embed="rId11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97" name="Google Shape;97;p7"/>
              <p:cNvSpPr txBox="1"/>
              <p:nvPr/>
            </p:nvSpPr>
            <p:spPr>
              <a:xfrm>
                <a:off x="3235712" y="1242116"/>
                <a:ext cx="681435" cy="590182"/>
              </a:xfrm>
              <a:prstGeom prst="rect">
                <a:avLst/>
              </a:prstGeom>
              <a:blipFill rotWithShape="1">
                <a:blip r:embed="rId1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98" name="Google Shape;98;p7"/>
              <p:cNvSpPr txBox="1"/>
              <p:nvPr/>
            </p:nvSpPr>
            <p:spPr>
              <a:xfrm>
                <a:off x="197588" y="2094666"/>
                <a:ext cx="681435" cy="590182"/>
              </a:xfrm>
              <a:prstGeom prst="rect">
                <a:avLst/>
              </a:prstGeom>
              <a:blipFill rotWithShape="1">
                <a:blip r:embed="rId1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grpSp>
          <p:nvGrpSpPr>
            <p:cNvPr id="99" name="Google Shape;99;p7"/>
            <p:cNvGrpSpPr/>
            <p:nvPr/>
          </p:nvGrpSpPr>
          <p:grpSpPr>
            <a:xfrm>
              <a:off x="6315691" y="3311432"/>
              <a:ext cx="4595531" cy="1151887"/>
              <a:chOff x="164201" y="1183999"/>
              <a:chExt cx="7163484" cy="1399084"/>
            </a:xfrm>
          </p:grpSpPr>
          <p:sp>
            <p:nvSpPr>
              <p:cNvPr id="100" name="Google Shape;100;p7"/>
              <p:cNvSpPr/>
              <p:nvPr/>
            </p:nvSpPr>
            <p:spPr>
              <a:xfrm>
                <a:off x="824372" y="1744739"/>
                <a:ext cx="6503313" cy="838344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1" name="Google Shape;101;p7"/>
              <p:cNvCxnSpPr/>
              <p:nvPr/>
            </p:nvCxnSpPr>
            <p:spPr>
              <a:xfrm>
                <a:off x="5358070" y="1744739"/>
                <a:ext cx="0" cy="83834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2" name="Google Shape;102;p7"/>
              <p:cNvSpPr txBox="1"/>
              <p:nvPr/>
            </p:nvSpPr>
            <p:spPr>
              <a:xfrm>
                <a:off x="2314576" y="1183999"/>
                <a:ext cx="995703" cy="590182"/>
              </a:xfrm>
              <a:prstGeom prst="rect">
                <a:avLst/>
              </a:prstGeom>
              <a:blipFill rotWithShape="1">
                <a:blip r:embed="rId1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103" name="Google Shape;103;p7"/>
              <p:cNvSpPr txBox="1"/>
              <p:nvPr/>
            </p:nvSpPr>
            <p:spPr>
              <a:xfrm>
                <a:off x="6073246" y="1183999"/>
                <a:ext cx="681435" cy="590182"/>
              </a:xfrm>
              <a:prstGeom prst="rect">
                <a:avLst/>
              </a:prstGeom>
              <a:blipFill rotWithShape="1">
                <a:blip r:embed="rId1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104" name="Google Shape;104;p7"/>
              <p:cNvSpPr txBox="1"/>
              <p:nvPr/>
            </p:nvSpPr>
            <p:spPr>
              <a:xfrm>
                <a:off x="164201" y="1868011"/>
                <a:ext cx="681435" cy="590182"/>
              </a:xfrm>
              <a:prstGeom prst="rect">
                <a:avLst/>
              </a:prstGeom>
              <a:blipFill rotWithShape="1">
                <a:blip r:embed="rId1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