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Lst>
  <p:sldSz cy="10287000" cx="18288000"/>
  <p:notesSz cx="6858000" cy="9144000"/>
  <p:embeddedFontLst>
    <p:embeddedFont>
      <p:font typeface="Montserrat SemiBold"/>
      <p:regular r:id="rId12"/>
      <p:bold r:id="rId13"/>
      <p:italic r:id="rId14"/>
      <p:boldItalic r:id="rId15"/>
    </p:embeddedFont>
    <p:embeddedFont>
      <p:font typeface="Montserrat"/>
      <p:regular r:id="rId16"/>
      <p:bold r:id="rId17"/>
      <p:italic r:id="rId18"/>
      <p:boldItalic r:id="rId19"/>
    </p:embeddedFont>
    <p:embeddedFont>
      <p:font typeface="Montserrat Medium"/>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regular.fntdata"/><Relationship Id="rId11" Type="http://schemas.openxmlformats.org/officeDocument/2006/relationships/slide" Target="slides/slide7.xml"/><Relationship Id="rId22" Type="http://schemas.openxmlformats.org/officeDocument/2006/relationships/font" Target="fonts/MontserratMedium-italic.fntdata"/><Relationship Id="rId10" Type="http://schemas.openxmlformats.org/officeDocument/2006/relationships/slide" Target="slides/slide6.xml"/><Relationship Id="rId21" Type="http://schemas.openxmlformats.org/officeDocument/2006/relationships/font" Target="fonts/MontserratMedium-bold.fntdata"/><Relationship Id="rId13" Type="http://schemas.openxmlformats.org/officeDocument/2006/relationships/font" Target="fonts/MontserratSemiBold-bold.fntdata"/><Relationship Id="rId12" Type="http://schemas.openxmlformats.org/officeDocument/2006/relationships/font" Target="fonts/MontserratSemiBold-regular.fntdata"/><Relationship Id="rId23" Type="http://schemas.openxmlformats.org/officeDocument/2006/relationships/font" Target="fonts/MontserratMedium-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SemiBold-boldItalic.fntdata"/><Relationship Id="rId14" Type="http://schemas.openxmlformats.org/officeDocument/2006/relationships/font" Target="fonts/MontserratSemiBold-italic.fntdata"/><Relationship Id="rId17" Type="http://schemas.openxmlformats.org/officeDocument/2006/relationships/font" Target="fonts/Montserrat-bold.fntdata"/><Relationship Id="rId16" Type="http://schemas.openxmlformats.org/officeDocument/2006/relationships/font" Target="fonts/Montserrat-regular.fntdata"/><Relationship Id="rId5" Type="http://schemas.openxmlformats.org/officeDocument/2006/relationships/slide" Target="slides/slide1.xml"/><Relationship Id="rId19" Type="http://schemas.openxmlformats.org/officeDocument/2006/relationships/font" Target="fonts/Montserrat-boldItalic.fntdata"/><Relationship Id="rId6" Type="http://schemas.openxmlformats.org/officeDocument/2006/relationships/slide" Target="slides/slide2.xml"/><Relationship Id="rId18" Type="http://schemas.openxmlformats.org/officeDocument/2006/relationships/font" Target="fonts/Montserrat-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ommons.wikimedia.org/wiki/File:Pope_leo_III.jpg"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ommons.wikimedia.org/wiki/File:Pope_leo_III.jpg" TargetMode="External"/><Relationship Id="rId3" Type="http://schemas.openxmlformats.org/officeDocument/2006/relationships/hyperlink" Target="https://commons.wikimedia.org/wiki/File:Pope_leo_III.jpg" TargetMode="External"/><Relationship Id="rId4" Type="http://schemas.openxmlformats.org/officeDocument/2006/relationships/hyperlink" Target="https://commons.wikimedia.org/wiki/File:Pope_leo_III.jpg"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ommons.wikimedia.org/wiki/File:Pope_leo_III.jpg"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ommons.wikimedia.org/wiki/File:Pope_leo_III.jpg"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da697d59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da697d59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8b430f1fe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8b430f1fe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u="sng">
                <a:solidFill>
                  <a:schemeClr val="hlink"/>
                </a:solidFill>
                <a:hlinkClick r:id="rId2"/>
              </a:rPr>
              <a:t>https://commons.wikimedia.org/wiki/File:Pope_leo_III.jpg</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8da1177a3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8da1177a3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u="sng">
                <a:solidFill>
                  <a:schemeClr val="hlink"/>
                </a:solidFill>
                <a:hlinkClick r:id="rId2"/>
              </a:rPr>
              <a:t>https://commons.wikimedia.org/wiki/</a:t>
            </a:r>
            <a:r>
              <a:rPr lang="en-GB" u="sng">
                <a:solidFill>
                  <a:schemeClr val="hlink"/>
                </a:solidFill>
                <a:hlinkClick r:id="rId3"/>
              </a:rPr>
              <a:t>File</a:t>
            </a:r>
            <a:r>
              <a:rPr lang="en-GB" u="sng">
                <a:solidFill>
                  <a:schemeClr val="hlink"/>
                </a:solidFill>
                <a:hlinkClick r:id="rId4"/>
              </a:rPr>
              <a:t>:Pope_leo_III.jpg</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8da1177a3b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8da1177a3b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u="sng">
                <a:solidFill>
                  <a:schemeClr val="hlink"/>
                </a:solidFill>
                <a:hlinkClick r:id="rId2"/>
              </a:rPr>
              <a:t>https://commons.wikimedia.org/wiki/File:Pope_leo_III.jpg</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8da1177a3b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8da1177a3b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u="sng">
                <a:solidFill>
                  <a:schemeClr val="hlink"/>
                </a:solidFill>
                <a:hlinkClick r:id="rId2"/>
              </a:rPr>
              <a:t>https://commons.wikimedia.org/wiki/File:Pope_leo_III.jpg</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8bb607c5d0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8bb607c5d0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8bb607c5d0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8bb607c5d0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0" lang="en-GB" sz="3200">
                <a:solidFill>
                  <a:srgbClr val="4B3241"/>
                </a:solidFill>
                <a:latin typeface="Montserrat SemiBold"/>
                <a:ea typeface="Montserrat SemiBold"/>
                <a:cs typeface="Montserrat SemiBold"/>
                <a:sym typeface="Montserrat SemiBold"/>
              </a:rPr>
              <a:t>History - Lesson 1 of 6 </a:t>
            </a:r>
            <a:endParaRPr/>
          </a:p>
          <a:p>
            <a:pPr indent="0" lvl="0" marL="0" rtl="0" algn="l">
              <a:spcBef>
                <a:spcPts val="0"/>
              </a:spcBef>
              <a:spcAft>
                <a:spcPts val="0"/>
              </a:spcAft>
              <a:buNone/>
            </a:pPr>
            <a:r>
              <a:t/>
            </a:r>
            <a:endParaRPr/>
          </a:p>
        </p:txBody>
      </p:sp>
      <p:sp>
        <p:nvSpPr>
          <p:cNvPr id="80" name="Google Shape;80;p1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GB" sz="4400">
                <a:solidFill>
                  <a:srgbClr val="000000"/>
                </a:solidFill>
              </a:rPr>
              <a:t>Civil War divisions </a:t>
            </a:r>
            <a:endParaRPr>
              <a:solidFill>
                <a:srgbClr val="4B3241"/>
              </a:solidFill>
              <a:latin typeface="Montserrat SemiBold"/>
              <a:ea typeface="Montserrat SemiBold"/>
              <a:cs typeface="Montserrat SemiBold"/>
              <a:sym typeface="Montserrat SemiBold"/>
            </a:endParaRPr>
          </a:p>
          <a:p>
            <a:pPr indent="0" lvl="0" marL="0" rtl="0" algn="l">
              <a:spcBef>
                <a:spcPts val="0"/>
              </a:spcBef>
              <a:spcAft>
                <a:spcPts val="0"/>
              </a:spcAft>
              <a:buNone/>
            </a:pPr>
            <a:r>
              <a:t/>
            </a:r>
            <a:endParaRPr/>
          </a:p>
          <a:p>
            <a:pPr indent="0" lvl="0" marL="0" rtl="0" algn="l">
              <a:spcBef>
                <a:spcPts val="2000"/>
              </a:spcBef>
              <a:spcAft>
                <a:spcPts val="2000"/>
              </a:spcAft>
              <a:buNone/>
            </a:pPr>
            <a:r>
              <a:t/>
            </a:r>
            <a:endParaRPr/>
          </a:p>
        </p:txBody>
      </p:sp>
      <p:sp>
        <p:nvSpPr>
          <p:cNvPr id="81" name="Google Shape;81;p14"/>
          <p:cNvSpPr txBox="1"/>
          <p:nvPr>
            <p:ph idx="4294967295" type="subTitle"/>
          </p:nvPr>
        </p:nvSpPr>
        <p:spPr>
          <a:xfrm>
            <a:off x="1835900" y="16421900"/>
            <a:ext cx="15804000" cy="2478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Mr Arscott</a:t>
            </a:r>
            <a:endParaRPr/>
          </a:p>
        </p:txBody>
      </p:sp>
      <p:sp>
        <p:nvSpPr>
          <p:cNvPr id="82" name="Google Shape;82;p14"/>
          <p:cNvSpPr txBox="1"/>
          <p:nvPr>
            <p:ph idx="4294967295" type="subTitle"/>
          </p:nvPr>
        </p:nvSpPr>
        <p:spPr>
          <a:xfrm>
            <a:off x="917950" y="4784650"/>
            <a:ext cx="162333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chemeClr val="dk2"/>
                </a:solidFill>
                <a:latin typeface="Montserrat SemiBold"/>
                <a:ea typeface="Montserrat SemiBold"/>
                <a:cs typeface="Montserrat SemiBold"/>
                <a:sym typeface="Montserrat SemiBold"/>
              </a:rPr>
              <a:t>Enquiry: In what ways was Britain turned upside down in the seventeenth century?</a:t>
            </a:r>
            <a:endParaRPr>
              <a:solidFill>
                <a:schemeClr val="dk2"/>
              </a:solidFill>
              <a:latin typeface="Montserrat SemiBold"/>
              <a:ea typeface="Montserrat SemiBold"/>
              <a:cs typeface="Montserrat SemiBold"/>
              <a:sym typeface="Montserrat SemiBold"/>
            </a:endParaRPr>
          </a:p>
        </p:txBody>
      </p:sp>
      <p:sp>
        <p:nvSpPr>
          <p:cNvPr id="83" name="Google Shape;83;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600">
                <a:solidFill>
                  <a:srgbClr val="4B3241"/>
                </a:solidFill>
              </a:rPr>
              <a:t>Mr Olivey</a:t>
            </a:r>
            <a:endParaRPr sz="3600">
              <a:solidFill>
                <a:srgbClr val="4B3241"/>
              </a:solidFill>
            </a:endParaRPr>
          </a:p>
        </p:txBody>
      </p:sp>
      <p:sp>
        <p:nvSpPr>
          <p:cNvPr id="84" name="Google Shape;84;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0" name="Google Shape;90;p15"/>
          <p:cNvSpPr txBox="1"/>
          <p:nvPr>
            <p:ph idx="1" type="body"/>
          </p:nvPr>
        </p:nvSpPr>
        <p:spPr>
          <a:xfrm>
            <a:off x="666350" y="1412650"/>
            <a:ext cx="16703700" cy="8074800"/>
          </a:xfrm>
          <a:prstGeom prst="rect">
            <a:avLst/>
          </a:prstGeom>
        </p:spPr>
        <p:txBody>
          <a:bodyPr anchorCtr="0" anchor="t" bIns="0" lIns="0" spcFirstLastPara="1" rIns="0" wrap="square" tIns="0">
            <a:noAutofit/>
          </a:bodyPr>
          <a:lstStyle/>
          <a:p>
            <a:pPr indent="0" lvl="0" marL="0" rtl="0" algn="l">
              <a:lnSpc>
                <a:spcPct val="150000"/>
              </a:lnSpc>
              <a:spcBef>
                <a:spcPts val="2000"/>
              </a:spcBef>
              <a:spcAft>
                <a:spcPts val="0"/>
              </a:spcAft>
              <a:buNone/>
            </a:pPr>
            <a:r>
              <a:t/>
            </a:r>
            <a:endParaRPr sz="3400"/>
          </a:p>
          <a:p>
            <a:pPr indent="0" lvl="0" marL="0" rtl="0" algn="l">
              <a:lnSpc>
                <a:spcPct val="150000"/>
              </a:lnSpc>
              <a:spcBef>
                <a:spcPts val="2000"/>
              </a:spcBef>
              <a:spcAft>
                <a:spcPts val="0"/>
              </a:spcAft>
              <a:buNone/>
            </a:pPr>
            <a:r>
              <a:rPr lang="en-GB" sz="3400"/>
              <a:t>In 1642, a bloody </a:t>
            </a:r>
            <a:r>
              <a:rPr b="1" lang="en-GB" sz="3400"/>
              <a:t>civil war </a:t>
            </a:r>
            <a:r>
              <a:rPr lang="en-GB" sz="3400"/>
              <a:t>began between King Charles I</a:t>
            </a:r>
            <a:r>
              <a:rPr lang="en-GB" sz="3400"/>
              <a:t> and his Parliament. During this war, England was turned upside-down; almost 200,000 people died, fathers fought their sons and brothers killed their brothers. Both sides printed </a:t>
            </a:r>
            <a:r>
              <a:rPr b="1" lang="en-GB" sz="3400"/>
              <a:t>pamphlets</a:t>
            </a:r>
            <a:r>
              <a:rPr lang="en-GB" sz="3400"/>
              <a:t> that accused each other of horrific </a:t>
            </a:r>
            <a:r>
              <a:rPr lang="en-GB" sz="3400"/>
              <a:t>atrocities</a:t>
            </a:r>
            <a:r>
              <a:rPr lang="en-GB" sz="3400"/>
              <a:t>. To many ordinary people, this war </a:t>
            </a:r>
            <a:r>
              <a:rPr lang="en-GB" sz="3400"/>
              <a:t>seemed</a:t>
            </a:r>
            <a:r>
              <a:rPr lang="en-GB" sz="3400"/>
              <a:t> like the end of the world. </a:t>
            </a:r>
            <a:endParaRPr sz="3400"/>
          </a:p>
          <a:p>
            <a:pPr indent="0" lvl="0" marL="0" rtl="0" algn="l">
              <a:lnSpc>
                <a:spcPct val="150000"/>
              </a:lnSpc>
              <a:spcBef>
                <a:spcPts val="2000"/>
              </a:spcBef>
              <a:spcAft>
                <a:spcPts val="2000"/>
              </a:spcAft>
              <a:buNone/>
            </a:pPr>
            <a:r>
              <a:rPr lang="en-GB" sz="3400"/>
              <a:t>Both sides in the war used nicknames to insult one another. Royalists were called </a:t>
            </a:r>
            <a:r>
              <a:rPr lang="en-GB" sz="3400"/>
              <a:t>Cavaliers (after wild Spanish cavalrymen). Parliamentarians were called Roundheads (after the shaved heads of some of their thuggish supporters).</a:t>
            </a:r>
            <a:endParaRPr sz="3400"/>
          </a:p>
        </p:txBody>
      </p:sp>
      <p:sp>
        <p:nvSpPr>
          <p:cNvPr id="91" name="Google Shape;91;p15"/>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Roundheads and </a:t>
            </a:r>
            <a:r>
              <a:rPr b="1" lang="en-GB" sz="4400">
                <a:latin typeface="Montserrat"/>
                <a:ea typeface="Montserrat"/>
                <a:cs typeface="Montserrat"/>
                <a:sym typeface="Montserrat"/>
              </a:rPr>
              <a:t>Cavaliers</a:t>
            </a:r>
            <a:r>
              <a:rPr b="1" lang="en-GB" sz="4400">
                <a:latin typeface="Montserrat"/>
                <a:ea typeface="Montserrat"/>
                <a:cs typeface="Montserrat"/>
                <a:sym typeface="Montserrat"/>
              </a:rPr>
              <a:t> </a:t>
            </a:r>
            <a:endParaRPr b="1" sz="4400">
              <a:latin typeface="Montserrat"/>
              <a:ea typeface="Montserrat"/>
              <a:cs typeface="Montserrat"/>
              <a:sym typeface="Montserrat"/>
            </a:endParaRPr>
          </a:p>
        </p:txBody>
      </p:sp>
      <p:sp>
        <p:nvSpPr>
          <p:cNvPr id="92" name="Google Shape;92;p15"/>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8" name="Google Shape;98;p16"/>
          <p:cNvSpPr txBox="1"/>
          <p:nvPr>
            <p:ph idx="1" type="body"/>
          </p:nvPr>
        </p:nvSpPr>
        <p:spPr>
          <a:xfrm>
            <a:off x="666350" y="1412650"/>
            <a:ext cx="16703700" cy="8074800"/>
          </a:xfrm>
          <a:prstGeom prst="rect">
            <a:avLst/>
          </a:prstGeom>
        </p:spPr>
        <p:txBody>
          <a:bodyPr anchorCtr="0" anchor="t" bIns="0" lIns="0" spcFirstLastPara="1" rIns="0" wrap="square" tIns="0">
            <a:noAutofit/>
          </a:bodyPr>
          <a:lstStyle/>
          <a:p>
            <a:pPr indent="0" lvl="0" marL="0" rtl="0" algn="l">
              <a:lnSpc>
                <a:spcPct val="150000"/>
              </a:lnSpc>
              <a:spcBef>
                <a:spcPts val="2000"/>
              </a:spcBef>
              <a:spcAft>
                <a:spcPts val="0"/>
              </a:spcAft>
              <a:buNone/>
            </a:pPr>
            <a:r>
              <a:t/>
            </a:r>
            <a:endParaRPr sz="3400"/>
          </a:p>
          <a:p>
            <a:pPr indent="0" lvl="0" marL="0" rtl="0" algn="l">
              <a:lnSpc>
                <a:spcPct val="150000"/>
              </a:lnSpc>
              <a:spcBef>
                <a:spcPts val="2000"/>
              </a:spcBef>
              <a:spcAft>
                <a:spcPts val="0"/>
              </a:spcAft>
              <a:buNone/>
            </a:pPr>
            <a:r>
              <a:rPr lang="en-GB" sz="3400"/>
              <a:t>Choosing</a:t>
            </a:r>
            <a:r>
              <a:rPr lang="en-GB" sz="3400"/>
              <a:t> sides in the Civil War was </a:t>
            </a:r>
            <a:r>
              <a:rPr lang="en-GB" sz="3400"/>
              <a:t>complicated</a:t>
            </a:r>
            <a:r>
              <a:rPr lang="en-GB" sz="3400"/>
              <a:t>. It was not the case that all the rich supported the king and all the poor supported Parliament. In fact, it was religion and geography that </a:t>
            </a:r>
            <a:r>
              <a:rPr i="1" lang="en-GB" sz="3400"/>
              <a:t>really</a:t>
            </a:r>
            <a:r>
              <a:rPr lang="en-GB" sz="3400"/>
              <a:t> divided people. Most strict </a:t>
            </a:r>
            <a:r>
              <a:rPr b="1" lang="en-GB" sz="3400"/>
              <a:t>Puritans </a:t>
            </a:r>
            <a:r>
              <a:rPr lang="en-GB" sz="3400"/>
              <a:t>supported parliament. Most moderate Protestants and Catholics supported the king. Most people in London supported parliament. Most people in the ‘Celtic fringe’ (Wales and Cornwall) supported the king. In addition, there were some </a:t>
            </a:r>
            <a:r>
              <a:rPr lang="en-GB" sz="3400"/>
              <a:t>foreign</a:t>
            </a:r>
            <a:r>
              <a:rPr lang="en-GB" sz="3400"/>
              <a:t> </a:t>
            </a:r>
            <a:r>
              <a:rPr b="1" lang="en-GB" sz="3400"/>
              <a:t>mercenaries</a:t>
            </a:r>
            <a:r>
              <a:rPr lang="en-GB" sz="3400"/>
              <a:t> like Captain Carlo Fantom who only fought for money. Others, who were </a:t>
            </a:r>
            <a:r>
              <a:rPr b="1" lang="en-GB" sz="3400"/>
              <a:t>press ganged</a:t>
            </a:r>
            <a:r>
              <a:rPr lang="en-GB" sz="3400"/>
              <a:t>, did not get to choose their side.</a:t>
            </a:r>
            <a:endParaRPr sz="3400"/>
          </a:p>
          <a:p>
            <a:pPr indent="0" lvl="0" marL="0" rtl="0" algn="l">
              <a:lnSpc>
                <a:spcPct val="150000"/>
              </a:lnSpc>
              <a:spcBef>
                <a:spcPts val="2000"/>
              </a:spcBef>
              <a:spcAft>
                <a:spcPts val="2000"/>
              </a:spcAft>
              <a:buNone/>
            </a:pPr>
            <a:r>
              <a:rPr lang="en-GB" sz="3400"/>
              <a:t> </a:t>
            </a:r>
            <a:endParaRPr sz="3400"/>
          </a:p>
        </p:txBody>
      </p:sp>
      <p:sp>
        <p:nvSpPr>
          <p:cNvPr id="99" name="Google Shape;99;p16"/>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Choosing sides </a:t>
            </a:r>
            <a:endParaRPr b="1" sz="4400">
              <a:latin typeface="Montserrat"/>
              <a:ea typeface="Montserrat"/>
              <a:cs typeface="Montserrat"/>
              <a:sym typeface="Montserrat"/>
            </a:endParaRPr>
          </a:p>
        </p:txBody>
      </p:sp>
      <p:sp>
        <p:nvSpPr>
          <p:cNvPr id="100" name="Google Shape;100;p16"/>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6" name="Google Shape;106;p17"/>
          <p:cNvSpPr txBox="1"/>
          <p:nvPr>
            <p:ph idx="1" type="body"/>
          </p:nvPr>
        </p:nvSpPr>
        <p:spPr>
          <a:xfrm>
            <a:off x="666350" y="1412650"/>
            <a:ext cx="16703700" cy="8074800"/>
          </a:xfrm>
          <a:prstGeom prst="rect">
            <a:avLst/>
          </a:prstGeom>
        </p:spPr>
        <p:txBody>
          <a:bodyPr anchorCtr="0" anchor="t" bIns="0" lIns="0" spcFirstLastPara="1" rIns="0" wrap="square" tIns="0">
            <a:noAutofit/>
          </a:bodyPr>
          <a:lstStyle/>
          <a:p>
            <a:pPr indent="0" lvl="0" marL="0" rtl="0" algn="l">
              <a:lnSpc>
                <a:spcPct val="150000"/>
              </a:lnSpc>
              <a:spcBef>
                <a:spcPts val="2000"/>
              </a:spcBef>
              <a:spcAft>
                <a:spcPts val="0"/>
              </a:spcAft>
              <a:buNone/>
            </a:pPr>
            <a:r>
              <a:t/>
            </a:r>
            <a:endParaRPr sz="3400"/>
          </a:p>
          <a:p>
            <a:pPr indent="0" lvl="0" marL="0" rtl="0" algn="l">
              <a:lnSpc>
                <a:spcPct val="150000"/>
              </a:lnSpc>
              <a:spcBef>
                <a:spcPts val="2000"/>
              </a:spcBef>
              <a:spcAft>
                <a:spcPts val="0"/>
              </a:spcAft>
              <a:buNone/>
            </a:pPr>
            <a:r>
              <a:rPr lang="en-GB" sz="3400"/>
              <a:t>Some people did not want to pick a side. Small armies of ‘clubmen’ formed in parts of England to keep the Roundhead and Cavalier armies away. But this was impossible. The bloodshed of war was everywhere. Canons, muskets, pikes and swords made the battles of the war deadly.</a:t>
            </a:r>
            <a:endParaRPr sz="3400"/>
          </a:p>
          <a:p>
            <a:pPr indent="0" lvl="0" marL="0" rtl="0" algn="l">
              <a:lnSpc>
                <a:spcPct val="150000"/>
              </a:lnSpc>
              <a:spcBef>
                <a:spcPts val="2000"/>
              </a:spcBef>
              <a:spcAft>
                <a:spcPts val="0"/>
              </a:spcAft>
              <a:buNone/>
            </a:pPr>
            <a:r>
              <a:rPr lang="en-GB" sz="3400"/>
              <a:t>Thousands of women were widowed and men disabled by the brutal battles; many became beggars in the big cities. </a:t>
            </a:r>
            <a:r>
              <a:rPr lang="en-GB" sz="3400"/>
              <a:t>Moreover</a:t>
            </a:r>
            <a:r>
              <a:rPr lang="en-GB" sz="3400"/>
              <a:t>, </a:t>
            </a:r>
            <a:r>
              <a:rPr lang="en-GB" sz="3400"/>
              <a:t>pamphlets</a:t>
            </a:r>
            <a:r>
              <a:rPr lang="en-GB" sz="3400"/>
              <a:t> f</a:t>
            </a:r>
            <a:r>
              <a:rPr lang="en-GB" sz="3400"/>
              <a:t>ull of stories about </a:t>
            </a:r>
            <a:r>
              <a:rPr lang="en-GB" sz="3400"/>
              <a:t>atrocities </a:t>
            </a:r>
            <a:r>
              <a:rPr lang="en-GB" sz="3400"/>
              <a:t>terrified people across the land</a:t>
            </a:r>
            <a:r>
              <a:rPr lang="en-GB" sz="3400"/>
              <a:t>. </a:t>
            </a:r>
            <a:r>
              <a:rPr lang="en-GB" sz="3400"/>
              <a:t>Rumours</a:t>
            </a:r>
            <a:r>
              <a:rPr lang="en-GB" sz="3400"/>
              <a:t> of babies being thrown onto pikes and being women pushed off cliffs spread like wildfire. </a:t>
            </a:r>
            <a:endParaRPr sz="3400"/>
          </a:p>
          <a:p>
            <a:pPr indent="0" lvl="0" marL="0" rtl="0" algn="l">
              <a:lnSpc>
                <a:spcPct val="150000"/>
              </a:lnSpc>
              <a:spcBef>
                <a:spcPts val="2000"/>
              </a:spcBef>
              <a:spcAft>
                <a:spcPts val="2000"/>
              </a:spcAft>
              <a:buNone/>
            </a:pPr>
            <a:r>
              <a:rPr lang="en-GB" sz="3400"/>
              <a:t> </a:t>
            </a:r>
            <a:endParaRPr sz="3400"/>
          </a:p>
        </p:txBody>
      </p:sp>
      <p:sp>
        <p:nvSpPr>
          <p:cNvPr id="107" name="Google Shape;107;p17"/>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Society breaks down </a:t>
            </a:r>
            <a:endParaRPr b="1" sz="4400">
              <a:latin typeface="Montserrat"/>
              <a:ea typeface="Montserrat"/>
              <a:cs typeface="Montserrat"/>
              <a:sym typeface="Montserrat"/>
            </a:endParaRPr>
          </a:p>
        </p:txBody>
      </p:sp>
      <p:sp>
        <p:nvSpPr>
          <p:cNvPr id="108" name="Google Shape;108;p17"/>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4" name="Google Shape;114;p18"/>
          <p:cNvSpPr txBox="1"/>
          <p:nvPr>
            <p:ph idx="1" type="body"/>
          </p:nvPr>
        </p:nvSpPr>
        <p:spPr>
          <a:xfrm>
            <a:off x="666350" y="1412650"/>
            <a:ext cx="16703700" cy="8074800"/>
          </a:xfrm>
          <a:prstGeom prst="rect">
            <a:avLst/>
          </a:prstGeom>
        </p:spPr>
        <p:txBody>
          <a:bodyPr anchorCtr="0" anchor="t" bIns="0" lIns="0" spcFirstLastPara="1" rIns="0" wrap="square" tIns="0">
            <a:noAutofit/>
          </a:bodyPr>
          <a:lstStyle/>
          <a:p>
            <a:pPr indent="0" lvl="0" marL="0" rtl="0" algn="l">
              <a:lnSpc>
                <a:spcPct val="150000"/>
              </a:lnSpc>
              <a:spcBef>
                <a:spcPts val="2000"/>
              </a:spcBef>
              <a:spcAft>
                <a:spcPts val="0"/>
              </a:spcAft>
              <a:buNone/>
            </a:pPr>
            <a:r>
              <a:t/>
            </a:r>
            <a:endParaRPr sz="3400"/>
          </a:p>
          <a:p>
            <a:pPr indent="0" lvl="0" marL="0" rtl="0" algn="l">
              <a:lnSpc>
                <a:spcPct val="150000"/>
              </a:lnSpc>
              <a:spcBef>
                <a:spcPts val="2000"/>
              </a:spcBef>
              <a:spcAft>
                <a:spcPts val="0"/>
              </a:spcAft>
              <a:buNone/>
            </a:pPr>
            <a:r>
              <a:rPr lang="en-GB" sz="3400"/>
              <a:t>At the start of the war in 1642, neither the Roundheads nor the </a:t>
            </a:r>
            <a:r>
              <a:rPr lang="en-GB" sz="3400"/>
              <a:t>Cavaliers</a:t>
            </a:r>
            <a:r>
              <a:rPr lang="en-GB" sz="3400"/>
              <a:t> had well-trained armies. Their forces were </a:t>
            </a:r>
            <a:r>
              <a:rPr lang="en-GB" sz="3400"/>
              <a:t>disorganised</a:t>
            </a:r>
            <a:r>
              <a:rPr lang="en-GB" sz="3400"/>
              <a:t>, poorly-trained and unwilling to fight outside the </a:t>
            </a:r>
            <a:r>
              <a:rPr b="1" lang="en-GB" sz="3400"/>
              <a:t>counties</a:t>
            </a:r>
            <a:r>
              <a:rPr lang="en-GB" sz="3400"/>
              <a:t> where they lived. By 1645, it was still unclear which side would win the Civil War. </a:t>
            </a:r>
            <a:endParaRPr sz="3400"/>
          </a:p>
          <a:p>
            <a:pPr indent="0" lvl="0" marL="0" rtl="0" algn="l">
              <a:lnSpc>
                <a:spcPct val="150000"/>
              </a:lnSpc>
              <a:spcBef>
                <a:spcPts val="2000"/>
              </a:spcBef>
              <a:spcAft>
                <a:spcPts val="0"/>
              </a:spcAft>
              <a:buNone/>
            </a:pPr>
            <a:r>
              <a:rPr lang="en-GB" sz="3400"/>
              <a:t>This all changed with the New Model Army. Parliament </a:t>
            </a:r>
            <a:r>
              <a:rPr lang="en-GB" sz="3400"/>
              <a:t>paid</a:t>
            </a:r>
            <a:r>
              <a:rPr lang="en-GB" sz="3400"/>
              <a:t> £53,000 a month for 22,000 well-trained </a:t>
            </a:r>
            <a:r>
              <a:rPr lang="en-GB" sz="3400"/>
              <a:t>soldiers. The New Model Army defeated the Royalists at Naseby in June 1645. A year later, it took Oxford - Charles I’s capital. Finally, Parliament's Roundheads had won the Civil War. </a:t>
            </a:r>
            <a:endParaRPr sz="3400"/>
          </a:p>
          <a:p>
            <a:pPr indent="0" lvl="0" marL="0" rtl="0" algn="l">
              <a:lnSpc>
                <a:spcPct val="150000"/>
              </a:lnSpc>
              <a:spcBef>
                <a:spcPts val="2000"/>
              </a:spcBef>
              <a:spcAft>
                <a:spcPts val="0"/>
              </a:spcAft>
              <a:buNone/>
            </a:pPr>
            <a:r>
              <a:t/>
            </a:r>
            <a:endParaRPr sz="3400"/>
          </a:p>
          <a:p>
            <a:pPr indent="0" lvl="0" marL="0" rtl="0" algn="l">
              <a:lnSpc>
                <a:spcPct val="150000"/>
              </a:lnSpc>
              <a:spcBef>
                <a:spcPts val="2000"/>
              </a:spcBef>
              <a:spcAft>
                <a:spcPts val="2000"/>
              </a:spcAft>
              <a:buNone/>
            </a:pPr>
            <a:r>
              <a:rPr lang="en-GB" sz="3400"/>
              <a:t> </a:t>
            </a:r>
            <a:endParaRPr sz="3400"/>
          </a:p>
        </p:txBody>
      </p:sp>
      <p:sp>
        <p:nvSpPr>
          <p:cNvPr id="115" name="Google Shape;115;p18"/>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The New Model Army </a:t>
            </a:r>
            <a:r>
              <a:rPr b="1" lang="en-GB" sz="4400">
                <a:latin typeface="Montserrat"/>
                <a:ea typeface="Montserrat"/>
                <a:cs typeface="Montserrat"/>
                <a:sym typeface="Montserrat"/>
              </a:rPr>
              <a:t> </a:t>
            </a:r>
            <a:endParaRPr b="1" sz="4400">
              <a:latin typeface="Montserrat"/>
              <a:ea typeface="Montserrat"/>
              <a:cs typeface="Montserrat"/>
              <a:sym typeface="Montserrat"/>
            </a:endParaRPr>
          </a:p>
        </p:txBody>
      </p:sp>
      <p:sp>
        <p:nvSpPr>
          <p:cNvPr id="116" name="Google Shape;116;p18"/>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9"/>
          <p:cNvSpPr txBox="1"/>
          <p:nvPr/>
        </p:nvSpPr>
        <p:spPr>
          <a:xfrm>
            <a:off x="513950" y="1902300"/>
            <a:ext cx="17432400" cy="6482400"/>
          </a:xfrm>
          <a:prstGeom prst="rect">
            <a:avLst/>
          </a:prstGeom>
          <a:noFill/>
          <a:ln>
            <a:noFill/>
          </a:ln>
        </p:spPr>
        <p:txBody>
          <a:bodyPr anchorCtr="0" anchor="t" bIns="182850" lIns="182850" spcFirstLastPara="1" rIns="182850" wrap="square" tIns="182850">
            <a:noAutofit/>
          </a:bodyPr>
          <a:lstStyle/>
          <a:p>
            <a:pPr indent="0" lvl="0" marL="0" rtl="0" algn="l">
              <a:lnSpc>
                <a:spcPct val="150000"/>
              </a:lnSpc>
              <a:spcBef>
                <a:spcPts val="1000"/>
              </a:spcBef>
              <a:spcAft>
                <a:spcPts val="0"/>
              </a:spcAft>
              <a:buNone/>
            </a:pPr>
            <a:r>
              <a:rPr b="1" lang="en-GB" sz="3400">
                <a:latin typeface="Montserrat"/>
                <a:ea typeface="Montserrat"/>
                <a:cs typeface="Montserrat"/>
                <a:sym typeface="Montserrat"/>
              </a:rPr>
              <a:t>Civil war -</a:t>
            </a:r>
            <a:r>
              <a:rPr lang="en-GB" sz="3400">
                <a:latin typeface="Montserrat"/>
                <a:ea typeface="Montserrat"/>
                <a:cs typeface="Montserrat"/>
                <a:sym typeface="Montserrat"/>
              </a:rPr>
              <a:t> a war between different sides within the same country. </a:t>
            </a:r>
            <a:endParaRPr sz="3400">
              <a:latin typeface="Montserrat"/>
              <a:ea typeface="Montserrat"/>
              <a:cs typeface="Montserrat"/>
              <a:sym typeface="Montserrat"/>
            </a:endParaRPr>
          </a:p>
          <a:p>
            <a:pPr indent="0" lvl="0" marL="0" rtl="0" algn="l">
              <a:lnSpc>
                <a:spcPct val="150000"/>
              </a:lnSpc>
              <a:spcBef>
                <a:spcPts val="1000"/>
              </a:spcBef>
              <a:spcAft>
                <a:spcPts val="0"/>
              </a:spcAft>
              <a:buNone/>
            </a:pPr>
            <a:r>
              <a:rPr b="1" lang="en-GB" sz="3400">
                <a:latin typeface="Montserrat"/>
                <a:ea typeface="Montserrat"/>
                <a:cs typeface="Montserrat"/>
                <a:sym typeface="Montserrat"/>
              </a:rPr>
              <a:t>Pamphlets</a:t>
            </a:r>
            <a:r>
              <a:rPr b="1" lang="en-GB" sz="3400">
                <a:latin typeface="Montserrat"/>
                <a:ea typeface="Montserrat"/>
                <a:cs typeface="Montserrat"/>
                <a:sym typeface="Montserrat"/>
              </a:rPr>
              <a:t> -</a:t>
            </a:r>
            <a:r>
              <a:rPr lang="en-GB" sz="3400">
                <a:latin typeface="Montserrat"/>
                <a:ea typeface="Montserrat"/>
                <a:cs typeface="Montserrat"/>
                <a:sym typeface="Montserrat"/>
              </a:rPr>
              <a:t> cheap printed booklets that were mass-produced on printing-presses in seventeenth-century England. </a:t>
            </a:r>
            <a:endParaRPr sz="3400">
              <a:latin typeface="Montserrat"/>
              <a:ea typeface="Montserrat"/>
              <a:cs typeface="Montserrat"/>
              <a:sym typeface="Montserrat"/>
            </a:endParaRPr>
          </a:p>
          <a:p>
            <a:pPr indent="0" lvl="0" marL="0" rtl="0" algn="l">
              <a:lnSpc>
                <a:spcPct val="150000"/>
              </a:lnSpc>
              <a:spcBef>
                <a:spcPts val="1000"/>
              </a:spcBef>
              <a:spcAft>
                <a:spcPts val="0"/>
              </a:spcAft>
              <a:buNone/>
            </a:pPr>
            <a:r>
              <a:rPr b="1" lang="en-GB" sz="3400">
                <a:latin typeface="Montserrat"/>
                <a:ea typeface="Montserrat"/>
                <a:cs typeface="Montserrat"/>
                <a:sym typeface="Montserrat"/>
              </a:rPr>
              <a:t>Puritan </a:t>
            </a:r>
            <a:r>
              <a:rPr lang="en-GB" sz="3400">
                <a:latin typeface="Montserrat"/>
                <a:ea typeface="Montserrat"/>
                <a:cs typeface="Montserrat"/>
                <a:sym typeface="Montserrat"/>
              </a:rPr>
              <a:t>- someone with very strict Protestant beliefs. </a:t>
            </a:r>
            <a:r>
              <a:rPr lang="en-GB" sz="3400">
                <a:latin typeface="Montserrat"/>
                <a:ea typeface="Montserrat"/>
                <a:cs typeface="Montserrat"/>
                <a:sym typeface="Montserrat"/>
              </a:rPr>
              <a:t>Puritans</a:t>
            </a:r>
            <a:r>
              <a:rPr lang="en-GB" sz="3400">
                <a:latin typeface="Montserrat"/>
                <a:ea typeface="Montserrat"/>
                <a:cs typeface="Montserrat"/>
                <a:sym typeface="Montserrat"/>
              </a:rPr>
              <a:t> disliked </a:t>
            </a:r>
            <a:r>
              <a:rPr lang="en-GB" sz="3400">
                <a:latin typeface="Montserrat"/>
                <a:ea typeface="Montserrat"/>
                <a:cs typeface="Montserrat"/>
                <a:sym typeface="Montserrat"/>
              </a:rPr>
              <a:t>alcohol</a:t>
            </a:r>
            <a:r>
              <a:rPr lang="en-GB" sz="3400">
                <a:latin typeface="Montserrat"/>
                <a:ea typeface="Montserrat"/>
                <a:cs typeface="Montserrat"/>
                <a:sym typeface="Montserrat"/>
              </a:rPr>
              <a:t>, </a:t>
            </a:r>
            <a:r>
              <a:rPr lang="en-GB" sz="3400">
                <a:latin typeface="Montserrat"/>
                <a:ea typeface="Montserrat"/>
                <a:cs typeface="Montserrat"/>
                <a:sym typeface="Montserrat"/>
              </a:rPr>
              <a:t>theatre and gambling.</a:t>
            </a:r>
            <a:r>
              <a:rPr lang="en-GB" sz="3400">
                <a:latin typeface="Montserrat"/>
                <a:ea typeface="Montserrat"/>
                <a:cs typeface="Montserrat"/>
                <a:sym typeface="Montserrat"/>
              </a:rPr>
              <a:t> </a:t>
            </a:r>
            <a:endParaRPr sz="3400">
              <a:latin typeface="Montserrat"/>
              <a:ea typeface="Montserrat"/>
              <a:cs typeface="Montserrat"/>
              <a:sym typeface="Montserrat"/>
            </a:endParaRPr>
          </a:p>
          <a:p>
            <a:pPr indent="0" lvl="0" marL="0" rtl="0" algn="l">
              <a:lnSpc>
                <a:spcPct val="150000"/>
              </a:lnSpc>
              <a:spcBef>
                <a:spcPts val="1000"/>
              </a:spcBef>
              <a:spcAft>
                <a:spcPts val="0"/>
              </a:spcAft>
              <a:buNone/>
            </a:pPr>
            <a:r>
              <a:rPr b="1" lang="en-GB" sz="3400">
                <a:latin typeface="Montserrat"/>
                <a:ea typeface="Montserrat"/>
                <a:cs typeface="Montserrat"/>
                <a:sym typeface="Montserrat"/>
              </a:rPr>
              <a:t>Mercenary -</a:t>
            </a:r>
            <a:r>
              <a:rPr lang="en-GB" sz="3400">
                <a:latin typeface="Montserrat"/>
                <a:ea typeface="Montserrat"/>
                <a:cs typeface="Montserrat"/>
                <a:sym typeface="Montserrat"/>
              </a:rPr>
              <a:t> someone who will fight for any side that will pay them enough.</a:t>
            </a:r>
            <a:endParaRPr sz="3400">
              <a:latin typeface="Montserrat"/>
              <a:ea typeface="Montserrat"/>
              <a:cs typeface="Montserrat"/>
              <a:sym typeface="Montserrat"/>
            </a:endParaRPr>
          </a:p>
          <a:p>
            <a:pPr indent="0" lvl="0" marL="0" rtl="0" algn="l">
              <a:lnSpc>
                <a:spcPct val="150000"/>
              </a:lnSpc>
              <a:spcBef>
                <a:spcPts val="1000"/>
              </a:spcBef>
              <a:spcAft>
                <a:spcPts val="0"/>
              </a:spcAft>
              <a:buNone/>
            </a:pPr>
            <a:r>
              <a:rPr b="1" lang="en-GB" sz="3400">
                <a:latin typeface="Montserrat"/>
                <a:ea typeface="Montserrat"/>
                <a:cs typeface="Montserrat"/>
                <a:sym typeface="Montserrat"/>
              </a:rPr>
              <a:t>Press gang - </a:t>
            </a:r>
            <a:r>
              <a:rPr lang="en-GB" sz="3400">
                <a:latin typeface="Montserrat"/>
                <a:ea typeface="Montserrat"/>
                <a:cs typeface="Montserrat"/>
                <a:sym typeface="Montserrat"/>
              </a:rPr>
              <a:t>men</a:t>
            </a:r>
            <a:r>
              <a:rPr lang="en-GB" sz="3400">
                <a:latin typeface="Montserrat"/>
                <a:ea typeface="Montserrat"/>
                <a:cs typeface="Montserrat"/>
                <a:sym typeface="Montserrat"/>
              </a:rPr>
              <a:t> who </a:t>
            </a:r>
            <a:r>
              <a:rPr lang="en-GB" sz="3400">
                <a:latin typeface="Montserrat"/>
                <a:ea typeface="Montserrat"/>
                <a:cs typeface="Montserrat"/>
                <a:sym typeface="Montserrat"/>
              </a:rPr>
              <a:t>kidnapped</a:t>
            </a:r>
            <a:r>
              <a:rPr lang="en-GB" sz="3400">
                <a:latin typeface="Montserrat"/>
                <a:ea typeface="Montserrat"/>
                <a:cs typeface="Montserrat"/>
                <a:sym typeface="Montserrat"/>
              </a:rPr>
              <a:t> people and forced them to join the army.</a:t>
            </a:r>
            <a:endParaRPr sz="3400">
              <a:latin typeface="Montserrat"/>
              <a:ea typeface="Montserrat"/>
              <a:cs typeface="Montserrat"/>
              <a:sym typeface="Montserrat"/>
            </a:endParaRPr>
          </a:p>
          <a:p>
            <a:pPr indent="0" lvl="0" marL="0" rtl="0" algn="l">
              <a:lnSpc>
                <a:spcPct val="150000"/>
              </a:lnSpc>
              <a:spcBef>
                <a:spcPts val="1000"/>
              </a:spcBef>
              <a:spcAft>
                <a:spcPts val="0"/>
              </a:spcAft>
              <a:buNone/>
            </a:pPr>
            <a:r>
              <a:rPr b="1" lang="en-GB" sz="3400">
                <a:latin typeface="Montserrat"/>
                <a:ea typeface="Montserrat"/>
                <a:cs typeface="Montserrat"/>
                <a:sym typeface="Montserrat"/>
              </a:rPr>
              <a:t>Counties - </a:t>
            </a:r>
            <a:r>
              <a:rPr lang="en-GB" sz="3400">
                <a:latin typeface="Montserrat"/>
                <a:ea typeface="Montserrat"/>
                <a:cs typeface="Montserrat"/>
                <a:sym typeface="Montserrat"/>
              </a:rPr>
              <a:t>smaller parts of England (Cornwall, Devon, Northumberland).</a:t>
            </a:r>
            <a:endParaRPr sz="3400">
              <a:latin typeface="Montserrat"/>
              <a:ea typeface="Montserrat"/>
              <a:cs typeface="Montserrat"/>
              <a:sym typeface="Montserrat"/>
            </a:endParaRPr>
          </a:p>
          <a:p>
            <a:pPr indent="0" lvl="0" marL="0" rtl="0" algn="l">
              <a:lnSpc>
                <a:spcPct val="150000"/>
              </a:lnSpc>
              <a:spcBef>
                <a:spcPts val="1000"/>
              </a:spcBef>
              <a:spcAft>
                <a:spcPts val="0"/>
              </a:spcAft>
              <a:buNone/>
            </a:pPr>
            <a:r>
              <a:t/>
            </a:r>
            <a:endParaRPr sz="3400">
              <a:latin typeface="Montserrat"/>
              <a:ea typeface="Montserrat"/>
              <a:cs typeface="Montserrat"/>
              <a:sym typeface="Montserrat"/>
            </a:endParaRPr>
          </a:p>
          <a:p>
            <a:pPr indent="0" lvl="0" marL="0" rtl="0" algn="l">
              <a:lnSpc>
                <a:spcPct val="150000"/>
              </a:lnSpc>
              <a:spcBef>
                <a:spcPts val="1000"/>
              </a:spcBef>
              <a:spcAft>
                <a:spcPts val="0"/>
              </a:spcAft>
              <a:buNone/>
            </a:pPr>
            <a:r>
              <a:t/>
            </a:r>
            <a:endParaRPr sz="3400">
              <a:latin typeface="Montserrat"/>
              <a:ea typeface="Montserrat"/>
              <a:cs typeface="Montserrat"/>
              <a:sym typeface="Montserrat"/>
            </a:endParaRPr>
          </a:p>
          <a:p>
            <a:pPr indent="0" lvl="0" marL="0" rtl="0" algn="l">
              <a:lnSpc>
                <a:spcPct val="150000"/>
              </a:lnSpc>
              <a:spcBef>
                <a:spcPts val="1000"/>
              </a:spcBef>
              <a:spcAft>
                <a:spcPts val="0"/>
              </a:spcAft>
              <a:buNone/>
            </a:pPr>
            <a:r>
              <a:t/>
            </a:r>
            <a:endParaRPr sz="3400">
              <a:latin typeface="Montserrat"/>
              <a:ea typeface="Montserrat"/>
              <a:cs typeface="Montserrat"/>
              <a:sym typeface="Montserrat"/>
            </a:endParaRPr>
          </a:p>
          <a:p>
            <a:pPr indent="0" lvl="0" marL="0" rtl="0" algn="l">
              <a:lnSpc>
                <a:spcPct val="150000"/>
              </a:lnSpc>
              <a:spcBef>
                <a:spcPts val="1000"/>
              </a:spcBef>
              <a:spcAft>
                <a:spcPts val="0"/>
              </a:spcAft>
              <a:buNone/>
            </a:pPr>
            <a:r>
              <a:t/>
            </a:r>
            <a:endParaRPr sz="3400">
              <a:latin typeface="Montserrat"/>
              <a:ea typeface="Montserrat"/>
              <a:cs typeface="Montserrat"/>
              <a:sym typeface="Montserrat"/>
            </a:endParaRPr>
          </a:p>
          <a:p>
            <a:pPr indent="0" lvl="0" marL="0" rtl="0" algn="l">
              <a:lnSpc>
                <a:spcPct val="150000"/>
              </a:lnSpc>
              <a:spcBef>
                <a:spcPts val="1000"/>
              </a:spcBef>
              <a:spcAft>
                <a:spcPts val="0"/>
              </a:spcAft>
              <a:buNone/>
            </a:pPr>
            <a:r>
              <a:t/>
            </a:r>
            <a:endParaRPr sz="34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a:p>
            <a:pPr indent="0" lvl="0" marL="0" rtl="0" algn="l">
              <a:lnSpc>
                <a:spcPct val="150000"/>
              </a:lnSpc>
              <a:spcBef>
                <a:spcPts val="0"/>
              </a:spcBef>
              <a:spcAft>
                <a:spcPts val="0"/>
              </a:spcAft>
              <a:buNone/>
            </a:pPr>
            <a:r>
              <a:rPr lang="en-GB" sz="3600">
                <a:latin typeface="Montserrat"/>
                <a:ea typeface="Montserrat"/>
                <a:cs typeface="Montserrat"/>
                <a:sym typeface="Montserrat"/>
              </a:rPr>
              <a:t>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latin typeface="Montserrat"/>
              <a:ea typeface="Montserrat"/>
              <a:cs typeface="Montserrat"/>
              <a:sym typeface="Montserrat"/>
            </a:endParaRPr>
          </a:p>
        </p:txBody>
      </p:sp>
      <p:sp>
        <p:nvSpPr>
          <p:cNvPr id="122" name="Google Shape;122;p19"/>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3" name="Google Shape;123;p19"/>
          <p:cNvSpPr txBox="1"/>
          <p:nvPr/>
        </p:nvSpPr>
        <p:spPr>
          <a:xfrm>
            <a:off x="513950" y="2850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5600">
                <a:latin typeface="Montserrat"/>
                <a:ea typeface="Montserrat"/>
                <a:cs typeface="Montserrat"/>
                <a:sym typeface="Montserrat"/>
              </a:rPr>
              <a:t>Glossary </a:t>
            </a:r>
            <a:endParaRPr b="1" sz="5600">
              <a:latin typeface="Montserrat"/>
              <a:ea typeface="Montserrat"/>
              <a:cs typeface="Montserrat"/>
              <a:sym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9" name="Google Shape;129;p20"/>
          <p:cNvSpPr txBox="1"/>
          <p:nvPr>
            <p:ph type="title"/>
          </p:nvPr>
        </p:nvSpPr>
        <p:spPr>
          <a:xfrm>
            <a:off x="917950" y="280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600"/>
              <a:t>Comprehension Questions</a:t>
            </a:r>
            <a:endParaRPr sz="5600"/>
          </a:p>
        </p:txBody>
      </p:sp>
      <p:sp>
        <p:nvSpPr>
          <p:cNvPr id="130" name="Google Shape;130;p20"/>
          <p:cNvSpPr txBox="1"/>
          <p:nvPr>
            <p:ph idx="1" type="body"/>
          </p:nvPr>
        </p:nvSpPr>
        <p:spPr>
          <a:xfrm>
            <a:off x="917950" y="1809500"/>
            <a:ext cx="16452000" cy="7925400"/>
          </a:xfrm>
          <a:prstGeom prst="rect">
            <a:avLst/>
          </a:prstGeom>
        </p:spPr>
        <p:txBody>
          <a:bodyPr anchorCtr="0" anchor="t" bIns="0" lIns="0" spcFirstLastPara="1" rIns="0" wrap="square" tIns="0">
            <a:noAutofit/>
          </a:bodyPr>
          <a:lstStyle/>
          <a:p>
            <a:pPr indent="0" lvl="0" marL="457200" rtl="0" algn="l">
              <a:lnSpc>
                <a:spcPct val="100000"/>
              </a:lnSpc>
              <a:spcBef>
                <a:spcPts val="0"/>
              </a:spcBef>
              <a:spcAft>
                <a:spcPts val="0"/>
              </a:spcAft>
              <a:buNone/>
            </a:pPr>
            <a:r>
              <a:t/>
            </a:r>
            <a:endParaRPr sz="3600">
              <a:solidFill>
                <a:srgbClr val="000000"/>
              </a:solidFill>
            </a:endParaRPr>
          </a:p>
          <a:p>
            <a:pPr indent="-457200" lvl="0" marL="457200" rtl="0" algn="l">
              <a:lnSpc>
                <a:spcPct val="100000"/>
              </a:lnSpc>
              <a:spcBef>
                <a:spcPts val="0"/>
              </a:spcBef>
              <a:spcAft>
                <a:spcPts val="0"/>
              </a:spcAft>
              <a:buClr>
                <a:srgbClr val="000000"/>
              </a:buClr>
              <a:buSzPts val="3600"/>
              <a:buAutoNum type="arabicPeriod"/>
            </a:pPr>
            <a:r>
              <a:rPr lang="en-GB" sz="3600">
                <a:solidFill>
                  <a:srgbClr val="000000"/>
                </a:solidFill>
              </a:rPr>
              <a:t>How many people died in the English Civil War?</a:t>
            </a:r>
            <a:endParaRPr sz="3600">
              <a:solidFill>
                <a:srgbClr val="000000"/>
              </a:solidFill>
            </a:endParaRPr>
          </a:p>
          <a:p>
            <a:pPr indent="0" lvl="0" marL="457200" rtl="0" algn="l">
              <a:lnSpc>
                <a:spcPct val="100000"/>
              </a:lnSpc>
              <a:spcBef>
                <a:spcPts val="0"/>
              </a:spcBef>
              <a:spcAft>
                <a:spcPts val="0"/>
              </a:spcAft>
              <a:buNone/>
            </a:pPr>
            <a:r>
              <a:t/>
            </a:r>
            <a:endParaRPr sz="3600">
              <a:solidFill>
                <a:srgbClr val="000000"/>
              </a:solidFill>
            </a:endParaRPr>
          </a:p>
          <a:p>
            <a:pPr indent="-457200" lvl="0" marL="457200" rtl="0" algn="l">
              <a:lnSpc>
                <a:spcPct val="100000"/>
              </a:lnSpc>
              <a:spcBef>
                <a:spcPts val="0"/>
              </a:spcBef>
              <a:spcAft>
                <a:spcPts val="0"/>
              </a:spcAft>
              <a:buClr>
                <a:srgbClr val="000000"/>
              </a:buClr>
              <a:buSzPts val="3600"/>
              <a:buAutoNum type="arabicPeriod"/>
            </a:pPr>
            <a:r>
              <a:rPr lang="en-GB" sz="3600">
                <a:solidFill>
                  <a:srgbClr val="000000"/>
                </a:solidFill>
              </a:rPr>
              <a:t>What insulting nicknames did the </a:t>
            </a:r>
            <a:r>
              <a:rPr lang="en-GB" sz="3600">
                <a:solidFill>
                  <a:srgbClr val="000000"/>
                </a:solidFill>
              </a:rPr>
              <a:t>Parliamentarians</a:t>
            </a:r>
            <a:r>
              <a:rPr lang="en-GB" sz="3600">
                <a:solidFill>
                  <a:srgbClr val="000000"/>
                </a:solidFill>
              </a:rPr>
              <a:t> and Royalists call each other?</a:t>
            </a:r>
            <a:endParaRPr sz="3600">
              <a:solidFill>
                <a:srgbClr val="000000"/>
              </a:solidFill>
            </a:endParaRPr>
          </a:p>
          <a:p>
            <a:pPr indent="0" lvl="0" marL="457200" rtl="0" algn="l">
              <a:lnSpc>
                <a:spcPct val="100000"/>
              </a:lnSpc>
              <a:spcBef>
                <a:spcPts val="0"/>
              </a:spcBef>
              <a:spcAft>
                <a:spcPts val="0"/>
              </a:spcAft>
              <a:buNone/>
            </a:pPr>
            <a:r>
              <a:t/>
            </a:r>
            <a:endParaRPr sz="3600">
              <a:solidFill>
                <a:srgbClr val="000000"/>
              </a:solidFill>
            </a:endParaRPr>
          </a:p>
          <a:p>
            <a:pPr indent="-457200" lvl="0" marL="457200" rtl="0" algn="l">
              <a:lnSpc>
                <a:spcPct val="100000"/>
              </a:lnSpc>
              <a:spcBef>
                <a:spcPts val="0"/>
              </a:spcBef>
              <a:spcAft>
                <a:spcPts val="0"/>
              </a:spcAft>
              <a:buClr>
                <a:srgbClr val="000000"/>
              </a:buClr>
              <a:buSzPts val="3600"/>
              <a:buAutoNum type="arabicPeriod"/>
            </a:pPr>
            <a:r>
              <a:rPr lang="en-GB" sz="3600">
                <a:solidFill>
                  <a:srgbClr val="000000"/>
                </a:solidFill>
              </a:rPr>
              <a:t>How did people choose sides in the English Civil War?</a:t>
            </a:r>
            <a:endParaRPr sz="3600">
              <a:solidFill>
                <a:srgbClr val="000000"/>
              </a:solidFill>
            </a:endParaRPr>
          </a:p>
          <a:p>
            <a:pPr indent="0" lvl="0" marL="457200" rtl="0" algn="l">
              <a:lnSpc>
                <a:spcPct val="100000"/>
              </a:lnSpc>
              <a:spcBef>
                <a:spcPts val="0"/>
              </a:spcBef>
              <a:spcAft>
                <a:spcPts val="0"/>
              </a:spcAft>
              <a:buNone/>
            </a:pPr>
            <a:r>
              <a:t/>
            </a:r>
            <a:endParaRPr sz="3600">
              <a:solidFill>
                <a:srgbClr val="000000"/>
              </a:solidFill>
            </a:endParaRPr>
          </a:p>
          <a:p>
            <a:pPr indent="-457200" lvl="0" marL="457200" rtl="0" algn="l">
              <a:lnSpc>
                <a:spcPct val="100000"/>
              </a:lnSpc>
              <a:spcBef>
                <a:spcPts val="0"/>
              </a:spcBef>
              <a:spcAft>
                <a:spcPts val="0"/>
              </a:spcAft>
              <a:buClr>
                <a:srgbClr val="000000"/>
              </a:buClr>
              <a:buSzPts val="3600"/>
              <a:buAutoNum type="arabicPeriod"/>
            </a:pPr>
            <a:r>
              <a:rPr lang="en-GB" sz="3600">
                <a:solidFill>
                  <a:srgbClr val="000000"/>
                </a:solidFill>
              </a:rPr>
              <a:t>What did some </a:t>
            </a:r>
            <a:r>
              <a:rPr lang="en-GB" sz="3600">
                <a:solidFill>
                  <a:srgbClr val="000000"/>
                </a:solidFill>
              </a:rPr>
              <a:t>pamphlets</a:t>
            </a:r>
            <a:r>
              <a:rPr lang="en-GB" sz="3600">
                <a:solidFill>
                  <a:srgbClr val="000000"/>
                </a:solidFill>
              </a:rPr>
              <a:t> claim </a:t>
            </a:r>
            <a:r>
              <a:rPr lang="en-GB" sz="3600">
                <a:solidFill>
                  <a:srgbClr val="000000"/>
                </a:solidFill>
              </a:rPr>
              <a:t>happened</a:t>
            </a:r>
            <a:r>
              <a:rPr lang="en-GB" sz="3600">
                <a:solidFill>
                  <a:srgbClr val="000000"/>
                </a:solidFill>
              </a:rPr>
              <a:t> to women and children during the English Civil War?</a:t>
            </a:r>
            <a:endParaRPr sz="3600">
              <a:solidFill>
                <a:srgbClr val="000000"/>
              </a:solidFill>
            </a:endParaRPr>
          </a:p>
          <a:p>
            <a:pPr indent="0" lvl="0" marL="457200" rtl="0" algn="l">
              <a:lnSpc>
                <a:spcPct val="100000"/>
              </a:lnSpc>
              <a:spcBef>
                <a:spcPts val="0"/>
              </a:spcBef>
              <a:spcAft>
                <a:spcPts val="0"/>
              </a:spcAft>
              <a:buNone/>
            </a:pPr>
            <a:r>
              <a:t/>
            </a:r>
            <a:endParaRPr sz="3600">
              <a:solidFill>
                <a:srgbClr val="000000"/>
              </a:solidFill>
            </a:endParaRPr>
          </a:p>
          <a:p>
            <a:pPr indent="-457200" lvl="0" marL="457200" rtl="0" algn="l">
              <a:lnSpc>
                <a:spcPct val="100000"/>
              </a:lnSpc>
              <a:spcBef>
                <a:spcPts val="0"/>
              </a:spcBef>
              <a:spcAft>
                <a:spcPts val="0"/>
              </a:spcAft>
              <a:buClr>
                <a:srgbClr val="000000"/>
              </a:buClr>
              <a:buSzPts val="3600"/>
              <a:buAutoNum type="arabicPeriod"/>
            </a:pPr>
            <a:r>
              <a:rPr lang="en-GB" sz="3600">
                <a:solidFill>
                  <a:srgbClr val="000000"/>
                </a:solidFill>
              </a:rPr>
              <a:t>How did the New Model Army help Parliament win the war?</a:t>
            </a:r>
            <a:endParaRPr sz="3600">
              <a:solidFill>
                <a:srgbClr val="000000"/>
              </a:solidFill>
            </a:endParaRPr>
          </a:p>
          <a:p>
            <a:pPr indent="0" lvl="0" marL="914400" rtl="0" algn="l">
              <a:lnSpc>
                <a:spcPct val="100000"/>
              </a:lnSpc>
              <a:spcBef>
                <a:spcPts val="0"/>
              </a:spcBef>
              <a:spcAft>
                <a:spcPts val="0"/>
              </a:spcAft>
              <a:buNone/>
            </a:pPr>
            <a:r>
              <a:t/>
            </a:r>
            <a:endParaRPr sz="3800">
              <a:solidFill>
                <a:srgbClr val="000000"/>
              </a:solidFill>
            </a:endParaRPr>
          </a:p>
          <a:p>
            <a:pPr indent="0" lvl="0" marL="914400" rtl="0" algn="l">
              <a:lnSpc>
                <a:spcPct val="100000"/>
              </a:lnSpc>
              <a:spcBef>
                <a:spcPts val="0"/>
              </a:spcBef>
              <a:spcAft>
                <a:spcPts val="0"/>
              </a:spcAft>
              <a:buNone/>
            </a:pPr>
            <a:r>
              <a:t/>
            </a:r>
            <a:endParaRPr sz="3800">
              <a:solidFill>
                <a:srgbClr val="000000"/>
              </a:solidFill>
            </a:endParaRPr>
          </a:p>
          <a:p>
            <a:pPr indent="0" lvl="0" marL="914400" rtl="0" algn="l">
              <a:lnSpc>
                <a:spcPct val="100000"/>
              </a:lnSpc>
              <a:spcBef>
                <a:spcPts val="0"/>
              </a:spcBef>
              <a:spcAft>
                <a:spcPts val="0"/>
              </a:spcAft>
              <a:buNone/>
            </a:pPr>
            <a:r>
              <a:t/>
            </a:r>
            <a:endParaRPr sz="4000">
              <a:solidFill>
                <a:srgbClr val="000000"/>
              </a:solidFill>
            </a:endParaRPr>
          </a:p>
          <a:p>
            <a:pPr indent="0" lvl="0" marL="0" rtl="0" algn="l">
              <a:lnSpc>
                <a:spcPct val="100000"/>
              </a:lnSpc>
              <a:spcBef>
                <a:spcPts val="0"/>
              </a:spcBef>
              <a:spcAft>
                <a:spcPts val="0"/>
              </a:spcAft>
              <a:buNone/>
            </a:pPr>
            <a:r>
              <a:t/>
            </a:r>
            <a:endParaRPr sz="4000">
              <a:solidFill>
                <a:srgbClr val="000000"/>
              </a:solidFill>
            </a:endParaRPr>
          </a:p>
        </p:txBody>
      </p:sp>
      <p:sp>
        <p:nvSpPr>
          <p:cNvPr id="131" name="Google Shape;131;p20"/>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