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10287000" cx="18288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EA85E6B-330E-40E2-9AAD-2BA273CF836E}">
  <a:tblStyle styleId="{CEA85E6B-330E-40E2-9AAD-2BA273CF836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c9f7d4ee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c9f7d4e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c9f7d4ec8_0_6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c9f7d4ec8_0_6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c9f7d4ec8_0_6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c9f7d4ec8_0_6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c9f7d4ec8_0_7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c9f7d4ec8_0_7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c9f7d4ec8_0_7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c9f7d4ec8_0_7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d9385e34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dd9385e34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c9f7d4ec8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c9f7d4ec8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c9f7d4ec8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c9f7d4ec8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c9f7d4ec8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c9f7d4ec8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c9f7d4ec8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c9f7d4ec8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c9f7d4ec8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c9f7d4ec8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c9f7d4ec8_0_4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c9f7d4ec8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c9f7d4ec8_0_5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c9f7d4ec8_0_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Also mention why method might not be the best method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 Lesson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Triple</a:t>
            </a:r>
            <a:endParaRPr/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Triple - Chemistry - Key Stage 4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000000"/>
                </a:solidFill>
              </a:rPr>
              <a:t>Quantitative Chemistry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000000"/>
                </a:solidFill>
              </a:rPr>
              <a:t>Mrs Begum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3600450" y="713150"/>
            <a:ext cx="13677600" cy="102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	                     2NaOH   +   H</a:t>
            </a:r>
            <a:r>
              <a:rPr baseline="-25000" lang="en-GB">
                <a:solidFill>
                  <a:srgbClr val="000000"/>
                </a:solidFill>
              </a:rPr>
              <a:t>2</a:t>
            </a:r>
            <a:r>
              <a:rPr lang="en-GB">
                <a:solidFill>
                  <a:srgbClr val="000000"/>
                </a:solidFill>
              </a:rPr>
              <a:t>SO</a:t>
            </a:r>
            <a:r>
              <a:rPr baseline="-25000" lang="en-GB">
                <a:solidFill>
                  <a:srgbClr val="000000"/>
                </a:solidFill>
              </a:rPr>
              <a:t>4</a:t>
            </a:r>
            <a:r>
              <a:rPr lang="en-GB">
                <a:solidFill>
                  <a:srgbClr val="000000"/>
                </a:solidFill>
              </a:rPr>
              <a:t>                             Na</a:t>
            </a:r>
            <a:r>
              <a:rPr baseline="-25000" lang="en-GB">
                <a:solidFill>
                  <a:srgbClr val="000000"/>
                </a:solidFill>
              </a:rPr>
              <a:t>2</a:t>
            </a:r>
            <a:r>
              <a:rPr lang="en-GB">
                <a:solidFill>
                  <a:srgbClr val="000000"/>
                </a:solidFill>
              </a:rPr>
              <a:t>SO</a:t>
            </a:r>
            <a:r>
              <a:rPr baseline="-25000" lang="en-GB">
                <a:solidFill>
                  <a:srgbClr val="000000"/>
                </a:solidFill>
              </a:rPr>
              <a:t>4</a:t>
            </a:r>
            <a:r>
              <a:rPr lang="en-GB">
                <a:solidFill>
                  <a:srgbClr val="000000"/>
                </a:solidFill>
              </a:rPr>
              <a:t>  +   2H</a:t>
            </a:r>
            <a:r>
              <a:rPr baseline="-25000" lang="en-GB">
                <a:solidFill>
                  <a:srgbClr val="000000"/>
                </a:solidFill>
              </a:rPr>
              <a:t>2</a:t>
            </a:r>
            <a:r>
              <a:rPr lang="en-GB">
                <a:solidFill>
                  <a:srgbClr val="000000"/>
                </a:solidFill>
              </a:rPr>
              <a:t>O</a:t>
            </a:r>
            <a:endParaRPr sz="3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500">
              <a:solidFill>
                <a:srgbClr val="000000"/>
              </a:solidFill>
            </a:endParaRPr>
          </a:p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3" name="Google Shape;153;p23"/>
          <p:cNvCxnSpPr/>
          <p:nvPr/>
        </p:nvCxnSpPr>
        <p:spPr>
          <a:xfrm>
            <a:off x="10257550" y="1118750"/>
            <a:ext cx="22266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4" name="Google Shape;154;p23"/>
          <p:cNvSpPr txBox="1"/>
          <p:nvPr/>
        </p:nvSpPr>
        <p:spPr>
          <a:xfrm>
            <a:off x="937250" y="1953013"/>
            <a:ext cx="31317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Concentration: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937250" y="2941075"/>
            <a:ext cx="31317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Volume: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7976350" y="1813550"/>
            <a:ext cx="35499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latin typeface="Montserrat"/>
                <a:ea typeface="Montserrat"/>
                <a:cs typeface="Montserrat"/>
                <a:sym typeface="Montserrat"/>
              </a:rPr>
              <a:t>0.02 mol/(dm</a:t>
            </a:r>
            <a:r>
              <a:rPr b="1" baseline="30000" lang="en-GB" sz="3100"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lang="en-GB" sz="310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b="1"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6374275" y="2781700"/>
            <a:ext cx="17451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20cm</a:t>
            </a:r>
            <a:r>
              <a:rPr b="1" baseline="30000" lang="en-GB" sz="3500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8468400" y="2781700"/>
            <a:ext cx="21945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17.12 cm</a:t>
            </a:r>
            <a:r>
              <a:rPr b="1" baseline="30000" lang="en-GB" sz="3500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6686550" y="1844175"/>
            <a:ext cx="826500" cy="754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 ?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937250" y="3983400"/>
            <a:ext cx="36570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Find the number of moles in solution of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known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concentration: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1" name="Google Shape;1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70800" y="4575782"/>
            <a:ext cx="6634224" cy="74163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2" name="Google Shape;162;p23"/>
          <p:cNvSpPr txBox="1"/>
          <p:nvPr/>
        </p:nvSpPr>
        <p:spPr>
          <a:xfrm>
            <a:off x="8489800" y="3379475"/>
            <a:ext cx="61350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17.12 / 1000 = 0.01712 dm</a:t>
            </a:r>
            <a:r>
              <a:rPr b="1" baseline="30000" lang="en-GB" sz="3500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baseline="30000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3"/>
          <p:cNvSpPr txBox="1"/>
          <p:nvPr/>
        </p:nvSpPr>
        <p:spPr>
          <a:xfrm>
            <a:off x="4742138" y="4353175"/>
            <a:ext cx="6547500" cy="13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Moles = 0.02 x 0.01712 dm</a:t>
            </a:r>
            <a:r>
              <a:rPr b="1" baseline="30000" lang="en-GB" sz="3500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baseline="30000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-GB" sz="3500">
                <a:latin typeface="Montserrat"/>
                <a:ea typeface="Montserrat"/>
                <a:cs typeface="Montserrat"/>
                <a:sym typeface="Montserrat"/>
              </a:rPr>
              <a:t>                    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= 0.0003424 mol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937250" y="6107025"/>
            <a:ext cx="2354700" cy="10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Ratio: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5661650" y="5958975"/>
            <a:ext cx="5493900" cy="7416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         2          :           1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3"/>
          <p:cNvSpPr txBox="1"/>
          <p:nvPr/>
        </p:nvSpPr>
        <p:spPr>
          <a:xfrm>
            <a:off x="5661650" y="7388350"/>
            <a:ext cx="7252800" cy="754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    </a:t>
            </a: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0.0006848 </a:t>
            </a: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    :       0.0003424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937250" y="7014550"/>
            <a:ext cx="45903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Use the ratio to find the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number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of moles in the solution of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unknown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concentration: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3"/>
          <p:cNvSpPr txBox="1"/>
          <p:nvPr>
            <p:ph type="title"/>
          </p:nvPr>
        </p:nvSpPr>
        <p:spPr>
          <a:xfrm>
            <a:off x="504450" y="535150"/>
            <a:ext cx="5304900" cy="70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434343"/>
                </a:solidFill>
              </a:rPr>
              <a:t>Independent practice 2 answers</a:t>
            </a:r>
            <a:endParaRPr sz="3300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24"/>
          <p:cNvSpPr txBox="1"/>
          <p:nvPr/>
        </p:nvSpPr>
        <p:spPr>
          <a:xfrm>
            <a:off x="5623550" y="403850"/>
            <a:ext cx="13464600" cy="18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2NaOH      +   H</a:t>
            </a:r>
            <a:r>
              <a:rPr baseline="-25000" lang="en-GB" sz="3200"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SO</a:t>
            </a:r>
            <a:r>
              <a:rPr baseline="-25000" lang="en-GB" sz="3200"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                            Na</a:t>
            </a:r>
            <a:r>
              <a:rPr baseline="-25000" lang="en-GB" sz="3200"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SO</a:t>
            </a:r>
            <a:r>
              <a:rPr baseline="-25000" lang="en-GB" sz="3200"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 +    2H</a:t>
            </a:r>
            <a:r>
              <a:rPr baseline="-25000" lang="en-GB" sz="3200"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5" name="Google Shape;175;p24"/>
          <p:cNvCxnSpPr/>
          <p:nvPr/>
        </p:nvCxnSpPr>
        <p:spPr>
          <a:xfrm>
            <a:off x="9921250" y="861050"/>
            <a:ext cx="2240100" cy="22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6" name="Google Shape;176;p24"/>
          <p:cNvSpPr txBox="1"/>
          <p:nvPr/>
        </p:nvSpPr>
        <p:spPr>
          <a:xfrm>
            <a:off x="5699750" y="1479050"/>
            <a:ext cx="22401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20 cm</a:t>
            </a:r>
            <a:r>
              <a:rPr b="1" baseline="30000" lang="en-GB" sz="3500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784850" y="3638650"/>
            <a:ext cx="31317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Calculate the concentration of the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unknown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solution: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4534950" y="5020375"/>
            <a:ext cx="9613800" cy="10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Volume 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NaOH 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in dm</a:t>
            </a:r>
            <a:r>
              <a:rPr baseline="30000" lang="en-GB" sz="3200"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= </a:t>
            </a: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20 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/ 1000 = 0.02 dm</a:t>
            </a:r>
            <a:r>
              <a:rPr baseline="30000" lang="en-GB" sz="3200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4"/>
          <p:cNvSpPr txBox="1"/>
          <p:nvPr/>
        </p:nvSpPr>
        <p:spPr>
          <a:xfrm>
            <a:off x="4534950" y="5878100"/>
            <a:ext cx="12023400" cy="10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Concentration NaOH = 0.0006848 / 0.02 = </a:t>
            </a: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0.034 mol/dm</a:t>
            </a:r>
            <a:r>
              <a:rPr b="1" baseline="30000" lang="en-GB" sz="3200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4"/>
          <p:cNvSpPr txBox="1"/>
          <p:nvPr/>
        </p:nvSpPr>
        <p:spPr>
          <a:xfrm>
            <a:off x="4619350" y="3638650"/>
            <a:ext cx="7542000" cy="11154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Concentration =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moles / volume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(dm</a:t>
            </a:r>
            <a:r>
              <a:rPr baseline="30000" lang="en-GB" sz="2800"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(mol/dm</a:t>
            </a:r>
            <a:r>
              <a:rPr baseline="30000" lang="en-GB" sz="2800"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4"/>
          <p:cNvSpPr txBox="1"/>
          <p:nvPr/>
        </p:nvSpPr>
        <p:spPr>
          <a:xfrm>
            <a:off x="4534950" y="2499050"/>
            <a:ext cx="7252800" cy="754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    </a:t>
            </a: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0.0006848 </a:t>
            </a: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    :       0.0003424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 4 answers</a:t>
            </a:r>
            <a:endParaRPr/>
          </a:p>
        </p:txBody>
      </p:sp>
      <p:sp>
        <p:nvSpPr>
          <p:cNvPr id="187" name="Google Shape;187;p25"/>
          <p:cNvSpPr txBox="1"/>
          <p:nvPr>
            <p:ph idx="1" type="body"/>
          </p:nvPr>
        </p:nvSpPr>
        <p:spPr>
          <a:xfrm>
            <a:off x="917950" y="2519050"/>
            <a:ext cx="16731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1. What volume do the following take up at room temp and pressure:</a:t>
            </a:r>
            <a:endParaRPr sz="2800">
              <a:solidFill>
                <a:srgbClr val="000000"/>
              </a:solidFill>
            </a:endParaRPr>
          </a:p>
          <a:p>
            <a:pPr indent="-4064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lphaLcPeriod"/>
            </a:pPr>
            <a:r>
              <a:rPr lang="en-GB" sz="2800">
                <a:solidFill>
                  <a:srgbClr val="000000"/>
                </a:solidFill>
              </a:rPr>
              <a:t>10 g methane (CH</a:t>
            </a:r>
            <a:r>
              <a:rPr baseline="-25000" lang="en-GB" sz="2800">
                <a:solidFill>
                  <a:srgbClr val="000000"/>
                </a:solidFill>
              </a:rPr>
              <a:t>4</a:t>
            </a:r>
            <a:r>
              <a:rPr lang="en-GB" sz="2800">
                <a:solidFill>
                  <a:srgbClr val="000000"/>
                </a:solidFill>
              </a:rPr>
              <a:t>) </a:t>
            </a:r>
            <a:r>
              <a:rPr b="1" lang="en-GB" sz="2800">
                <a:solidFill>
                  <a:srgbClr val="000000"/>
                </a:solidFill>
              </a:rPr>
              <a:t>10/16 = 0.625. Volume of gas = 0.625 x 24 dm</a:t>
            </a:r>
            <a:r>
              <a:rPr b="1" baseline="30000" lang="en-GB" sz="2800">
                <a:solidFill>
                  <a:srgbClr val="000000"/>
                </a:solidFill>
              </a:rPr>
              <a:t>3 </a:t>
            </a:r>
            <a:r>
              <a:rPr b="1" lang="en-GB" sz="2800">
                <a:solidFill>
                  <a:srgbClr val="000000"/>
                </a:solidFill>
              </a:rPr>
              <a:t>= 15 dm</a:t>
            </a:r>
            <a:r>
              <a:rPr b="1" baseline="30000" lang="en-GB" sz="2800">
                <a:solidFill>
                  <a:srgbClr val="000000"/>
                </a:solidFill>
              </a:rPr>
              <a:t>3</a:t>
            </a:r>
            <a:endParaRPr b="1" baseline="30000" sz="2800">
              <a:solidFill>
                <a:srgbClr val="000000"/>
              </a:solidFill>
            </a:endParaRPr>
          </a:p>
          <a:p>
            <a:pPr indent="-4064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lphaLcPeriod"/>
            </a:pPr>
            <a:r>
              <a:rPr lang="en-GB" sz="2800">
                <a:solidFill>
                  <a:srgbClr val="000000"/>
                </a:solidFill>
              </a:rPr>
              <a:t>1000 g of carbon dioxide (CO</a:t>
            </a:r>
            <a:r>
              <a:rPr baseline="-25000" lang="en-GB" sz="2800">
                <a:solidFill>
                  <a:srgbClr val="000000"/>
                </a:solidFill>
              </a:rPr>
              <a:t>2</a:t>
            </a:r>
            <a:r>
              <a:rPr lang="en-GB" sz="2800">
                <a:solidFill>
                  <a:srgbClr val="000000"/>
                </a:solidFill>
              </a:rPr>
              <a:t>) </a:t>
            </a:r>
            <a:r>
              <a:rPr b="1" lang="en-GB" sz="2800">
                <a:solidFill>
                  <a:srgbClr val="000000"/>
                </a:solidFill>
              </a:rPr>
              <a:t>100/44 = 22.73. Volume of gas = 22.73 x 24 dm</a:t>
            </a:r>
            <a:r>
              <a:rPr b="1" baseline="30000" lang="en-GB" sz="2800">
                <a:solidFill>
                  <a:srgbClr val="000000"/>
                </a:solidFill>
              </a:rPr>
              <a:t>3</a:t>
            </a:r>
            <a:r>
              <a:rPr b="1" lang="en-GB" sz="2800">
                <a:solidFill>
                  <a:srgbClr val="000000"/>
                </a:solidFill>
              </a:rPr>
              <a:t> = </a:t>
            </a:r>
            <a:br>
              <a:rPr b="1" lang="en-GB" sz="2800">
                <a:solidFill>
                  <a:srgbClr val="000000"/>
                </a:solidFill>
              </a:rPr>
            </a:br>
            <a:r>
              <a:rPr b="1" lang="en-GB" sz="2800">
                <a:solidFill>
                  <a:srgbClr val="000000"/>
                </a:solidFill>
              </a:rPr>
              <a:t>545.5 dm</a:t>
            </a:r>
            <a:r>
              <a:rPr b="1" baseline="30000" lang="en-GB" sz="2800">
                <a:solidFill>
                  <a:srgbClr val="000000"/>
                </a:solidFill>
              </a:rPr>
              <a:t>3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2. Calculate the number of moles in:</a:t>
            </a:r>
            <a:endParaRPr sz="2800">
              <a:solidFill>
                <a:srgbClr val="000000"/>
              </a:solidFill>
            </a:endParaRPr>
          </a:p>
          <a:p>
            <a:pPr indent="-4064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lphaLcPeriod"/>
            </a:pPr>
            <a:r>
              <a:rPr lang="en-GB" sz="2800">
                <a:solidFill>
                  <a:srgbClr val="000000"/>
                </a:solidFill>
              </a:rPr>
              <a:t>14 dm</a:t>
            </a:r>
            <a:r>
              <a:rPr baseline="30000" lang="en-GB" sz="2800">
                <a:solidFill>
                  <a:srgbClr val="000000"/>
                </a:solidFill>
              </a:rPr>
              <a:t>3</a:t>
            </a:r>
            <a:r>
              <a:rPr lang="en-GB" sz="2800">
                <a:solidFill>
                  <a:srgbClr val="000000"/>
                </a:solidFill>
              </a:rPr>
              <a:t> of nitrogen (N</a:t>
            </a:r>
            <a:r>
              <a:rPr baseline="-25000" lang="en-GB" sz="2800">
                <a:solidFill>
                  <a:srgbClr val="000000"/>
                </a:solidFill>
              </a:rPr>
              <a:t>2</a:t>
            </a:r>
            <a:r>
              <a:rPr lang="en-GB" sz="2800">
                <a:solidFill>
                  <a:srgbClr val="000000"/>
                </a:solidFill>
              </a:rPr>
              <a:t>) </a:t>
            </a:r>
            <a:r>
              <a:rPr b="1" lang="en-GB" sz="2800">
                <a:solidFill>
                  <a:srgbClr val="000000"/>
                </a:solidFill>
              </a:rPr>
              <a:t>14 dm</a:t>
            </a:r>
            <a:r>
              <a:rPr b="1" baseline="30000" lang="en-GB" sz="2800">
                <a:solidFill>
                  <a:srgbClr val="000000"/>
                </a:solidFill>
              </a:rPr>
              <a:t>3</a:t>
            </a:r>
            <a:r>
              <a:rPr b="1" lang="en-GB" sz="2800">
                <a:solidFill>
                  <a:srgbClr val="000000"/>
                </a:solidFill>
              </a:rPr>
              <a:t> / 24 dm</a:t>
            </a:r>
            <a:r>
              <a:rPr b="1" baseline="30000" lang="en-GB" sz="2800">
                <a:solidFill>
                  <a:srgbClr val="000000"/>
                </a:solidFill>
              </a:rPr>
              <a:t>3</a:t>
            </a:r>
            <a:r>
              <a:rPr b="1" lang="en-GB" sz="2800">
                <a:solidFill>
                  <a:srgbClr val="000000"/>
                </a:solidFill>
              </a:rPr>
              <a:t> = 0.58 moles</a:t>
            </a:r>
            <a:endParaRPr b="1" sz="2800">
              <a:solidFill>
                <a:srgbClr val="000000"/>
              </a:solidFill>
            </a:endParaRPr>
          </a:p>
          <a:p>
            <a:pPr indent="-4064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lphaLcPeriod"/>
            </a:pPr>
            <a:r>
              <a:rPr lang="en-GB" sz="2800">
                <a:solidFill>
                  <a:srgbClr val="000000"/>
                </a:solidFill>
              </a:rPr>
              <a:t>2.4 dm</a:t>
            </a:r>
            <a:r>
              <a:rPr baseline="30000" lang="en-GB" sz="2800">
                <a:solidFill>
                  <a:srgbClr val="000000"/>
                </a:solidFill>
              </a:rPr>
              <a:t>3</a:t>
            </a:r>
            <a:r>
              <a:rPr lang="en-GB" sz="2800">
                <a:solidFill>
                  <a:srgbClr val="000000"/>
                </a:solidFill>
              </a:rPr>
              <a:t> of methane (CH</a:t>
            </a:r>
            <a:r>
              <a:rPr baseline="-25000" lang="en-GB" sz="2800">
                <a:solidFill>
                  <a:srgbClr val="000000"/>
                </a:solidFill>
              </a:rPr>
              <a:t>4</a:t>
            </a:r>
            <a:r>
              <a:rPr lang="en-GB" sz="2800">
                <a:solidFill>
                  <a:srgbClr val="000000"/>
                </a:solidFill>
              </a:rPr>
              <a:t>) </a:t>
            </a:r>
            <a:r>
              <a:rPr b="1" lang="en-GB" sz="2800">
                <a:solidFill>
                  <a:srgbClr val="000000"/>
                </a:solidFill>
              </a:rPr>
              <a:t>2.4 dm</a:t>
            </a:r>
            <a:r>
              <a:rPr b="1" baseline="30000" lang="en-GB" sz="2800">
                <a:solidFill>
                  <a:srgbClr val="000000"/>
                </a:solidFill>
              </a:rPr>
              <a:t>3</a:t>
            </a:r>
            <a:r>
              <a:rPr b="1" lang="en-GB" sz="2800">
                <a:solidFill>
                  <a:srgbClr val="000000"/>
                </a:solidFill>
              </a:rPr>
              <a:t> / 24 dm</a:t>
            </a:r>
            <a:r>
              <a:rPr b="1" baseline="30000" lang="en-GB" sz="2800">
                <a:solidFill>
                  <a:srgbClr val="000000"/>
                </a:solidFill>
              </a:rPr>
              <a:t>3</a:t>
            </a:r>
            <a:r>
              <a:rPr b="1" lang="en-GB" sz="2800">
                <a:solidFill>
                  <a:srgbClr val="000000"/>
                </a:solidFill>
              </a:rPr>
              <a:t> = 0.1 moles</a:t>
            </a:r>
            <a:endParaRPr b="1"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20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88" name="Google Shape;188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 5 answers</a:t>
            </a:r>
            <a:endParaRPr/>
          </a:p>
        </p:txBody>
      </p:sp>
      <p:sp>
        <p:nvSpPr>
          <p:cNvPr id="194" name="Google Shape;194;p26"/>
          <p:cNvSpPr txBox="1"/>
          <p:nvPr>
            <p:ph idx="1" type="body"/>
          </p:nvPr>
        </p:nvSpPr>
        <p:spPr>
          <a:xfrm>
            <a:off x="918000" y="1676250"/>
            <a:ext cx="16452000" cy="18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The reaction that takes place in a car’s catalytic converter is shown below.  What volume of nitrogen oxide (NO) reacts completely with 50g of carbon monoxide (CO) at rtp?   </a:t>
            </a:r>
            <a:endParaRPr baseline="-25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5" name="Google Shape;195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6" name="Google Shape;196;p26"/>
          <p:cNvSpPr txBox="1"/>
          <p:nvPr/>
        </p:nvSpPr>
        <p:spPr>
          <a:xfrm>
            <a:off x="917950" y="3689713"/>
            <a:ext cx="151299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eriod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Balanced symbol equation                                          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6"/>
          <p:cNvSpPr txBox="1"/>
          <p:nvPr/>
        </p:nvSpPr>
        <p:spPr>
          <a:xfrm>
            <a:off x="918000" y="4523725"/>
            <a:ext cx="127302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eriod" startAt="2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baseline="-25000" lang="en-GB" sz="2800"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of carbon monoxide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6"/>
          <p:cNvSpPr txBox="1"/>
          <p:nvPr/>
        </p:nvSpPr>
        <p:spPr>
          <a:xfrm>
            <a:off x="917950" y="5313400"/>
            <a:ext cx="12638400" cy="9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eriod" startAt="3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Calculate the number of moles of CO burned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6"/>
          <p:cNvSpPr txBox="1"/>
          <p:nvPr/>
        </p:nvSpPr>
        <p:spPr>
          <a:xfrm>
            <a:off x="917950" y="6174163"/>
            <a:ext cx="124731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eriod" startAt="4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Look at the ratio to work out the moles of NO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6"/>
          <p:cNvSpPr txBox="1"/>
          <p:nvPr/>
        </p:nvSpPr>
        <p:spPr>
          <a:xfrm>
            <a:off x="873400" y="7021675"/>
            <a:ext cx="125622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eriod" startAt="5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Calculate the volume of NO needed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6"/>
          <p:cNvSpPr txBox="1"/>
          <p:nvPr/>
        </p:nvSpPr>
        <p:spPr>
          <a:xfrm>
            <a:off x="9975450" y="3379063"/>
            <a:ext cx="7132200" cy="10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              2CO + 2NO → 2CO</a:t>
            </a:r>
            <a:r>
              <a:rPr b="1" baseline="-25000" lang="en-GB" sz="2900"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 + N</a:t>
            </a:r>
            <a:r>
              <a:rPr b="1" baseline="-25000" lang="en-GB" sz="2900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6"/>
          <p:cNvSpPr txBox="1"/>
          <p:nvPr/>
        </p:nvSpPr>
        <p:spPr>
          <a:xfrm>
            <a:off x="11441425" y="4298650"/>
            <a:ext cx="5509200" cy="9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b="1" baseline="-25000" lang="en-GB" sz="2800"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 of CO = 28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6"/>
          <p:cNvSpPr txBox="1"/>
          <p:nvPr/>
        </p:nvSpPr>
        <p:spPr>
          <a:xfrm>
            <a:off x="11441425" y="5162150"/>
            <a:ext cx="56235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50/28 = 1.79 moles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6"/>
          <p:cNvSpPr txBox="1"/>
          <p:nvPr/>
        </p:nvSpPr>
        <p:spPr>
          <a:xfrm>
            <a:off x="11384275" y="5996150"/>
            <a:ext cx="6217800" cy="9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Ratio is 1 : 1 so there are 1.79 moles of NO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6"/>
          <p:cNvSpPr txBox="1"/>
          <p:nvPr/>
        </p:nvSpPr>
        <p:spPr>
          <a:xfrm>
            <a:off x="11384275" y="7092025"/>
            <a:ext cx="6217800" cy="9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Volume = 1.79 x 24 = 42.96 dm</a:t>
            </a:r>
            <a:r>
              <a:rPr b="1" baseline="30000" lang="en-GB" sz="2800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550" y="0"/>
            <a:ext cx="15403000" cy="97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 1</a:t>
            </a:r>
            <a:endParaRPr/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Calcium nitrate can be made by reacting calcium carbonate with nitric acid.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CaCO</a:t>
            </a:r>
            <a:r>
              <a:rPr baseline="-25000" lang="en-GB">
                <a:solidFill>
                  <a:srgbClr val="000000"/>
                </a:solidFill>
              </a:rPr>
              <a:t>3</a:t>
            </a:r>
            <a:r>
              <a:rPr lang="en-GB">
                <a:solidFill>
                  <a:srgbClr val="000000"/>
                </a:solidFill>
              </a:rPr>
              <a:t>  +  HNO</a:t>
            </a:r>
            <a:r>
              <a:rPr baseline="-25000" lang="en-GB">
                <a:solidFill>
                  <a:srgbClr val="000000"/>
                </a:solidFill>
              </a:rPr>
              <a:t>3</a:t>
            </a:r>
            <a:r>
              <a:rPr lang="en-GB">
                <a:solidFill>
                  <a:srgbClr val="000000"/>
                </a:solidFill>
              </a:rPr>
              <a:t>                      Ca(NO</a:t>
            </a:r>
            <a:r>
              <a:rPr baseline="-25000" lang="en-GB">
                <a:solidFill>
                  <a:srgbClr val="000000"/>
                </a:solidFill>
              </a:rPr>
              <a:t>3</a:t>
            </a:r>
            <a:r>
              <a:rPr lang="en-GB">
                <a:solidFill>
                  <a:srgbClr val="000000"/>
                </a:solidFill>
              </a:rPr>
              <a:t>)</a:t>
            </a:r>
            <a:r>
              <a:rPr baseline="-25000" lang="en-GB">
                <a:solidFill>
                  <a:srgbClr val="000000"/>
                </a:solidFill>
              </a:rPr>
              <a:t>2</a:t>
            </a:r>
            <a:r>
              <a:rPr lang="en-GB">
                <a:solidFill>
                  <a:srgbClr val="000000"/>
                </a:solidFill>
              </a:rPr>
              <a:t>   +   H</a:t>
            </a:r>
            <a:r>
              <a:rPr baseline="-25000" lang="en-GB">
                <a:solidFill>
                  <a:srgbClr val="000000"/>
                </a:solidFill>
              </a:rPr>
              <a:t>2</a:t>
            </a:r>
            <a:r>
              <a:rPr lang="en-GB">
                <a:solidFill>
                  <a:srgbClr val="000000"/>
                </a:solidFill>
              </a:rPr>
              <a:t>O    +    CO</a:t>
            </a:r>
            <a:r>
              <a:rPr baseline="-25000" lang="en-GB">
                <a:solidFill>
                  <a:srgbClr val="000000"/>
                </a:solidFill>
              </a:rPr>
              <a:t>2</a:t>
            </a:r>
            <a:br>
              <a:rPr baseline="-25000"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What is the maximum theoretical yield that can be made from 500 tonnes of calcium carbonate?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What is the percentage yield if the actual yield is 720 tonnes?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6" name="Google Shape;96;p16"/>
          <p:cNvCxnSpPr/>
          <p:nvPr/>
        </p:nvCxnSpPr>
        <p:spPr>
          <a:xfrm>
            <a:off x="4327275" y="3660475"/>
            <a:ext cx="17985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 2</a:t>
            </a:r>
            <a:endParaRPr/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Ethanol is manufactured in two ways: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Reaction 1: C</a:t>
            </a:r>
            <a:r>
              <a:rPr baseline="-25000" lang="en-GB" sz="3000">
                <a:solidFill>
                  <a:srgbClr val="000000"/>
                </a:solidFill>
              </a:rPr>
              <a:t>6</a:t>
            </a:r>
            <a:r>
              <a:rPr lang="en-GB" sz="3000">
                <a:solidFill>
                  <a:srgbClr val="000000"/>
                </a:solidFill>
              </a:rPr>
              <a:t>H</a:t>
            </a:r>
            <a:r>
              <a:rPr baseline="-25000" lang="en-GB" sz="3000">
                <a:solidFill>
                  <a:srgbClr val="000000"/>
                </a:solidFill>
              </a:rPr>
              <a:t>12</a:t>
            </a:r>
            <a:r>
              <a:rPr lang="en-GB" sz="3000">
                <a:solidFill>
                  <a:srgbClr val="000000"/>
                </a:solidFill>
              </a:rPr>
              <a:t>O</a:t>
            </a:r>
            <a:r>
              <a:rPr baseline="-25000" lang="en-GB" sz="3000">
                <a:solidFill>
                  <a:srgbClr val="000000"/>
                </a:solidFill>
              </a:rPr>
              <a:t>6</a:t>
            </a:r>
            <a:r>
              <a:rPr lang="en-GB" sz="3000">
                <a:solidFill>
                  <a:srgbClr val="000000"/>
                </a:solidFill>
              </a:rPr>
              <a:t>(aq)               2C</a:t>
            </a:r>
            <a:r>
              <a:rPr baseline="-25000" lang="en-GB" sz="3000">
                <a:solidFill>
                  <a:srgbClr val="000000"/>
                </a:solidFill>
              </a:rPr>
              <a:t>2</a:t>
            </a:r>
            <a:r>
              <a:rPr lang="en-GB" sz="3000">
                <a:solidFill>
                  <a:srgbClr val="000000"/>
                </a:solidFill>
              </a:rPr>
              <a:t>H</a:t>
            </a:r>
            <a:r>
              <a:rPr baseline="-25000" lang="en-GB" sz="3000">
                <a:solidFill>
                  <a:srgbClr val="000000"/>
                </a:solidFill>
              </a:rPr>
              <a:t>5</a:t>
            </a:r>
            <a:r>
              <a:rPr lang="en-GB" sz="3000">
                <a:solidFill>
                  <a:srgbClr val="000000"/>
                </a:solidFill>
              </a:rPr>
              <a:t>OH(aq) + 2CO</a:t>
            </a:r>
            <a:r>
              <a:rPr baseline="-25000" lang="en-GB" sz="3000">
                <a:solidFill>
                  <a:srgbClr val="000000"/>
                </a:solidFill>
              </a:rPr>
              <a:t>2</a:t>
            </a:r>
            <a:r>
              <a:rPr lang="en-GB" sz="3000">
                <a:solidFill>
                  <a:srgbClr val="000000"/>
                </a:solidFill>
              </a:rPr>
              <a:t>(g)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Reaction 2: C</a:t>
            </a:r>
            <a:r>
              <a:rPr baseline="-25000" lang="en-GB" sz="3000">
                <a:solidFill>
                  <a:srgbClr val="000000"/>
                </a:solidFill>
              </a:rPr>
              <a:t>2</a:t>
            </a:r>
            <a:r>
              <a:rPr lang="en-GB" sz="3000">
                <a:solidFill>
                  <a:srgbClr val="000000"/>
                </a:solidFill>
              </a:rPr>
              <a:t>H</a:t>
            </a:r>
            <a:r>
              <a:rPr baseline="-25000" lang="en-GB" sz="3000">
                <a:solidFill>
                  <a:srgbClr val="000000"/>
                </a:solidFill>
              </a:rPr>
              <a:t>4</a:t>
            </a:r>
            <a:r>
              <a:rPr lang="en-GB" sz="3000">
                <a:solidFill>
                  <a:srgbClr val="000000"/>
                </a:solidFill>
              </a:rPr>
              <a:t>(g) + H</a:t>
            </a:r>
            <a:r>
              <a:rPr baseline="-25000" lang="en-GB" sz="3000">
                <a:solidFill>
                  <a:srgbClr val="000000"/>
                </a:solidFill>
              </a:rPr>
              <a:t>2</a:t>
            </a:r>
            <a:r>
              <a:rPr lang="en-GB" sz="3000">
                <a:solidFill>
                  <a:srgbClr val="000000"/>
                </a:solidFill>
              </a:rPr>
              <a:t>O(g)               C</a:t>
            </a:r>
            <a:r>
              <a:rPr baseline="-25000" lang="en-GB" sz="3000">
                <a:solidFill>
                  <a:srgbClr val="000000"/>
                </a:solidFill>
              </a:rPr>
              <a:t>2</a:t>
            </a:r>
            <a:r>
              <a:rPr lang="en-GB" sz="3000">
                <a:solidFill>
                  <a:srgbClr val="000000"/>
                </a:solidFill>
              </a:rPr>
              <a:t>H</a:t>
            </a:r>
            <a:r>
              <a:rPr baseline="-25000" lang="en-GB" sz="3000">
                <a:solidFill>
                  <a:srgbClr val="000000"/>
                </a:solidFill>
              </a:rPr>
              <a:t>5</a:t>
            </a:r>
            <a:r>
              <a:rPr lang="en-GB" sz="3000">
                <a:solidFill>
                  <a:srgbClr val="000000"/>
                </a:solidFill>
              </a:rPr>
              <a:t>OH(l)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Calculate the atom economy for both reactions. Show your working out.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Which method should they choose based purely on atom economy?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04" name="Google Shape;104;p17"/>
          <p:cNvCxnSpPr/>
          <p:nvPr/>
        </p:nvCxnSpPr>
        <p:spPr>
          <a:xfrm>
            <a:off x="5343175" y="3627200"/>
            <a:ext cx="12324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" name="Google Shape;105;p17"/>
          <p:cNvCxnSpPr/>
          <p:nvPr/>
        </p:nvCxnSpPr>
        <p:spPr>
          <a:xfrm>
            <a:off x="6310700" y="4478700"/>
            <a:ext cx="1229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 3</a:t>
            </a:r>
            <a:endParaRPr/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917950" y="1700500"/>
            <a:ext cx="8952900" cy="725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</a:rPr>
              <a:t>2NaOH + H</a:t>
            </a:r>
            <a:r>
              <a:rPr baseline="-25000" lang="en-GB" sz="2800">
                <a:solidFill>
                  <a:srgbClr val="000000"/>
                </a:solidFill>
                <a:highlight>
                  <a:srgbClr val="FFFFFF"/>
                </a:highlight>
              </a:rPr>
              <a:t>2</a:t>
            </a: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</a:rPr>
              <a:t>SO</a:t>
            </a:r>
            <a:r>
              <a:rPr baseline="-25000" lang="en-GB" sz="2800">
                <a:solidFill>
                  <a:srgbClr val="000000"/>
                </a:solidFill>
                <a:highlight>
                  <a:srgbClr val="FFFFFF"/>
                </a:highlight>
              </a:rPr>
              <a:t>4</a:t>
            </a: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</a:rPr>
              <a:t>                     Na</a:t>
            </a:r>
            <a:r>
              <a:rPr baseline="-25000" lang="en-GB" sz="2800">
                <a:solidFill>
                  <a:srgbClr val="000000"/>
                </a:solidFill>
                <a:highlight>
                  <a:srgbClr val="FFFFFF"/>
                </a:highlight>
              </a:rPr>
              <a:t>2</a:t>
            </a: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</a:rPr>
              <a:t>SO</a:t>
            </a:r>
            <a:r>
              <a:rPr baseline="-25000" lang="en-GB" sz="2800">
                <a:solidFill>
                  <a:srgbClr val="000000"/>
                </a:solidFill>
                <a:highlight>
                  <a:srgbClr val="FFFFFF"/>
                </a:highlight>
              </a:rPr>
              <a:t>4</a:t>
            </a: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</a:rPr>
              <a:t> + 2H</a:t>
            </a:r>
            <a:r>
              <a:rPr baseline="-25000" lang="en-GB" sz="2800">
                <a:solidFill>
                  <a:srgbClr val="000000"/>
                </a:solidFill>
                <a:highlight>
                  <a:srgbClr val="FFFFFF"/>
                </a:highlight>
              </a:rPr>
              <a:t>2</a:t>
            </a: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</a:rPr>
              <a:t>O</a:t>
            </a:r>
            <a:endParaRPr sz="2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marR="3683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</a:rPr>
              <a:t>A student added 20.0 cm</a:t>
            </a:r>
            <a:r>
              <a:rPr baseline="30000" lang="en-GB" sz="2800">
                <a:solidFill>
                  <a:srgbClr val="000000"/>
                </a:solidFill>
                <a:highlight>
                  <a:srgbClr val="FFFFFF"/>
                </a:highlight>
              </a:rPr>
              <a:t>3</a:t>
            </a: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</a:rPr>
              <a:t> of sodium hydroxide of unknown concentration to a conical flask.</a:t>
            </a:r>
            <a:endParaRPr sz="2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marR="3683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</a:rPr>
              <a:t>The student carried out a titration to find out the volume of 0.200 mol/dm</a:t>
            </a:r>
            <a:r>
              <a:rPr baseline="30000" lang="en-GB" sz="2800">
                <a:solidFill>
                  <a:srgbClr val="000000"/>
                </a:solidFill>
                <a:highlight>
                  <a:srgbClr val="FFFFFF"/>
                </a:highlight>
              </a:rPr>
              <a:t>3</a:t>
            </a: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</a:rPr>
              <a:t> sulfuric acid needed to neutralise the sodium hydroxide.</a:t>
            </a:r>
            <a:endParaRPr sz="2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marR="3683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</a:rPr>
              <a:t>The student carried out five titrations. His results are shown in the table.</a:t>
            </a:r>
            <a:endParaRPr sz="2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marR="3683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</a:rPr>
              <a:t>Concordant results are within 0.10 cm</a:t>
            </a:r>
            <a:r>
              <a:rPr baseline="30000" lang="en-GB" sz="2800">
                <a:solidFill>
                  <a:srgbClr val="000000"/>
                </a:solidFill>
                <a:highlight>
                  <a:srgbClr val="FFFFFF"/>
                </a:highlight>
              </a:rPr>
              <a:t>3</a:t>
            </a: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</a:rPr>
              <a:t> of each other.</a:t>
            </a:r>
            <a:endParaRPr sz="2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13" name="Google Shape;113;p18"/>
          <p:cNvGraphicFramePr/>
          <p:nvPr/>
        </p:nvGraphicFramePr>
        <p:xfrm>
          <a:off x="9467988" y="1583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{CEA85E6B-330E-40E2-9AAD-2BA273CF836E}</a:tableStyleId>
              </a:tblPr>
              <a:tblGrid>
                <a:gridCol w="2855850"/>
                <a:gridCol w="1131475"/>
                <a:gridCol w="1131475"/>
                <a:gridCol w="1131475"/>
                <a:gridCol w="1131475"/>
                <a:gridCol w="1131475"/>
              </a:tblGrid>
              <a:tr h="801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Titration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18000" marL="18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0800" marR="5080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18000" marL="18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0800" marR="5080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18000" marL="18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0800" marR="5080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18000" marL="18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0800" marR="5080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18000" marL="18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0800" marR="5080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18000" marL="18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0100">
                <a:tc>
                  <a:txBody>
                    <a:bodyPr/>
                    <a:lstStyle/>
                    <a:p>
                      <a:pPr indent="0" lvl="0" marL="50800" marR="5080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Volume of 0.100 mol/dm</a:t>
                      </a:r>
                      <a:r>
                        <a:rPr baseline="30000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sulfuric acid in cm</a:t>
                      </a:r>
                      <a:r>
                        <a:rPr baseline="30000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aseline="30000"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18000" marL="18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0800" marR="5080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17.40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18000" marL="18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0800" marR="5080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18.15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18000" marL="18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0800" marR="5080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17.05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18000" marL="18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0800" marR="5080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17.15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18000" marL="18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0800" marR="5080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17.15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18000" marL="18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4" name="Google Shape;114;p18"/>
          <p:cNvSpPr txBox="1"/>
          <p:nvPr/>
        </p:nvSpPr>
        <p:spPr>
          <a:xfrm>
            <a:off x="9468000" y="4777300"/>
            <a:ext cx="8513100" cy="3795300"/>
          </a:xfrm>
          <a:prstGeom prst="rect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683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Use the student’s concordant results to work out the mean volume of 0.100 mol / dm</a:t>
            </a:r>
            <a:r>
              <a:rPr baseline="30000" lang="en-GB" sz="28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28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sulfuric acid added.</a:t>
            </a:r>
            <a:endParaRPr sz="28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3683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Calculate the concentration of the sodium hydroxide.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3683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Give your answer to three significant figures.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5" name="Google Shape;115;p18"/>
          <p:cNvCxnSpPr/>
          <p:nvPr/>
        </p:nvCxnSpPr>
        <p:spPr>
          <a:xfrm>
            <a:off x="3894500" y="1945975"/>
            <a:ext cx="14655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 4</a:t>
            </a:r>
            <a:endParaRPr/>
          </a:p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918000" y="2102925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1. What volume do the following take up at room temp and pressure:</a:t>
            </a:r>
            <a:endParaRPr sz="2800">
              <a:solidFill>
                <a:srgbClr val="000000"/>
              </a:solidFill>
            </a:endParaRPr>
          </a:p>
          <a:p>
            <a:pPr indent="-4064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lphaLcPeriod"/>
            </a:pPr>
            <a:r>
              <a:rPr lang="en-GB" sz="2800">
                <a:solidFill>
                  <a:srgbClr val="000000"/>
                </a:solidFill>
              </a:rPr>
              <a:t>10 g methane (CH</a:t>
            </a:r>
            <a:r>
              <a:rPr baseline="-25000" lang="en-GB" sz="2800">
                <a:solidFill>
                  <a:srgbClr val="000000"/>
                </a:solidFill>
              </a:rPr>
              <a:t>4</a:t>
            </a:r>
            <a:r>
              <a:rPr lang="en-GB" sz="2800">
                <a:solidFill>
                  <a:srgbClr val="000000"/>
                </a:solidFill>
              </a:rPr>
              <a:t>)</a:t>
            </a:r>
            <a:endParaRPr sz="2800">
              <a:solidFill>
                <a:srgbClr val="000000"/>
              </a:solidFill>
            </a:endParaRPr>
          </a:p>
          <a:p>
            <a:pPr indent="-4064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lphaLcPeriod"/>
            </a:pPr>
            <a:r>
              <a:rPr lang="en-GB" sz="2800">
                <a:solidFill>
                  <a:srgbClr val="000000"/>
                </a:solidFill>
              </a:rPr>
              <a:t>1000 g of carbon dioxide (CO</a:t>
            </a:r>
            <a:r>
              <a:rPr baseline="-25000" lang="en-GB" sz="2800">
                <a:solidFill>
                  <a:srgbClr val="000000"/>
                </a:solidFill>
              </a:rPr>
              <a:t>2</a:t>
            </a:r>
            <a:r>
              <a:rPr lang="en-GB" sz="2800">
                <a:solidFill>
                  <a:srgbClr val="000000"/>
                </a:solidFill>
              </a:rPr>
              <a:t>)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2. Calculate the number of moles in :</a:t>
            </a:r>
            <a:endParaRPr sz="2800">
              <a:solidFill>
                <a:srgbClr val="000000"/>
              </a:solidFill>
            </a:endParaRPr>
          </a:p>
          <a:p>
            <a:pPr indent="-4064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lphaLcPeriod"/>
            </a:pPr>
            <a:r>
              <a:rPr lang="en-GB" sz="2800">
                <a:solidFill>
                  <a:srgbClr val="000000"/>
                </a:solidFill>
              </a:rPr>
              <a:t>14 dm</a:t>
            </a:r>
            <a:r>
              <a:rPr baseline="30000" lang="en-GB" sz="2800">
                <a:solidFill>
                  <a:srgbClr val="000000"/>
                </a:solidFill>
              </a:rPr>
              <a:t>3</a:t>
            </a:r>
            <a:r>
              <a:rPr lang="en-GB" sz="2800">
                <a:solidFill>
                  <a:srgbClr val="000000"/>
                </a:solidFill>
              </a:rPr>
              <a:t> of nitrogen (N</a:t>
            </a:r>
            <a:r>
              <a:rPr baseline="-25000" lang="en-GB" sz="2800">
                <a:solidFill>
                  <a:srgbClr val="000000"/>
                </a:solidFill>
              </a:rPr>
              <a:t>2</a:t>
            </a:r>
            <a:r>
              <a:rPr lang="en-GB" sz="2800">
                <a:solidFill>
                  <a:srgbClr val="000000"/>
                </a:solidFill>
              </a:rPr>
              <a:t>)</a:t>
            </a:r>
            <a:endParaRPr sz="2800">
              <a:solidFill>
                <a:srgbClr val="000000"/>
              </a:solidFill>
            </a:endParaRPr>
          </a:p>
          <a:p>
            <a:pPr indent="-4064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lphaLcPeriod"/>
            </a:pPr>
            <a:r>
              <a:rPr lang="en-GB" sz="2800">
                <a:solidFill>
                  <a:srgbClr val="000000"/>
                </a:solidFill>
              </a:rPr>
              <a:t>2.4 dm</a:t>
            </a:r>
            <a:r>
              <a:rPr baseline="30000" lang="en-GB" sz="2800">
                <a:solidFill>
                  <a:srgbClr val="000000"/>
                </a:solidFill>
              </a:rPr>
              <a:t>3</a:t>
            </a:r>
            <a:r>
              <a:rPr lang="en-GB" sz="2800">
                <a:solidFill>
                  <a:srgbClr val="000000"/>
                </a:solidFill>
              </a:rPr>
              <a:t> of methane (CH</a:t>
            </a:r>
            <a:r>
              <a:rPr baseline="-25000" lang="en-GB" sz="2800">
                <a:solidFill>
                  <a:srgbClr val="000000"/>
                </a:solidFill>
              </a:rPr>
              <a:t>4</a:t>
            </a:r>
            <a:r>
              <a:rPr lang="en-GB" sz="2800">
                <a:solidFill>
                  <a:srgbClr val="000000"/>
                </a:solidFill>
              </a:rPr>
              <a:t>)</a:t>
            </a:r>
            <a:endParaRPr b="1"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20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 5</a:t>
            </a:r>
            <a:endParaRPr/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918000" y="19837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The reaction that takes place in a car’s catalytic converter is shown below. What volume of nitrogen oxide (NO) reacts completely with 50 g of carbon monoxide (CO) at rtp?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2CO + 2NO                  2CO</a:t>
            </a:r>
            <a:r>
              <a:rPr baseline="-25000" lang="en-GB">
                <a:solidFill>
                  <a:srgbClr val="000000"/>
                </a:solidFill>
              </a:rPr>
              <a:t>2</a:t>
            </a:r>
            <a:r>
              <a:rPr lang="en-GB">
                <a:solidFill>
                  <a:srgbClr val="000000"/>
                </a:solidFill>
              </a:rPr>
              <a:t> + N</a:t>
            </a:r>
            <a:r>
              <a:rPr baseline="-25000" lang="en-GB">
                <a:solidFill>
                  <a:srgbClr val="000000"/>
                </a:solidFill>
              </a:rPr>
              <a:t>2</a:t>
            </a:r>
            <a:endParaRPr baseline="-25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9" name="Google Shape;129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30" name="Google Shape;130;p20"/>
          <p:cNvCxnSpPr/>
          <p:nvPr/>
        </p:nvCxnSpPr>
        <p:spPr>
          <a:xfrm>
            <a:off x="3329125" y="5226700"/>
            <a:ext cx="1581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917950" y="890050"/>
            <a:ext cx="13201200" cy="10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 1 answers</a:t>
            </a:r>
            <a:endParaRPr/>
          </a:p>
        </p:txBody>
      </p:sp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918000" y="1853225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Calcium nitrate can be made by reacting calcium carbonate with nitric acid.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What is the maximum theoretical yield that can be made from 500 tonnes of calcium carbonate?</a:t>
            </a:r>
            <a:br>
              <a:rPr lang="en-GB">
                <a:solidFill>
                  <a:srgbClr val="000000"/>
                </a:solidFill>
              </a:rPr>
            </a:br>
            <a:r>
              <a:rPr b="1" lang="en-GB">
                <a:solidFill>
                  <a:srgbClr val="000000"/>
                </a:solidFill>
              </a:rPr>
              <a:t>820 tonnes of Ca(NO</a:t>
            </a:r>
            <a:r>
              <a:rPr b="1" baseline="-25000" lang="en-GB">
                <a:solidFill>
                  <a:srgbClr val="000000"/>
                </a:solidFill>
              </a:rPr>
              <a:t>3</a:t>
            </a:r>
            <a:r>
              <a:rPr b="1" lang="en-GB">
                <a:solidFill>
                  <a:srgbClr val="000000"/>
                </a:solidFill>
              </a:rPr>
              <a:t>)</a:t>
            </a:r>
            <a:r>
              <a:rPr b="1" baseline="-25000" lang="en-GB">
                <a:solidFill>
                  <a:srgbClr val="000000"/>
                </a:solidFill>
              </a:rPr>
              <a:t>2</a:t>
            </a:r>
            <a:r>
              <a:rPr b="1" lang="en-GB">
                <a:solidFill>
                  <a:srgbClr val="000000"/>
                </a:solidFill>
              </a:rPr>
              <a:t> can be made from 5 tonnes of calcium carbonate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 startAt="2"/>
            </a:pPr>
            <a:r>
              <a:rPr lang="en-GB">
                <a:solidFill>
                  <a:srgbClr val="000000"/>
                </a:solidFill>
              </a:rPr>
              <a:t>What is the percentage yield if the actual yield is 720 tonnes?</a:t>
            </a:r>
            <a:br>
              <a:rPr lang="en-GB">
                <a:solidFill>
                  <a:srgbClr val="000000"/>
                </a:solidFill>
              </a:rPr>
            </a:br>
            <a:r>
              <a:rPr b="1" lang="en-GB">
                <a:solidFill>
                  <a:srgbClr val="000000"/>
                </a:solidFill>
              </a:rPr>
              <a:t>(720 / 820) x 100 = 87.8%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7" name="Google Shape;137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 2 answers</a:t>
            </a:r>
            <a:endParaRPr/>
          </a:p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918000" y="210290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Ethanol is manufactured in two ways: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Reaction 1: C</a:t>
            </a:r>
            <a:r>
              <a:rPr baseline="-25000" lang="en-GB" sz="3000">
                <a:solidFill>
                  <a:srgbClr val="000000"/>
                </a:solidFill>
              </a:rPr>
              <a:t>6</a:t>
            </a:r>
            <a:r>
              <a:rPr lang="en-GB" sz="3000">
                <a:solidFill>
                  <a:srgbClr val="000000"/>
                </a:solidFill>
              </a:rPr>
              <a:t>H</a:t>
            </a:r>
            <a:r>
              <a:rPr baseline="-25000" lang="en-GB" sz="3000">
                <a:solidFill>
                  <a:srgbClr val="000000"/>
                </a:solidFill>
              </a:rPr>
              <a:t>12</a:t>
            </a:r>
            <a:r>
              <a:rPr lang="en-GB" sz="3000">
                <a:solidFill>
                  <a:srgbClr val="000000"/>
                </a:solidFill>
              </a:rPr>
              <a:t>O</a:t>
            </a:r>
            <a:r>
              <a:rPr baseline="-25000" lang="en-GB" sz="3000">
                <a:solidFill>
                  <a:srgbClr val="000000"/>
                </a:solidFill>
              </a:rPr>
              <a:t>6  </a:t>
            </a:r>
            <a:r>
              <a:rPr lang="en-GB" sz="3000">
                <a:solidFill>
                  <a:srgbClr val="000000"/>
                </a:solidFill>
              </a:rPr>
              <a:t>                 2C</a:t>
            </a:r>
            <a:r>
              <a:rPr baseline="-25000" lang="en-GB" sz="3000">
                <a:solidFill>
                  <a:srgbClr val="000000"/>
                </a:solidFill>
              </a:rPr>
              <a:t>2</a:t>
            </a:r>
            <a:r>
              <a:rPr lang="en-GB" sz="3000">
                <a:solidFill>
                  <a:srgbClr val="000000"/>
                </a:solidFill>
              </a:rPr>
              <a:t>H</a:t>
            </a:r>
            <a:r>
              <a:rPr baseline="-25000" lang="en-GB" sz="3000">
                <a:solidFill>
                  <a:srgbClr val="000000"/>
                </a:solidFill>
              </a:rPr>
              <a:t>5</a:t>
            </a:r>
            <a:r>
              <a:rPr lang="en-GB" sz="3000">
                <a:solidFill>
                  <a:srgbClr val="000000"/>
                </a:solidFill>
              </a:rPr>
              <a:t>OH     +    2CO</a:t>
            </a:r>
            <a:r>
              <a:rPr baseline="-25000" lang="en-GB" sz="3000">
                <a:solidFill>
                  <a:srgbClr val="000000"/>
                </a:solidFill>
              </a:rPr>
              <a:t>2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Reaction 2: C</a:t>
            </a:r>
            <a:r>
              <a:rPr baseline="-25000" lang="en-GB" sz="3000">
                <a:solidFill>
                  <a:srgbClr val="000000"/>
                </a:solidFill>
              </a:rPr>
              <a:t>2</a:t>
            </a:r>
            <a:r>
              <a:rPr lang="en-GB" sz="3000">
                <a:solidFill>
                  <a:srgbClr val="000000"/>
                </a:solidFill>
              </a:rPr>
              <a:t>H</a:t>
            </a:r>
            <a:r>
              <a:rPr baseline="-25000" lang="en-GB" sz="3000">
                <a:solidFill>
                  <a:srgbClr val="000000"/>
                </a:solidFill>
              </a:rPr>
              <a:t>4</a:t>
            </a:r>
            <a:r>
              <a:rPr lang="en-GB" sz="3000">
                <a:solidFill>
                  <a:srgbClr val="000000"/>
                </a:solidFill>
              </a:rPr>
              <a:t> + H</a:t>
            </a:r>
            <a:r>
              <a:rPr baseline="-25000" lang="en-GB" sz="3000">
                <a:solidFill>
                  <a:srgbClr val="000000"/>
                </a:solidFill>
              </a:rPr>
              <a:t>2</a:t>
            </a:r>
            <a:r>
              <a:rPr lang="en-GB" sz="3000">
                <a:solidFill>
                  <a:srgbClr val="000000"/>
                </a:solidFill>
              </a:rPr>
              <a:t>O                 C</a:t>
            </a:r>
            <a:r>
              <a:rPr baseline="-25000" lang="en-GB" sz="3000">
                <a:solidFill>
                  <a:srgbClr val="000000"/>
                </a:solidFill>
              </a:rPr>
              <a:t>2</a:t>
            </a:r>
            <a:r>
              <a:rPr lang="en-GB" sz="3000">
                <a:solidFill>
                  <a:srgbClr val="000000"/>
                </a:solidFill>
              </a:rPr>
              <a:t>H</a:t>
            </a:r>
            <a:r>
              <a:rPr baseline="-25000" lang="en-GB" sz="3000">
                <a:solidFill>
                  <a:srgbClr val="000000"/>
                </a:solidFill>
              </a:rPr>
              <a:t>5</a:t>
            </a:r>
            <a:r>
              <a:rPr lang="en-GB" sz="3000">
                <a:solidFill>
                  <a:srgbClr val="000000"/>
                </a:solidFill>
              </a:rPr>
              <a:t>OH   </a:t>
            </a:r>
            <a:br>
              <a:rPr lang="en-GB" sz="3000">
                <a:solidFill>
                  <a:srgbClr val="000000"/>
                </a:solidFill>
              </a:rPr>
            </a:br>
            <a:br>
              <a:rPr lang="en-GB" sz="3000">
                <a:solidFill>
                  <a:srgbClr val="000000"/>
                </a:solidFill>
              </a:rPr>
            </a:br>
            <a:r>
              <a:rPr lang="en-GB" sz="3000">
                <a:solidFill>
                  <a:srgbClr val="000000"/>
                </a:solidFill>
              </a:rPr>
              <a:t>Calculate the atom economy for both reactions. Show your working out.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Reaction 1:  </a:t>
            </a:r>
            <a:r>
              <a:rPr b="1" lang="en-GB" sz="2800">
                <a:solidFill>
                  <a:srgbClr val="000000"/>
                </a:solidFill>
              </a:rPr>
              <a:t>(92 / 180) x 100 = 51.1%</a:t>
            </a:r>
            <a:endParaRPr b="1"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Reaction 2:  </a:t>
            </a:r>
            <a:r>
              <a:rPr b="1" lang="en-GB" sz="2800">
                <a:solidFill>
                  <a:srgbClr val="000000"/>
                </a:solidFill>
              </a:rPr>
              <a:t>(92 / 92) x 100 = 100%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Which method should they choose based purely on atom economy? </a:t>
            </a:r>
            <a:r>
              <a:rPr b="1" lang="en-GB" sz="2800">
                <a:solidFill>
                  <a:srgbClr val="000000"/>
                </a:solidFill>
              </a:rPr>
              <a:t>Reaction 2 as it has 100% atom economy.</a:t>
            </a:r>
            <a:endParaRPr b="1"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44" name="Google Shape;144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45" name="Google Shape;145;p22"/>
          <p:cNvCxnSpPr/>
          <p:nvPr/>
        </p:nvCxnSpPr>
        <p:spPr>
          <a:xfrm>
            <a:off x="4626900" y="3194375"/>
            <a:ext cx="14655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6" name="Google Shape;146;p22"/>
          <p:cNvCxnSpPr/>
          <p:nvPr/>
        </p:nvCxnSpPr>
        <p:spPr>
          <a:xfrm>
            <a:off x="5361900" y="4029250"/>
            <a:ext cx="1279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