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0287000" cx="18288000"/>
  <p:notesSz cx="6858000" cy="9144000"/>
  <p:embeddedFontLst>
    <p:embeddedFont>
      <p:font typeface="Montserrat SemiBold"/>
      <p:regular r:id="rId22"/>
      <p:bold r:id="rId23"/>
      <p:italic r:id="rId24"/>
      <p:boldItalic r:id="rId25"/>
    </p:embeddedFont>
    <p:embeddedFont>
      <p:font typeface="Montserrat"/>
      <p:regular r:id="rId26"/>
      <p:bold r:id="rId27"/>
      <p:italic r:id="rId28"/>
      <p:boldItalic r:id="rId29"/>
    </p:embeddedFont>
    <p:embeddedFont>
      <p:font typeface="Montserrat Medium"/>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A289ADB-9DD3-4E7D-9107-3F6D26272F8E}">
  <a:tblStyle styleId="{6A289ADB-9DD3-4E7D-9107-3F6D26272F8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MontserratSemiBold-regular.fntdata"/><Relationship Id="rId21" Type="http://schemas.openxmlformats.org/officeDocument/2006/relationships/slide" Target="slides/slide16.xml"/><Relationship Id="rId24" Type="http://schemas.openxmlformats.org/officeDocument/2006/relationships/font" Target="fonts/MontserratSemiBold-italic.fntdata"/><Relationship Id="rId23" Type="http://schemas.openxmlformats.org/officeDocument/2006/relationships/font" Target="fonts/MontserratSemiBold-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regular.fntdata"/><Relationship Id="rId25" Type="http://schemas.openxmlformats.org/officeDocument/2006/relationships/font" Target="fonts/MontserratSemiBold-boldItalic.fntdata"/><Relationship Id="rId28" Type="http://schemas.openxmlformats.org/officeDocument/2006/relationships/font" Target="fonts/Montserrat-italic.fntdata"/><Relationship Id="rId27" Type="http://schemas.openxmlformats.org/officeDocument/2006/relationships/font" Target="fonts/Montserrat-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Medium-bold.fntdata"/><Relationship Id="rId30" Type="http://schemas.openxmlformats.org/officeDocument/2006/relationships/font" Target="fonts/MontserratMedium-regular.fntdata"/><Relationship Id="rId11" Type="http://schemas.openxmlformats.org/officeDocument/2006/relationships/slide" Target="slides/slide6.xml"/><Relationship Id="rId33" Type="http://schemas.openxmlformats.org/officeDocument/2006/relationships/font" Target="fonts/MontserratMedium-boldItalic.fntdata"/><Relationship Id="rId10" Type="http://schemas.openxmlformats.org/officeDocument/2006/relationships/slide" Target="slides/slide5.xml"/><Relationship Id="rId32" Type="http://schemas.openxmlformats.org/officeDocument/2006/relationships/font" Target="fonts/MontserratMedium-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4d516a16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4d516a16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f88d02aa0_0_4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f88d02aa0_0_4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f88d02aa0_0_4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f88d02aa0_0_4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f88d02aa0_0_4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f88d02aa0_0_4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8f88d02aa0_0_5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8f88d02aa0_0_5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8f88d02aa0_0_5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8f88d02aa0_0_5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8f88d02aa0_0_5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8f88d02aa0_0_5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8ff8f970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8ff8f970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f88d02aa0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f88d02aa0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f88d02aa0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f88d02aa0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f88d02aa0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f88d02aa0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f88d02aa0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f88d02aa0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f88d02aa0_0_3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f88d02aa0_0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ff8f970a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ff8f970a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ff8f970a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ff8f970a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f88d02aa0_0_4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f88d02aa0_0_4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1008075" y="2180775"/>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How can we take responsible action?</a:t>
            </a:r>
            <a:endParaRPr sz="7300">
              <a:solidFill>
                <a:srgbClr val="4B3241"/>
              </a:solidFill>
            </a:endParaRPr>
          </a:p>
          <a:p>
            <a:pPr indent="0" lvl="0" marL="0" rtl="0" algn="l">
              <a:spcBef>
                <a:spcPts val="0"/>
              </a:spcBef>
              <a:spcAft>
                <a:spcPts val="0"/>
              </a:spcAft>
              <a:buNone/>
            </a:pPr>
            <a:r>
              <a:rPr lang="en-GB" sz="4300">
                <a:solidFill>
                  <a:srgbClr val="4B3241"/>
                </a:solidFill>
              </a:rPr>
              <a:t>Lesson 6 of 6</a:t>
            </a:r>
            <a:endParaRPr sz="4300">
              <a:solidFill>
                <a:srgbClr val="4B3241"/>
              </a:solidFill>
            </a:endParaRPr>
          </a:p>
          <a:p>
            <a:pPr indent="0" lvl="0" marL="0" rtl="0" algn="l">
              <a:spcBef>
                <a:spcPts val="0"/>
              </a:spcBef>
              <a:spcAft>
                <a:spcPts val="0"/>
              </a:spcAft>
              <a:buNone/>
            </a:pPr>
            <a:r>
              <a:t/>
            </a:r>
            <a:endParaRPr sz="4300">
              <a:solidFill>
                <a:srgbClr val="4B3241"/>
              </a:solidFill>
            </a:endParaRPr>
          </a:p>
          <a:p>
            <a:pPr indent="0" lvl="0" marL="0" rtl="0" algn="l">
              <a:spcBef>
                <a:spcPts val="0"/>
              </a:spcBef>
              <a:spcAft>
                <a:spcPts val="0"/>
              </a:spcAft>
              <a:buNone/>
            </a:pPr>
            <a:r>
              <a:t/>
            </a:r>
            <a:endParaRPr sz="4300">
              <a:solidFill>
                <a:srgbClr val="4B3241"/>
              </a:solidFill>
            </a:endParaRPr>
          </a:p>
          <a:p>
            <a:pPr indent="0" lvl="0" marL="0" rtl="0" algn="l">
              <a:spcBef>
                <a:spcPts val="0"/>
              </a:spcBef>
              <a:spcAft>
                <a:spcPts val="0"/>
              </a:spcAft>
              <a:buNone/>
            </a:pPr>
            <a:r>
              <a:t/>
            </a:r>
            <a:endParaRPr sz="3000">
              <a:solidFill>
                <a:srgbClr val="4B3241"/>
              </a:solidFill>
            </a:endParaRPr>
          </a:p>
          <a:p>
            <a:pPr indent="0" lvl="0" marL="0" rtl="0" algn="l">
              <a:spcBef>
                <a:spcPts val="0"/>
              </a:spcBef>
              <a:spcAft>
                <a:spcPts val="0"/>
              </a:spcAft>
              <a:buNone/>
            </a:pPr>
            <a:r>
              <a:rPr lang="en-GB">
                <a:solidFill>
                  <a:srgbClr val="4B3241"/>
                </a:solidFill>
              </a:rPr>
              <a:t>Downloadable Resource</a:t>
            </a:r>
            <a:endParaRPr sz="7600">
              <a:solidFill>
                <a:srgbClr val="4B3241"/>
              </a:solidFill>
            </a:endParaRPr>
          </a:p>
        </p:txBody>
      </p:sp>
      <p:sp>
        <p:nvSpPr>
          <p:cNvPr id="80" name="Google Shape;80;p14"/>
          <p:cNvSpPr txBox="1"/>
          <p:nvPr>
            <p:ph idx="1" type="subTitle"/>
          </p:nvPr>
        </p:nvSpPr>
        <p:spPr>
          <a:xfrm>
            <a:off x="917950" y="890050"/>
            <a:ext cx="16452000" cy="782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Citizenship </a:t>
            </a:r>
            <a:endParaRPr>
              <a:solidFill>
                <a:srgbClr val="4B3241"/>
              </a:solidFill>
            </a:endParaRPr>
          </a:p>
        </p:txBody>
      </p:sp>
      <p:sp>
        <p:nvSpPr>
          <p:cNvPr id="81" name="Google Shape;81;p14"/>
          <p:cNvSpPr txBox="1"/>
          <p:nvPr>
            <p:ph idx="2" type="subTitle"/>
          </p:nvPr>
        </p:nvSpPr>
        <p:spPr>
          <a:xfrm>
            <a:off x="917950" y="8219000"/>
            <a:ext cx="113673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Materials from the Association for Citizenship Teaching (ACT)</a:t>
            </a:r>
            <a:endParaRPr>
              <a:solidFill>
                <a:srgbClr val="4B3241"/>
              </a:solidFill>
            </a:endParaRPr>
          </a:p>
        </p:txBody>
      </p:sp>
      <p:sp>
        <p:nvSpPr>
          <p:cNvPr id="82" name="Google Shape;82;p14"/>
          <p:cNvSpPr/>
          <p:nvPr/>
        </p:nvSpPr>
        <p:spPr>
          <a:xfrm>
            <a:off x="17051250" y="8658850"/>
            <a:ext cx="1236900" cy="1628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ph type="title"/>
          </p:nvPr>
        </p:nvSpPr>
        <p:spPr>
          <a:xfrm>
            <a:off x="917950" y="890050"/>
            <a:ext cx="156588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800">
                <a:solidFill>
                  <a:schemeClr val="dk2"/>
                </a:solidFill>
              </a:rPr>
              <a:t>Do this activity AFTER you have decided which action is best to take.</a:t>
            </a:r>
            <a:endParaRPr sz="3800">
              <a:solidFill>
                <a:schemeClr val="dk2"/>
              </a:solidFill>
            </a:endParaRPr>
          </a:p>
        </p:txBody>
      </p:sp>
      <p:sp>
        <p:nvSpPr>
          <p:cNvPr id="145" name="Google Shape;145;p23"/>
          <p:cNvSpPr txBox="1"/>
          <p:nvPr>
            <p:ph idx="1" type="body"/>
          </p:nvPr>
        </p:nvSpPr>
        <p:spPr>
          <a:xfrm>
            <a:off x="917950" y="2809250"/>
            <a:ext cx="16246500" cy="64872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a:t>The ACTive Citizenship action I have chosen to take is:</a:t>
            </a:r>
            <a:endParaRPr b="1"/>
          </a:p>
          <a:p>
            <a:pPr indent="0" lvl="0" marL="0" rtl="0" algn="l">
              <a:lnSpc>
                <a:spcPct val="115000"/>
              </a:lnSpc>
              <a:spcBef>
                <a:spcPts val="0"/>
              </a:spcBef>
              <a:spcAft>
                <a:spcPts val="0"/>
              </a:spcAft>
              <a:buNone/>
            </a:pPr>
            <a:r>
              <a:t/>
            </a:r>
            <a:endParaRPr b="1"/>
          </a:p>
          <a:p>
            <a:pPr indent="0" lvl="0" marL="0" rtl="0" algn="l">
              <a:lnSpc>
                <a:spcPct val="115000"/>
              </a:lnSpc>
              <a:spcBef>
                <a:spcPts val="0"/>
              </a:spcBef>
              <a:spcAft>
                <a:spcPts val="0"/>
              </a:spcAft>
              <a:buNone/>
            </a:pPr>
            <a:r>
              <a:t/>
            </a:r>
            <a:endParaRPr b="1"/>
          </a:p>
          <a:p>
            <a:pPr indent="0" lvl="0" marL="0" rtl="0" algn="l">
              <a:spcBef>
                <a:spcPts val="0"/>
              </a:spcBef>
              <a:spcAft>
                <a:spcPts val="2000"/>
              </a:spcAft>
              <a:buNone/>
            </a:pPr>
            <a:r>
              <a:rPr b="1" lang="en-GB"/>
              <a:t>I have chosen this action because:</a:t>
            </a:r>
            <a:endParaRPr b="1"/>
          </a:p>
        </p:txBody>
      </p:sp>
      <p:sp>
        <p:nvSpPr>
          <p:cNvPr id="146" name="Google Shape;146;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Planning your action:</a:t>
            </a:r>
            <a:endParaRPr>
              <a:solidFill>
                <a:schemeClr val="dk2"/>
              </a:solidFill>
            </a:endParaRPr>
          </a:p>
        </p:txBody>
      </p:sp>
      <p:sp>
        <p:nvSpPr>
          <p:cNvPr id="152" name="Google Shape;152;p2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31800" lvl="0" marL="457200" rtl="0" algn="l">
              <a:spcBef>
                <a:spcPts val="0"/>
              </a:spcBef>
              <a:spcAft>
                <a:spcPts val="0"/>
              </a:spcAft>
              <a:buSzPts val="3200"/>
              <a:buChar char="●"/>
            </a:pPr>
            <a:r>
              <a:rPr lang="en-GB"/>
              <a:t>Who do you need to contact?</a:t>
            </a:r>
            <a:endParaRPr/>
          </a:p>
          <a:p>
            <a:pPr indent="-431800" lvl="0" marL="457200" rtl="0" algn="l">
              <a:spcBef>
                <a:spcPts val="0"/>
              </a:spcBef>
              <a:spcAft>
                <a:spcPts val="0"/>
              </a:spcAft>
              <a:buSzPts val="3200"/>
              <a:buChar char="●"/>
            </a:pPr>
            <a:r>
              <a:rPr lang="en-GB"/>
              <a:t>Do you need to create a record sheet to write information down?</a:t>
            </a:r>
            <a:endParaRPr/>
          </a:p>
          <a:p>
            <a:pPr indent="-431800" lvl="0" marL="457200" rtl="0" algn="l">
              <a:spcBef>
                <a:spcPts val="0"/>
              </a:spcBef>
              <a:spcAft>
                <a:spcPts val="0"/>
              </a:spcAft>
              <a:buSzPts val="3200"/>
              <a:buChar char="●"/>
            </a:pPr>
            <a:r>
              <a:rPr lang="en-GB"/>
              <a:t>Do you need to design something to communicate or persuade others?</a:t>
            </a:r>
            <a:endParaRPr/>
          </a:p>
          <a:p>
            <a:pPr indent="-431800" lvl="0" marL="457200" rtl="0" algn="l">
              <a:spcBef>
                <a:spcPts val="0"/>
              </a:spcBef>
              <a:spcAft>
                <a:spcPts val="0"/>
              </a:spcAft>
              <a:buSzPts val="3200"/>
              <a:buChar char="●"/>
            </a:pPr>
            <a:r>
              <a:rPr lang="en-GB"/>
              <a:t>Do you need to create a message to send to friends to organise a time for something to happen?</a:t>
            </a:r>
            <a:endParaRPr/>
          </a:p>
          <a:p>
            <a:pPr indent="-431800" lvl="0" marL="457200" rtl="0" algn="l">
              <a:spcBef>
                <a:spcPts val="0"/>
              </a:spcBef>
              <a:spcAft>
                <a:spcPts val="0"/>
              </a:spcAft>
              <a:buSzPts val="3200"/>
              <a:buChar char="●"/>
            </a:pPr>
            <a:r>
              <a:rPr lang="en-GB"/>
              <a:t>When are these things going to happen?</a:t>
            </a:r>
            <a:endParaRPr/>
          </a:p>
          <a:p>
            <a:pPr indent="-431800" lvl="0" marL="457200" rtl="0" algn="l">
              <a:spcBef>
                <a:spcPts val="0"/>
              </a:spcBef>
              <a:spcAft>
                <a:spcPts val="0"/>
              </a:spcAft>
              <a:buSzPts val="3200"/>
              <a:buChar char="●"/>
            </a:pPr>
            <a:r>
              <a:rPr lang="en-GB"/>
              <a:t>What is your role and who might help you?</a:t>
            </a:r>
            <a:endParaRPr/>
          </a:p>
          <a:p>
            <a:pPr indent="0" lvl="0" marL="0" rtl="0" algn="l">
              <a:spcBef>
                <a:spcPts val="2000"/>
              </a:spcBef>
              <a:spcAft>
                <a:spcPts val="2000"/>
              </a:spcAft>
              <a:buNone/>
            </a:pPr>
            <a:r>
              <a:t/>
            </a:r>
            <a:endParaRPr/>
          </a:p>
        </p:txBody>
      </p:sp>
      <p:sp>
        <p:nvSpPr>
          <p:cNvPr id="153" name="Google Shape;153;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Planning Table (with an example)</a:t>
            </a:r>
            <a:endParaRPr>
              <a:solidFill>
                <a:srgbClr val="434343"/>
              </a:solidFill>
            </a:endParaRPr>
          </a:p>
        </p:txBody>
      </p:sp>
      <p:sp>
        <p:nvSpPr>
          <p:cNvPr id="159" name="Google Shape;159;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60" name="Google Shape;160;p25"/>
          <p:cNvGraphicFramePr/>
          <p:nvPr/>
        </p:nvGraphicFramePr>
        <p:xfrm>
          <a:off x="952500" y="2030750"/>
          <a:ext cx="3000000" cy="3000000"/>
        </p:xfrm>
        <a:graphic>
          <a:graphicData uri="http://schemas.openxmlformats.org/drawingml/2006/table">
            <a:tbl>
              <a:tblPr>
                <a:noFill/>
                <a:tableStyleId>{6A289ADB-9DD3-4E7D-9107-3F6D26272F8E}</a:tableStyleId>
              </a:tblPr>
              <a:tblGrid>
                <a:gridCol w="3311850"/>
                <a:gridCol w="3311850"/>
                <a:gridCol w="3311850"/>
                <a:gridCol w="3311850"/>
                <a:gridCol w="3311850"/>
              </a:tblGrid>
              <a:tr h="966500">
                <a:tc>
                  <a:txBody>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What</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Who</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Where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When</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Why</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490400">
                <a:tc>
                  <a:txBody>
                    <a:bodyPr/>
                    <a:lstStyle/>
                    <a:p>
                      <a:pPr indent="0" lvl="0" marL="0" rtl="0" algn="l">
                        <a:spcBef>
                          <a:spcPts val="0"/>
                        </a:spcBef>
                        <a:spcAft>
                          <a:spcPts val="0"/>
                        </a:spcAft>
                        <a:buNone/>
                      </a:pPr>
                      <a:r>
                        <a:rPr lang="en-GB" sz="2300">
                          <a:solidFill>
                            <a:srgbClr val="434343"/>
                          </a:solidFill>
                          <a:latin typeface="Montserrat"/>
                          <a:ea typeface="Montserrat"/>
                          <a:cs typeface="Montserrat"/>
                          <a:sym typeface="Montserrat"/>
                        </a:rPr>
                        <a:t>Contact my friends to discuss my idea.</a:t>
                      </a:r>
                      <a:endParaRPr sz="23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2300">
                          <a:solidFill>
                            <a:srgbClr val="434343"/>
                          </a:solidFill>
                          <a:latin typeface="Montserrat"/>
                          <a:ea typeface="Montserrat"/>
                          <a:cs typeface="Montserrat"/>
                          <a:sym typeface="Montserrat"/>
                        </a:rPr>
                        <a:t>Sam and Jo</a:t>
                      </a:r>
                      <a:endParaRPr sz="23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2300">
                          <a:solidFill>
                            <a:srgbClr val="434343"/>
                          </a:solidFill>
                          <a:latin typeface="Montserrat"/>
                          <a:ea typeface="Montserrat"/>
                          <a:cs typeface="Montserrat"/>
                          <a:sym typeface="Montserrat"/>
                        </a:rPr>
                        <a:t>My garden as we can socially distance</a:t>
                      </a:r>
                      <a:endParaRPr sz="23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2300">
                          <a:solidFill>
                            <a:srgbClr val="434343"/>
                          </a:solidFill>
                          <a:latin typeface="Montserrat"/>
                          <a:ea typeface="Montserrat"/>
                          <a:cs typeface="Montserrat"/>
                          <a:sym typeface="Montserrat"/>
                        </a:rPr>
                        <a:t>Saturday morning at 10am</a:t>
                      </a:r>
                      <a:endParaRPr sz="23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GB" sz="2300">
                          <a:solidFill>
                            <a:srgbClr val="434343"/>
                          </a:solidFill>
                          <a:latin typeface="Montserrat"/>
                          <a:ea typeface="Montserrat"/>
                          <a:cs typeface="Montserrat"/>
                          <a:sym typeface="Montserrat"/>
                        </a:rPr>
                        <a:t>Because it will take more than one of us to make the action successful.</a:t>
                      </a:r>
                      <a:endParaRPr sz="23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490400">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490400">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490400">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6"/>
          <p:cNvSpPr txBox="1"/>
          <p:nvPr>
            <p:ph type="title"/>
          </p:nvPr>
        </p:nvSpPr>
        <p:spPr>
          <a:xfrm>
            <a:off x="917950" y="890050"/>
            <a:ext cx="13201200" cy="846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Throughout this project I learned...</a:t>
            </a:r>
            <a:endParaRPr>
              <a:solidFill>
                <a:srgbClr val="434343"/>
              </a:solidFill>
            </a:endParaRPr>
          </a:p>
        </p:txBody>
      </p:sp>
      <p:sp>
        <p:nvSpPr>
          <p:cNvPr id="166" name="Google Shape;166;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67" name="Google Shape;167;p26"/>
          <p:cNvGraphicFramePr/>
          <p:nvPr/>
        </p:nvGraphicFramePr>
        <p:xfrm>
          <a:off x="952500" y="1978250"/>
          <a:ext cx="3000000" cy="3000000"/>
        </p:xfrm>
        <a:graphic>
          <a:graphicData uri="http://schemas.openxmlformats.org/drawingml/2006/table">
            <a:tbl>
              <a:tblPr>
                <a:noFill/>
                <a:tableStyleId>{6A289ADB-9DD3-4E7D-9107-3F6D26272F8E}</a:tableStyleId>
              </a:tblPr>
              <a:tblGrid>
                <a:gridCol w="4041950"/>
                <a:gridCol w="12341050"/>
              </a:tblGrid>
              <a:tr h="1372050">
                <a:tc>
                  <a:txBody>
                    <a:bodyPr/>
                    <a:lstStyle/>
                    <a:p>
                      <a:pPr indent="0" lvl="0" marL="0" rtl="0" algn="l">
                        <a:spcBef>
                          <a:spcPts val="0"/>
                        </a:spcBef>
                        <a:spcAft>
                          <a:spcPts val="0"/>
                        </a:spcAft>
                        <a:buNone/>
                      </a:pPr>
                      <a:r>
                        <a:rPr b="1" lang="en-GB" sz="2800">
                          <a:solidFill>
                            <a:srgbClr val="434343"/>
                          </a:solidFill>
                          <a:latin typeface="Montserrat"/>
                          <a:ea typeface="Montserrat"/>
                          <a:cs typeface="Montserrat"/>
                          <a:sym typeface="Montserrat"/>
                        </a:rPr>
                        <a:t>Knowledge about...</a:t>
                      </a:r>
                      <a:endParaRPr b="1"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r>
              <a:tr h="1372050">
                <a:tc>
                  <a:txBody>
                    <a:bodyPr/>
                    <a:lstStyle/>
                    <a:p>
                      <a:pPr indent="0" lvl="0" marL="0" rtl="0" algn="l">
                        <a:spcBef>
                          <a:spcPts val="0"/>
                        </a:spcBef>
                        <a:spcAft>
                          <a:spcPts val="0"/>
                        </a:spcAft>
                        <a:buNone/>
                      </a:pPr>
                      <a:r>
                        <a:rPr b="1" lang="en-GB" sz="2800">
                          <a:solidFill>
                            <a:srgbClr val="434343"/>
                          </a:solidFill>
                          <a:latin typeface="Montserrat"/>
                          <a:ea typeface="Montserrat"/>
                          <a:cs typeface="Montserrat"/>
                          <a:sym typeface="Montserrat"/>
                        </a:rPr>
                        <a:t>New information...</a:t>
                      </a:r>
                      <a:endParaRPr b="1"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r>
              <a:tr h="1372050">
                <a:tc>
                  <a:txBody>
                    <a:bodyPr/>
                    <a:lstStyle/>
                    <a:p>
                      <a:pPr indent="0" lvl="0" marL="0" rtl="0" algn="l">
                        <a:spcBef>
                          <a:spcPts val="0"/>
                        </a:spcBef>
                        <a:spcAft>
                          <a:spcPts val="0"/>
                        </a:spcAft>
                        <a:buNone/>
                      </a:pPr>
                      <a:r>
                        <a:rPr b="1" lang="en-GB" sz="2800">
                          <a:solidFill>
                            <a:srgbClr val="434343"/>
                          </a:solidFill>
                          <a:latin typeface="Montserrat"/>
                          <a:ea typeface="Montserrat"/>
                          <a:cs typeface="Montserrat"/>
                          <a:sym typeface="Montserrat"/>
                        </a:rPr>
                        <a:t>Skills...</a:t>
                      </a:r>
                      <a:endParaRPr b="1"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r>
              <a:tr h="1372050">
                <a:tc>
                  <a:txBody>
                    <a:bodyPr/>
                    <a:lstStyle/>
                    <a:p>
                      <a:pPr indent="0" lvl="0" marL="0" rtl="0" algn="l">
                        <a:spcBef>
                          <a:spcPts val="0"/>
                        </a:spcBef>
                        <a:spcAft>
                          <a:spcPts val="0"/>
                        </a:spcAft>
                        <a:buNone/>
                      </a:pPr>
                      <a:r>
                        <a:rPr b="1" lang="en-GB" sz="2800">
                          <a:solidFill>
                            <a:srgbClr val="434343"/>
                          </a:solidFill>
                          <a:latin typeface="Montserrat"/>
                          <a:ea typeface="Montserrat"/>
                          <a:cs typeface="Montserrat"/>
                          <a:sym typeface="Montserrat"/>
                        </a:rPr>
                        <a:t>About myself...</a:t>
                      </a:r>
                      <a:endParaRPr b="1"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r>
              <a:tr h="1372050">
                <a:tc>
                  <a:txBody>
                    <a:bodyPr/>
                    <a:lstStyle/>
                    <a:p>
                      <a:pPr indent="0" lvl="0" marL="0" rtl="0" algn="l">
                        <a:spcBef>
                          <a:spcPts val="0"/>
                        </a:spcBef>
                        <a:spcAft>
                          <a:spcPts val="0"/>
                        </a:spcAft>
                        <a:buNone/>
                      </a:pPr>
                      <a:r>
                        <a:rPr b="1" lang="en-GB" sz="2800">
                          <a:solidFill>
                            <a:srgbClr val="434343"/>
                          </a:solidFill>
                          <a:latin typeface="Montserrat"/>
                          <a:ea typeface="Montserrat"/>
                          <a:cs typeface="Montserrat"/>
                          <a:sym typeface="Montserrat"/>
                        </a:rPr>
                        <a:t>About others...</a:t>
                      </a:r>
                      <a:endParaRPr b="1"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txBody>
                  <a:tcPr marT="91425" marB="91425" marR="91425" marL="91425">
                    <a:lnL cap="flat" cmpd="sng" w="38100">
                      <a:solidFill>
                        <a:schemeClr val="dk2"/>
                      </a:solidFill>
                      <a:prstDash val="solid"/>
                      <a:round/>
                      <a:headEnd len="sm" w="sm" type="none"/>
                      <a:tailEnd len="sm" w="sm" type="none"/>
                    </a:lnL>
                    <a:lnR cap="flat" cmpd="sng" w="38100">
                      <a:solidFill>
                        <a:schemeClr val="dk2"/>
                      </a:solidFill>
                      <a:prstDash val="solid"/>
                      <a:round/>
                      <a:headEnd len="sm" w="sm" type="none"/>
                      <a:tailEnd len="sm" w="sm" type="none"/>
                    </a:lnR>
                    <a:lnT cap="flat" cmpd="sng" w="38100">
                      <a:solidFill>
                        <a:schemeClr val="dk2"/>
                      </a:solidFill>
                      <a:prstDash val="solid"/>
                      <a:round/>
                      <a:headEnd len="sm" w="sm" type="none"/>
                      <a:tailEnd len="sm" w="sm" type="none"/>
                    </a:lnT>
                    <a:lnB cap="flat" cmpd="sng" w="38100">
                      <a:solidFill>
                        <a:schemeClr val="dk2"/>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1014450" y="349650"/>
            <a:ext cx="13201200" cy="78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Writing your newspaper report starters 1:</a:t>
            </a:r>
            <a:endParaRPr>
              <a:solidFill>
                <a:srgbClr val="434343"/>
              </a:solidFill>
            </a:endParaRPr>
          </a:p>
        </p:txBody>
      </p:sp>
      <p:sp>
        <p:nvSpPr>
          <p:cNvPr id="173" name="Google Shape;173;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74" name="Google Shape;174;p27"/>
          <p:cNvSpPr txBox="1"/>
          <p:nvPr/>
        </p:nvSpPr>
        <p:spPr>
          <a:xfrm>
            <a:off x="917950" y="1406900"/>
            <a:ext cx="16780200" cy="67551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en-GB" sz="2800">
                <a:solidFill>
                  <a:srgbClr val="434343"/>
                </a:solidFill>
                <a:latin typeface="Montserrat"/>
                <a:ea typeface="Montserrat"/>
                <a:cs typeface="Montserrat"/>
                <a:sym typeface="Montserrat"/>
              </a:rPr>
              <a:t>Headline</a:t>
            </a:r>
            <a:r>
              <a:rPr lang="en-GB" sz="2800">
                <a:solidFill>
                  <a:srgbClr val="434343"/>
                </a:solidFill>
                <a:latin typeface="Montserrat"/>
                <a:ea typeface="Montserrat"/>
                <a:cs typeface="Montserrat"/>
                <a:sym typeface="Montserrat"/>
              </a:rPr>
              <a:t> for your news item - think about words that get the main parts of your issue across to your audience.</a:t>
            </a:r>
            <a:endParaRPr sz="28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sz="28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sz="2800">
              <a:solidFill>
                <a:srgbClr val="434343"/>
              </a:solidFill>
              <a:latin typeface="Montserrat"/>
              <a:ea typeface="Montserrat"/>
              <a:cs typeface="Montserrat"/>
              <a:sym typeface="Montserrat"/>
            </a:endParaRPr>
          </a:p>
          <a:p>
            <a:pPr indent="0" lvl="0" marL="0" rtl="0" algn="l">
              <a:lnSpc>
                <a:spcPct val="130000"/>
              </a:lnSpc>
              <a:spcBef>
                <a:spcPts val="2000"/>
              </a:spcBef>
              <a:spcAft>
                <a:spcPts val="0"/>
              </a:spcAft>
              <a:buNone/>
            </a:pPr>
            <a:r>
              <a:rPr b="1" lang="en-GB" sz="2800">
                <a:solidFill>
                  <a:srgbClr val="434343"/>
                </a:solidFill>
                <a:latin typeface="Montserrat"/>
                <a:ea typeface="Montserrat"/>
                <a:cs typeface="Montserrat"/>
                <a:sym typeface="Montserrat"/>
              </a:rPr>
              <a:t>The Leader</a:t>
            </a:r>
            <a:r>
              <a:rPr lang="en-GB" sz="2800">
                <a:solidFill>
                  <a:srgbClr val="434343"/>
                </a:solidFill>
                <a:latin typeface="Montserrat"/>
                <a:ea typeface="Montserrat"/>
                <a:cs typeface="Montserrat"/>
                <a:sym typeface="Montserrat"/>
              </a:rPr>
              <a:t> - one or two sentences that give the basic facts about your project and the change or improvement you wanted to make.</a:t>
            </a:r>
            <a:endParaRPr sz="2800">
              <a:solidFill>
                <a:srgbClr val="434343"/>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a:solidFill>
                <a:srgbClr val="4343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8"/>
          <p:cNvSpPr txBox="1"/>
          <p:nvPr>
            <p:ph type="title"/>
          </p:nvPr>
        </p:nvSpPr>
        <p:spPr>
          <a:xfrm>
            <a:off x="917950" y="349650"/>
            <a:ext cx="162399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Writing your newspaper report starters 2:</a:t>
            </a:r>
            <a:endParaRPr>
              <a:solidFill>
                <a:srgbClr val="434343"/>
              </a:solidFill>
            </a:endParaRPr>
          </a:p>
          <a:p>
            <a:pPr indent="0" lvl="0" marL="0" rtl="0" algn="l">
              <a:lnSpc>
                <a:spcPct val="130000"/>
              </a:lnSpc>
              <a:spcBef>
                <a:spcPts val="0"/>
              </a:spcBef>
              <a:spcAft>
                <a:spcPts val="0"/>
              </a:spcAft>
              <a:buNone/>
            </a:pPr>
            <a:r>
              <a:rPr lang="en-GB" sz="2800">
                <a:solidFill>
                  <a:srgbClr val="434343"/>
                </a:solidFill>
              </a:rPr>
              <a:t>You might like to include a photo as a piece of evidence.</a:t>
            </a:r>
            <a:endParaRPr sz="2800">
              <a:solidFill>
                <a:srgbClr val="434343"/>
              </a:solidFill>
            </a:endParaRPr>
          </a:p>
          <a:p>
            <a:pPr indent="0" lvl="0" marL="0" rtl="0" algn="l">
              <a:spcBef>
                <a:spcPts val="2000"/>
              </a:spcBef>
              <a:spcAft>
                <a:spcPts val="0"/>
              </a:spcAft>
              <a:buNone/>
            </a:pPr>
            <a:r>
              <a:t/>
            </a:r>
            <a:endParaRPr>
              <a:solidFill>
                <a:srgbClr val="434343"/>
              </a:solidFill>
            </a:endParaRPr>
          </a:p>
        </p:txBody>
      </p:sp>
      <p:sp>
        <p:nvSpPr>
          <p:cNvPr id="180" name="Google Shape;180;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1" name="Google Shape;181;p28"/>
          <p:cNvSpPr txBox="1"/>
          <p:nvPr/>
        </p:nvSpPr>
        <p:spPr>
          <a:xfrm>
            <a:off x="873750" y="1978650"/>
            <a:ext cx="15892500" cy="6678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en-GB" sz="2800">
                <a:solidFill>
                  <a:schemeClr val="dk2"/>
                </a:solidFill>
                <a:latin typeface="Montserrat"/>
                <a:ea typeface="Montserrat"/>
                <a:cs typeface="Montserrat"/>
                <a:sym typeface="Montserrat"/>
              </a:rPr>
              <a:t>The Story</a:t>
            </a:r>
            <a:r>
              <a:rPr lang="en-GB" sz="2800">
                <a:solidFill>
                  <a:schemeClr val="dk2"/>
                </a:solidFill>
                <a:latin typeface="Montserrat"/>
                <a:ea typeface="Montserrat"/>
                <a:cs typeface="Montserrat"/>
                <a:sym typeface="Montserrat"/>
              </a:rPr>
              <a:t> - one or two short paragraphs describing what action you took:</a:t>
            </a:r>
            <a:endParaRPr sz="28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800">
                <a:solidFill>
                  <a:schemeClr val="dk2"/>
                </a:solidFill>
                <a:latin typeface="Montserrat"/>
                <a:ea typeface="Montserrat"/>
                <a:cs typeface="Montserrat"/>
                <a:sym typeface="Montserrat"/>
              </a:rPr>
              <a:t>Explain how you feel your action made a difference.</a:t>
            </a:r>
            <a:endParaRPr sz="28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sz="28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rPr lang="en-GB" sz="2800">
                <a:solidFill>
                  <a:schemeClr val="dk2"/>
                </a:solidFill>
                <a:latin typeface="Montserrat"/>
                <a:ea typeface="Montserrat"/>
                <a:cs typeface="Montserrat"/>
                <a:sym typeface="Montserrat"/>
              </a:rPr>
              <a:t>Describe what changes you might make next time.</a:t>
            </a:r>
            <a:endParaRPr sz="2800">
              <a:solidFill>
                <a:schemeClr val="dk2"/>
              </a:solidFill>
              <a:latin typeface="Montserrat"/>
              <a:ea typeface="Montserrat"/>
              <a:cs typeface="Montserrat"/>
              <a:sym typeface="Montserrat"/>
            </a:endParaRPr>
          </a:p>
          <a:p>
            <a:pPr indent="0" lvl="0" marL="0" rtl="0" algn="l">
              <a:lnSpc>
                <a:spcPct val="130000"/>
              </a:lnSpc>
              <a:spcBef>
                <a:spcPts val="2000"/>
              </a:spcBef>
              <a:spcAft>
                <a:spcPts val="0"/>
              </a:spcAft>
              <a:buNone/>
            </a:pPr>
            <a:r>
              <a:t/>
            </a:r>
            <a:endParaRPr b="1" sz="28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rPr b="1" lang="en-GB" sz="2800">
                <a:solidFill>
                  <a:schemeClr val="dk2"/>
                </a:solidFill>
                <a:latin typeface="Montserrat"/>
                <a:ea typeface="Montserrat"/>
                <a:cs typeface="Montserrat"/>
                <a:sym typeface="Montserrat"/>
              </a:rPr>
              <a:t>Ending</a:t>
            </a:r>
            <a:r>
              <a:rPr lang="en-GB" sz="2800">
                <a:solidFill>
                  <a:schemeClr val="dk2"/>
                </a:solidFill>
                <a:latin typeface="Montserrat"/>
                <a:ea typeface="Montserrat"/>
                <a:cs typeface="Montserrat"/>
                <a:sym typeface="Montserrat"/>
              </a:rPr>
              <a:t> - a final sentence with a summary or statement that gives your sense of the story.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563525" y="890050"/>
            <a:ext cx="160881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Entering your news article for the First News Active Award Scheme</a:t>
            </a:r>
            <a:endParaRPr>
              <a:solidFill>
                <a:srgbClr val="434343"/>
              </a:solidFill>
            </a:endParaRPr>
          </a:p>
        </p:txBody>
      </p:sp>
      <p:sp>
        <p:nvSpPr>
          <p:cNvPr id="187" name="Google Shape;187;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8" name="Google Shape;188;p29"/>
          <p:cNvSpPr txBox="1"/>
          <p:nvPr/>
        </p:nvSpPr>
        <p:spPr>
          <a:xfrm>
            <a:off x="149075" y="1812450"/>
            <a:ext cx="14277900" cy="166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44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b="1" sz="4400">
              <a:solidFill>
                <a:srgbClr val="434343"/>
              </a:solidFill>
              <a:latin typeface="Montserrat"/>
              <a:ea typeface="Montserrat"/>
              <a:cs typeface="Montserrat"/>
              <a:sym typeface="Montserrat"/>
            </a:endParaRPr>
          </a:p>
        </p:txBody>
      </p:sp>
      <p:sp>
        <p:nvSpPr>
          <p:cNvPr id="189" name="Google Shape;189;p29"/>
          <p:cNvSpPr txBox="1"/>
          <p:nvPr/>
        </p:nvSpPr>
        <p:spPr>
          <a:xfrm>
            <a:off x="991525" y="3842125"/>
            <a:ext cx="14277900" cy="166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rgbClr val="434343"/>
                </a:solidFill>
                <a:latin typeface="Montserrat"/>
                <a:ea typeface="Montserrat"/>
                <a:cs typeface="Montserrat"/>
                <a:sym typeface="Montserrat"/>
              </a:rPr>
              <a:t>Once you have completed your </a:t>
            </a:r>
            <a:r>
              <a:rPr lang="en-GB" sz="2800">
                <a:solidFill>
                  <a:srgbClr val="434343"/>
                </a:solidFill>
                <a:latin typeface="Montserrat"/>
                <a:ea typeface="Montserrat"/>
                <a:cs typeface="Montserrat"/>
                <a:sym typeface="Montserrat"/>
              </a:rPr>
              <a:t>article</a:t>
            </a:r>
            <a:r>
              <a:rPr lang="en-GB" sz="2800">
                <a:solidFill>
                  <a:srgbClr val="434343"/>
                </a:solidFill>
                <a:latin typeface="Montserrat"/>
                <a:ea typeface="Montserrat"/>
                <a:cs typeface="Montserrat"/>
                <a:sym typeface="Montserrat"/>
              </a:rPr>
              <a:t> you are ready to enter the award scheme. </a:t>
            </a:r>
            <a:endParaRPr sz="28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800">
                <a:solidFill>
                  <a:srgbClr val="434343"/>
                </a:solidFill>
                <a:latin typeface="Montserrat"/>
                <a:ea typeface="Montserrat"/>
                <a:cs typeface="Montserrat"/>
                <a:sym typeface="Montserrat"/>
              </a:rPr>
              <a:t>It is very easy to do and your </a:t>
            </a:r>
            <a:r>
              <a:rPr lang="en-GB" sz="2800">
                <a:solidFill>
                  <a:srgbClr val="434343"/>
                </a:solidFill>
                <a:latin typeface="Montserrat"/>
                <a:ea typeface="Montserrat"/>
                <a:cs typeface="Montserrat"/>
                <a:sym typeface="Montserrat"/>
              </a:rPr>
              <a:t>news report</a:t>
            </a:r>
            <a:r>
              <a:rPr lang="en-GB" sz="2800">
                <a:solidFill>
                  <a:srgbClr val="434343"/>
                </a:solidFill>
                <a:latin typeface="Montserrat"/>
                <a:ea typeface="Montserrat"/>
                <a:cs typeface="Montserrat"/>
                <a:sym typeface="Montserrat"/>
              </a:rPr>
              <a:t> may even get </a:t>
            </a:r>
            <a:r>
              <a:rPr lang="en-GB" sz="2800">
                <a:solidFill>
                  <a:srgbClr val="434343"/>
                </a:solidFill>
                <a:latin typeface="Montserrat"/>
                <a:ea typeface="Montserrat"/>
                <a:cs typeface="Montserrat"/>
                <a:sym typeface="Montserrat"/>
              </a:rPr>
              <a:t>published!</a:t>
            </a:r>
            <a:endParaRPr sz="28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sz="28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2800">
                <a:solidFill>
                  <a:srgbClr val="434343"/>
                </a:solidFill>
                <a:latin typeface="Montserrat"/>
                <a:ea typeface="Montserrat"/>
                <a:cs typeface="Montserrat"/>
                <a:sym typeface="Montserrat"/>
              </a:rPr>
              <a:t>To find out how to enter, ask your parent or carer to help you search for the Active Citizenship Award scheme and you will find the email address </a:t>
            </a:r>
            <a:r>
              <a:rPr lang="en-GB" sz="2800">
                <a:solidFill>
                  <a:srgbClr val="434343"/>
                </a:solidFill>
                <a:latin typeface="Montserrat"/>
                <a:ea typeface="Montserrat"/>
                <a:cs typeface="Montserrat"/>
                <a:sym typeface="Montserrat"/>
              </a:rPr>
              <a:t>of where you can send your article. </a:t>
            </a:r>
            <a:endParaRPr sz="2800">
              <a:solidFill>
                <a:srgbClr val="434343"/>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Online community group.</a:t>
            </a:r>
            <a:endParaRPr>
              <a:solidFill>
                <a:srgbClr val="434343"/>
              </a:solidFill>
            </a:endParaRPr>
          </a:p>
        </p:txBody>
      </p:sp>
      <p:sp>
        <p:nvSpPr>
          <p:cNvPr id="88" name="Google Shape;88;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You could set up a </a:t>
            </a:r>
            <a:r>
              <a:rPr b="1" lang="en-GB"/>
              <a:t>discussion group</a:t>
            </a:r>
            <a:r>
              <a:rPr lang="en-GB"/>
              <a:t> with your friends to encourage reading and learning about new topics connected to global problems.</a:t>
            </a:r>
            <a:endParaRPr/>
          </a:p>
          <a:p>
            <a:pPr indent="0" lvl="0" marL="0" rtl="0" algn="l">
              <a:spcBef>
                <a:spcPts val="2000"/>
              </a:spcBef>
              <a:spcAft>
                <a:spcPts val="0"/>
              </a:spcAft>
              <a:buNone/>
            </a:pPr>
            <a:r>
              <a:rPr lang="en-GB"/>
              <a:t>You could </a:t>
            </a:r>
            <a:r>
              <a:rPr b="1" lang="en-GB"/>
              <a:t>publish short reviews</a:t>
            </a:r>
            <a:r>
              <a:rPr lang="en-GB"/>
              <a:t> on the books that you read and share this with your friends, families and neighbours. </a:t>
            </a:r>
            <a:endParaRPr/>
          </a:p>
          <a:p>
            <a:pPr indent="0" lvl="0" marL="0" rtl="0" algn="l">
              <a:spcBef>
                <a:spcPts val="2000"/>
              </a:spcBef>
              <a:spcAft>
                <a:spcPts val="2000"/>
              </a:spcAft>
              <a:buNone/>
            </a:pPr>
            <a:r>
              <a:rPr lang="en-GB"/>
              <a:t>You might extend this to films. </a:t>
            </a:r>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17950" y="8900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Investigate - how sustainable is your community?</a:t>
            </a:r>
            <a:endParaRPr>
              <a:solidFill>
                <a:srgbClr val="434343"/>
              </a:solidFill>
            </a:endParaRPr>
          </a:p>
        </p:txBody>
      </p:sp>
      <p:sp>
        <p:nvSpPr>
          <p:cNvPr id="95" name="Google Shape;95;p16"/>
          <p:cNvSpPr txBox="1"/>
          <p:nvPr>
            <p:ph idx="1" type="body"/>
          </p:nvPr>
        </p:nvSpPr>
        <p:spPr>
          <a:xfrm>
            <a:off x="917950" y="1983750"/>
            <a:ext cx="95565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Many people are concerned about the </a:t>
            </a:r>
            <a:r>
              <a:rPr b="1" lang="en-GB"/>
              <a:t>environment</a:t>
            </a:r>
            <a:r>
              <a:rPr lang="en-GB"/>
              <a:t> and how to reduce waste and increase their household recycling. Often local councils publish information about much household recycling has happened each month compared to the waste disposed. Find out the </a:t>
            </a:r>
            <a:r>
              <a:rPr b="1" lang="en-GB"/>
              <a:t>facts</a:t>
            </a:r>
            <a:r>
              <a:rPr lang="en-GB"/>
              <a:t> and </a:t>
            </a:r>
            <a:r>
              <a:rPr b="1" lang="en-GB"/>
              <a:t>design a campaign</a:t>
            </a:r>
            <a:r>
              <a:rPr lang="en-GB"/>
              <a:t> to </a:t>
            </a:r>
            <a:r>
              <a:rPr b="1" lang="en-GB"/>
              <a:t>raise awareness</a:t>
            </a:r>
            <a:r>
              <a:rPr lang="en-GB"/>
              <a:t> of the issues. </a:t>
            </a:r>
            <a:endParaRPr/>
          </a:p>
          <a:p>
            <a:pPr indent="0" lvl="0" marL="0" rtl="0" algn="l">
              <a:spcBef>
                <a:spcPts val="2000"/>
              </a:spcBef>
              <a:spcAft>
                <a:spcPts val="2000"/>
              </a:spcAft>
              <a:buNone/>
            </a:pPr>
            <a:r>
              <a:rPr lang="en-GB"/>
              <a:t>Think about how you will </a:t>
            </a:r>
            <a:r>
              <a:rPr b="1" lang="en-GB"/>
              <a:t>persuade</a:t>
            </a:r>
            <a:r>
              <a:rPr lang="en-GB"/>
              <a:t> your neighbourhood to improve their waste reduction and recycling behaviour.</a:t>
            </a:r>
            <a:endParaRPr/>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nvSpPr>
        <p:spPr>
          <a:xfrm>
            <a:off x="11265725" y="1983750"/>
            <a:ext cx="6351300" cy="6854700"/>
          </a:xfrm>
          <a:prstGeom prst="rect">
            <a:avLst/>
          </a:prstGeom>
          <a:noFill/>
          <a:ln>
            <a:noFill/>
          </a:ln>
        </p:spPr>
        <p:txBody>
          <a:bodyPr anchorCtr="0" anchor="t" bIns="91425" lIns="91425" spcFirstLastPara="1" rIns="91425" wrap="square" tIns="91425">
            <a:noAutofit/>
          </a:bodyPr>
          <a:lstStyle/>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How well is your community doing? </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Has this changed over time? </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Are there any differences between winter months and summer months? </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Why might this happen?</a:t>
            </a:r>
            <a:endParaRPr sz="3200">
              <a:solidFill>
                <a:schemeClr val="dk2"/>
              </a:solidFill>
              <a:latin typeface="Montserrat"/>
              <a:ea typeface="Montserrat"/>
              <a:cs typeface="Montserrat"/>
              <a:sym typeface="Montserrat"/>
            </a:endParaRPr>
          </a:p>
          <a:p>
            <a:pPr indent="-431800" lvl="0" marL="457200" rtl="0" algn="l">
              <a:lnSpc>
                <a:spcPct val="130000"/>
              </a:lnSpc>
              <a:spcBef>
                <a:spcPts val="0"/>
              </a:spcBef>
              <a:spcAft>
                <a:spcPts val="0"/>
              </a:spcAft>
              <a:buClr>
                <a:schemeClr val="dk2"/>
              </a:buClr>
              <a:buSzPts val="3200"/>
              <a:buFont typeface="Montserrat"/>
              <a:buChar char="●"/>
            </a:pPr>
            <a:r>
              <a:rPr lang="en-GB" sz="3200">
                <a:solidFill>
                  <a:schemeClr val="dk2"/>
                </a:solidFill>
                <a:latin typeface="Montserrat"/>
                <a:ea typeface="Montserrat"/>
                <a:cs typeface="Montserrat"/>
                <a:sym typeface="Montserrat"/>
              </a:rPr>
              <a:t> What else could be done to improve the situation locally? </a:t>
            </a:r>
            <a:endParaRPr sz="3200">
              <a:solidFill>
                <a:schemeClr val="dk2"/>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890050"/>
            <a:ext cx="157827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Join a local, national or international campaign!</a:t>
            </a:r>
            <a:endParaRPr>
              <a:solidFill>
                <a:srgbClr val="434343"/>
              </a:solidFill>
            </a:endParaRPr>
          </a:p>
        </p:txBody>
      </p:sp>
      <p:sp>
        <p:nvSpPr>
          <p:cNvPr id="103" name="Google Shape;103;p17"/>
          <p:cNvSpPr txBox="1"/>
          <p:nvPr>
            <p:ph idx="1" type="body"/>
          </p:nvPr>
        </p:nvSpPr>
        <p:spPr>
          <a:xfrm>
            <a:off x="918000" y="19837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Thinking about the global problems you are aware of. Why not find a campaign that you can join? You can start by looking at what charities do to </a:t>
            </a:r>
            <a:r>
              <a:rPr b="1" lang="en-GB"/>
              <a:t>support the issues</a:t>
            </a:r>
            <a:r>
              <a:rPr lang="en-GB"/>
              <a:t> and the kinds of work do they carry out. </a:t>
            </a:r>
            <a:endParaRPr/>
          </a:p>
          <a:p>
            <a:pPr indent="0" lvl="0" marL="0" rtl="0" algn="l">
              <a:spcBef>
                <a:spcPts val="2000"/>
              </a:spcBef>
              <a:spcAft>
                <a:spcPts val="0"/>
              </a:spcAft>
              <a:buNone/>
            </a:pPr>
            <a:r>
              <a:rPr lang="en-GB"/>
              <a:t>How many people are affected and need help? </a:t>
            </a:r>
            <a:endParaRPr/>
          </a:p>
          <a:p>
            <a:pPr indent="0" lvl="0" marL="0" rtl="0" algn="l">
              <a:spcBef>
                <a:spcPts val="2000"/>
              </a:spcBef>
              <a:spcAft>
                <a:spcPts val="2000"/>
              </a:spcAft>
              <a:buNone/>
            </a:pPr>
            <a:r>
              <a:rPr lang="en-GB"/>
              <a:t>One simple way of showing support to those affected is to write letters of support. The Amnesty ‘Write for Rights’ </a:t>
            </a:r>
            <a:r>
              <a:rPr b="1" lang="en-GB"/>
              <a:t>campaign</a:t>
            </a:r>
            <a:r>
              <a:rPr lang="en-GB"/>
              <a:t> is one example. Every year thousands of people send letters to those who are being imprisoned or having their </a:t>
            </a:r>
            <a:r>
              <a:rPr b="1" lang="en-GB"/>
              <a:t>human rights abused</a:t>
            </a:r>
            <a:r>
              <a:rPr lang="en-GB"/>
              <a:t>.</a:t>
            </a:r>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890050"/>
            <a:ext cx="15532800" cy="1046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Design a Citizenship lesson for your peers</a:t>
            </a:r>
            <a:endParaRPr>
              <a:solidFill>
                <a:srgbClr val="434343"/>
              </a:solidFill>
            </a:endParaRPr>
          </a:p>
        </p:txBody>
      </p:sp>
      <p:sp>
        <p:nvSpPr>
          <p:cNvPr id="110" name="Google Shape;110;p18"/>
          <p:cNvSpPr txBox="1"/>
          <p:nvPr>
            <p:ph idx="1" type="body"/>
          </p:nvPr>
        </p:nvSpPr>
        <p:spPr>
          <a:xfrm>
            <a:off x="918000" y="2102575"/>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Choose one of the global problems you have learnt about in this unit and design a lesson that you could teach to others at your school, </a:t>
            </a:r>
            <a:r>
              <a:rPr lang="en-GB"/>
              <a:t>perhaps</a:t>
            </a:r>
            <a:r>
              <a:rPr lang="en-GB"/>
              <a:t> in a </a:t>
            </a:r>
            <a:r>
              <a:rPr lang="en-GB"/>
              <a:t>different</a:t>
            </a:r>
            <a:r>
              <a:rPr lang="en-GB"/>
              <a:t> year to you. </a:t>
            </a:r>
            <a:endParaRPr/>
          </a:p>
          <a:p>
            <a:pPr indent="0" lvl="0" marL="0" rtl="0" algn="l">
              <a:spcBef>
                <a:spcPts val="2000"/>
              </a:spcBef>
              <a:spcAft>
                <a:spcPts val="0"/>
              </a:spcAft>
              <a:buNone/>
            </a:pPr>
            <a:r>
              <a:rPr lang="en-GB"/>
              <a:t>This could be a particular issue such as </a:t>
            </a:r>
            <a:r>
              <a:rPr b="1" lang="en-GB"/>
              <a:t>climate change</a:t>
            </a:r>
            <a:r>
              <a:rPr lang="en-GB"/>
              <a:t> or </a:t>
            </a:r>
            <a:r>
              <a:rPr b="1" lang="en-GB"/>
              <a:t>plastic pollution</a:t>
            </a:r>
            <a:r>
              <a:rPr lang="en-GB"/>
              <a:t> or could a broader topic such as </a:t>
            </a:r>
            <a:r>
              <a:rPr b="1" lang="en-GB"/>
              <a:t>human rights</a:t>
            </a:r>
            <a:r>
              <a:rPr lang="en-GB"/>
              <a:t>. </a:t>
            </a:r>
            <a:endParaRPr/>
          </a:p>
          <a:p>
            <a:pPr indent="0" lvl="0" marL="0" rtl="0" algn="l">
              <a:spcBef>
                <a:spcPts val="2000"/>
              </a:spcBef>
              <a:spcAft>
                <a:spcPts val="0"/>
              </a:spcAft>
              <a:buNone/>
            </a:pPr>
            <a:r>
              <a:rPr lang="en-GB"/>
              <a:t>You are then going to plan a lesson, for your peers, on your chosen topic. </a:t>
            </a:r>
            <a:endParaRPr/>
          </a:p>
          <a:p>
            <a:pPr indent="0" lvl="0" marL="0" rtl="0" algn="l">
              <a:spcBef>
                <a:spcPts val="2000"/>
              </a:spcBef>
              <a:spcAft>
                <a:spcPts val="2000"/>
              </a:spcAft>
              <a:buNone/>
            </a:pPr>
            <a:r>
              <a:rPr b="1" lang="en-GB"/>
              <a:t>More on the next slide...</a:t>
            </a:r>
            <a:endParaRPr b="1"/>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917950" y="890050"/>
            <a:ext cx="163659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2000"/>
              </a:spcAft>
              <a:buNone/>
            </a:pPr>
            <a:r>
              <a:rPr lang="en-GB">
                <a:solidFill>
                  <a:srgbClr val="434343"/>
                </a:solidFill>
              </a:rPr>
              <a:t>Design a Citizenship lesson - You should include: </a:t>
            </a:r>
            <a:endParaRPr sz="5600">
              <a:solidFill>
                <a:srgbClr val="434343"/>
              </a:solidFill>
            </a:endParaRPr>
          </a:p>
        </p:txBody>
      </p:sp>
      <p:sp>
        <p:nvSpPr>
          <p:cNvPr id="117" name="Google Shape;117;p19"/>
          <p:cNvSpPr txBox="1"/>
          <p:nvPr>
            <p:ph idx="1" type="body"/>
          </p:nvPr>
        </p:nvSpPr>
        <p:spPr>
          <a:xfrm>
            <a:off x="918000" y="19771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solidFill>
                  <a:srgbClr val="434343"/>
                </a:solidFill>
              </a:rPr>
              <a:t>A Starter </a:t>
            </a:r>
            <a:r>
              <a:rPr lang="en-GB">
                <a:solidFill>
                  <a:srgbClr val="434343"/>
                </a:solidFill>
              </a:rPr>
              <a:t>– this should </a:t>
            </a:r>
            <a:r>
              <a:rPr b="1" lang="en-GB">
                <a:solidFill>
                  <a:srgbClr val="434343"/>
                </a:solidFill>
              </a:rPr>
              <a:t>link</a:t>
            </a:r>
            <a:r>
              <a:rPr lang="en-GB">
                <a:solidFill>
                  <a:srgbClr val="434343"/>
                </a:solidFill>
              </a:rPr>
              <a:t> to your chosen topic and grab attention/make others think. This could be an image, a quote, a newspaper headline – with perhaps a question relating to the </a:t>
            </a:r>
            <a:r>
              <a:rPr b="1" lang="en-GB">
                <a:solidFill>
                  <a:srgbClr val="434343"/>
                </a:solidFill>
              </a:rPr>
              <a:t>source/s</a:t>
            </a:r>
            <a:r>
              <a:rPr lang="en-GB">
                <a:solidFill>
                  <a:srgbClr val="434343"/>
                </a:solidFill>
              </a:rPr>
              <a:t> you have chosen. </a:t>
            </a:r>
            <a:endParaRPr>
              <a:solidFill>
                <a:srgbClr val="434343"/>
              </a:solidFill>
            </a:endParaRPr>
          </a:p>
          <a:p>
            <a:pPr indent="0" lvl="0" marL="0" rtl="0" algn="l">
              <a:spcBef>
                <a:spcPts val="2000"/>
              </a:spcBef>
              <a:spcAft>
                <a:spcPts val="0"/>
              </a:spcAft>
              <a:buNone/>
            </a:pPr>
            <a:r>
              <a:rPr b="1" lang="en-GB">
                <a:solidFill>
                  <a:srgbClr val="434343"/>
                </a:solidFill>
              </a:rPr>
              <a:t>Main Learning</a:t>
            </a:r>
            <a:r>
              <a:rPr lang="en-GB">
                <a:solidFill>
                  <a:srgbClr val="434343"/>
                </a:solidFill>
              </a:rPr>
              <a:t> – this should be where you </a:t>
            </a:r>
            <a:r>
              <a:rPr b="1" lang="en-GB">
                <a:solidFill>
                  <a:srgbClr val="434343"/>
                </a:solidFill>
              </a:rPr>
              <a:t>teach your peers</a:t>
            </a:r>
            <a:r>
              <a:rPr lang="en-GB">
                <a:solidFill>
                  <a:srgbClr val="434343"/>
                </a:solidFill>
              </a:rPr>
              <a:t> about the topic you have chosen. You may choose to make a </a:t>
            </a:r>
            <a:r>
              <a:rPr b="1" lang="en-GB">
                <a:solidFill>
                  <a:srgbClr val="434343"/>
                </a:solidFill>
              </a:rPr>
              <a:t>presentation</a:t>
            </a:r>
            <a:r>
              <a:rPr lang="en-GB">
                <a:solidFill>
                  <a:srgbClr val="434343"/>
                </a:solidFill>
              </a:rPr>
              <a:t> or perhaps create a </a:t>
            </a:r>
            <a:r>
              <a:rPr b="1" lang="en-GB">
                <a:solidFill>
                  <a:srgbClr val="434343"/>
                </a:solidFill>
              </a:rPr>
              <a:t>factsheet</a:t>
            </a:r>
            <a:r>
              <a:rPr lang="en-GB">
                <a:solidFill>
                  <a:srgbClr val="434343"/>
                </a:solidFill>
              </a:rPr>
              <a:t> which presents the key information you think your peers should know about your topic. You could include a </a:t>
            </a:r>
            <a:r>
              <a:rPr b="1" lang="en-GB">
                <a:solidFill>
                  <a:srgbClr val="434343"/>
                </a:solidFill>
              </a:rPr>
              <a:t>combination or text and images</a:t>
            </a:r>
            <a:r>
              <a:rPr lang="en-GB">
                <a:solidFill>
                  <a:srgbClr val="434343"/>
                </a:solidFill>
              </a:rPr>
              <a:t>, or you may choose to make a </a:t>
            </a:r>
            <a:r>
              <a:rPr b="1" lang="en-GB">
                <a:solidFill>
                  <a:srgbClr val="434343"/>
                </a:solidFill>
              </a:rPr>
              <a:t>video</a:t>
            </a:r>
            <a:r>
              <a:rPr lang="en-GB">
                <a:solidFill>
                  <a:srgbClr val="434343"/>
                </a:solidFill>
              </a:rPr>
              <a:t>. </a:t>
            </a:r>
            <a:endParaRPr>
              <a:solidFill>
                <a:srgbClr val="434343"/>
              </a:solidFill>
            </a:endParaRPr>
          </a:p>
          <a:p>
            <a:pPr indent="0" lvl="0" marL="0" rtl="0" algn="l">
              <a:spcBef>
                <a:spcPts val="2000"/>
              </a:spcBef>
              <a:spcAft>
                <a:spcPts val="0"/>
              </a:spcAft>
              <a:buNone/>
            </a:pPr>
            <a:r>
              <a:rPr b="1" lang="en-GB">
                <a:solidFill>
                  <a:srgbClr val="434343"/>
                </a:solidFill>
              </a:rPr>
              <a:t>Plenary</a:t>
            </a:r>
            <a:r>
              <a:rPr lang="en-GB">
                <a:solidFill>
                  <a:srgbClr val="434343"/>
                </a:solidFill>
              </a:rPr>
              <a:t> – this is where you can check the learning! You could write a </a:t>
            </a:r>
            <a:r>
              <a:rPr b="1" lang="en-GB">
                <a:solidFill>
                  <a:srgbClr val="434343"/>
                </a:solidFill>
              </a:rPr>
              <a:t>quiz</a:t>
            </a:r>
            <a:r>
              <a:rPr lang="en-GB">
                <a:solidFill>
                  <a:srgbClr val="434343"/>
                </a:solidFill>
              </a:rPr>
              <a:t>, or set an activity such as </a:t>
            </a:r>
            <a:r>
              <a:rPr b="1" lang="en-GB">
                <a:solidFill>
                  <a:srgbClr val="434343"/>
                </a:solidFill>
              </a:rPr>
              <a:t>writing a diary entry</a:t>
            </a:r>
            <a:r>
              <a:rPr lang="en-GB">
                <a:solidFill>
                  <a:srgbClr val="434343"/>
                </a:solidFill>
              </a:rPr>
              <a:t>, or perhaps </a:t>
            </a:r>
            <a:r>
              <a:rPr b="1" lang="en-GB">
                <a:solidFill>
                  <a:srgbClr val="434343"/>
                </a:solidFill>
              </a:rPr>
              <a:t>writing a Tweet</a:t>
            </a:r>
            <a:r>
              <a:rPr lang="en-GB">
                <a:solidFill>
                  <a:srgbClr val="434343"/>
                </a:solidFill>
              </a:rPr>
              <a:t> to sum up what they have learnt.</a:t>
            </a:r>
            <a:endParaRPr>
              <a:solidFill>
                <a:srgbClr val="434343"/>
              </a:solidFill>
            </a:endParaRPr>
          </a:p>
          <a:p>
            <a:pPr indent="0" lvl="0" marL="0" rtl="0" algn="l">
              <a:spcBef>
                <a:spcPts val="2000"/>
              </a:spcBef>
              <a:spcAft>
                <a:spcPts val="2000"/>
              </a:spcAft>
              <a:buNone/>
            </a:pPr>
            <a:r>
              <a:t/>
            </a:r>
            <a:endParaRPr>
              <a:solidFill>
                <a:srgbClr val="434343"/>
              </a:solidFill>
            </a:endParaRPr>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917950" y="8900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Write a blog to share at school </a:t>
            </a:r>
            <a:endParaRPr>
              <a:solidFill>
                <a:srgbClr val="434343"/>
              </a:solidFill>
            </a:endParaRPr>
          </a:p>
        </p:txBody>
      </p:sp>
      <p:sp>
        <p:nvSpPr>
          <p:cNvPr id="124" name="Google Shape;124;p20"/>
          <p:cNvSpPr txBox="1"/>
          <p:nvPr>
            <p:ph idx="1" type="body"/>
          </p:nvPr>
        </p:nvSpPr>
        <p:spPr>
          <a:xfrm>
            <a:off x="918000" y="211940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You could become a blogger on the topic that interests you and </a:t>
            </a:r>
            <a:r>
              <a:rPr b="1" lang="en-GB">
                <a:solidFill>
                  <a:srgbClr val="434343"/>
                </a:solidFill>
              </a:rPr>
              <a:t>raise awareness </a:t>
            </a:r>
            <a:r>
              <a:rPr lang="en-GB">
                <a:solidFill>
                  <a:srgbClr val="434343"/>
                </a:solidFill>
              </a:rPr>
              <a:t>by making </a:t>
            </a:r>
            <a:r>
              <a:rPr lang="en-GB">
                <a:solidFill>
                  <a:srgbClr val="434343"/>
                </a:solidFill>
              </a:rPr>
              <a:t>regular</a:t>
            </a:r>
            <a:r>
              <a:rPr lang="en-GB">
                <a:solidFill>
                  <a:srgbClr val="434343"/>
                </a:solidFill>
              </a:rPr>
              <a:t> updates. </a:t>
            </a:r>
            <a:endParaRPr>
              <a:solidFill>
                <a:srgbClr val="434343"/>
              </a:solidFill>
            </a:endParaRPr>
          </a:p>
          <a:p>
            <a:pPr indent="0" lvl="0" marL="0" rtl="0" algn="l">
              <a:spcBef>
                <a:spcPts val="2000"/>
              </a:spcBef>
              <a:spcAft>
                <a:spcPts val="2000"/>
              </a:spcAft>
              <a:buNone/>
            </a:pPr>
            <a:r>
              <a:rPr lang="en-GB">
                <a:solidFill>
                  <a:srgbClr val="434343"/>
                </a:solidFill>
              </a:rPr>
              <a:t>Many schools have newsletters that sent to parents and students you </a:t>
            </a:r>
            <a:r>
              <a:rPr lang="en-GB">
                <a:solidFill>
                  <a:srgbClr val="434343"/>
                </a:solidFill>
              </a:rPr>
              <a:t>could</a:t>
            </a:r>
            <a:r>
              <a:rPr lang="en-GB">
                <a:solidFill>
                  <a:srgbClr val="434343"/>
                </a:solidFill>
              </a:rPr>
              <a:t> ask if you blog could be included to </a:t>
            </a:r>
            <a:r>
              <a:rPr b="1" lang="en-GB">
                <a:solidFill>
                  <a:srgbClr val="434343"/>
                </a:solidFill>
              </a:rPr>
              <a:t>raise awareness</a:t>
            </a:r>
            <a:r>
              <a:rPr lang="en-GB">
                <a:solidFill>
                  <a:srgbClr val="434343"/>
                </a:solidFill>
              </a:rPr>
              <a:t> of your global problem and </a:t>
            </a:r>
            <a:r>
              <a:rPr b="1" lang="en-GB">
                <a:solidFill>
                  <a:srgbClr val="434343"/>
                </a:solidFill>
              </a:rPr>
              <a:t>action</a:t>
            </a:r>
            <a:r>
              <a:rPr lang="en-GB">
                <a:solidFill>
                  <a:srgbClr val="434343"/>
                </a:solidFill>
              </a:rPr>
              <a:t> people could take. </a:t>
            </a:r>
            <a:endParaRPr>
              <a:solidFill>
                <a:srgbClr val="434343"/>
              </a:solidFill>
            </a:endParaRPr>
          </a:p>
        </p:txBody>
      </p:sp>
      <p:sp>
        <p:nvSpPr>
          <p:cNvPr id="125" name="Google Shape;12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School based groups </a:t>
            </a:r>
            <a:endParaRPr>
              <a:solidFill>
                <a:srgbClr val="434343"/>
              </a:solidFill>
            </a:endParaRPr>
          </a:p>
        </p:txBody>
      </p:sp>
      <p:sp>
        <p:nvSpPr>
          <p:cNvPr id="131" name="Google Shape;131;p21"/>
          <p:cNvSpPr txBox="1"/>
          <p:nvPr>
            <p:ph idx="1" type="body"/>
          </p:nvPr>
        </p:nvSpPr>
        <p:spPr>
          <a:xfrm>
            <a:off x="917950" y="21994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Lots of organisations run a schools version where young people can run their own group from school. </a:t>
            </a:r>
            <a:endParaRPr>
              <a:solidFill>
                <a:srgbClr val="434343"/>
              </a:solidFill>
            </a:endParaRPr>
          </a:p>
          <a:p>
            <a:pPr indent="0" lvl="0" marL="0" rtl="0" algn="l">
              <a:spcBef>
                <a:spcPts val="2000"/>
              </a:spcBef>
              <a:spcAft>
                <a:spcPts val="0"/>
              </a:spcAft>
              <a:buNone/>
            </a:pPr>
            <a:r>
              <a:rPr b="1" lang="en-GB">
                <a:solidFill>
                  <a:srgbClr val="434343"/>
                </a:solidFill>
              </a:rPr>
              <a:t>Amnesty</a:t>
            </a:r>
            <a:r>
              <a:rPr b="1" lang="en-GB">
                <a:solidFill>
                  <a:srgbClr val="434343"/>
                </a:solidFill>
              </a:rPr>
              <a:t> I</a:t>
            </a:r>
            <a:r>
              <a:rPr b="1" lang="en-GB">
                <a:solidFill>
                  <a:srgbClr val="434343"/>
                </a:solidFill>
              </a:rPr>
              <a:t>nternational</a:t>
            </a:r>
            <a:r>
              <a:rPr b="1" lang="en-GB">
                <a:solidFill>
                  <a:srgbClr val="434343"/>
                </a:solidFill>
              </a:rPr>
              <a:t> </a:t>
            </a:r>
            <a:r>
              <a:rPr lang="en-GB">
                <a:solidFill>
                  <a:srgbClr val="434343"/>
                </a:solidFill>
              </a:rPr>
              <a:t>provides support for youth groups including advice on how to run your first meeting and how to run a successful campaign. </a:t>
            </a:r>
            <a:endParaRPr>
              <a:solidFill>
                <a:srgbClr val="434343"/>
              </a:solidFill>
            </a:endParaRPr>
          </a:p>
          <a:p>
            <a:pPr indent="0" lvl="0" marL="0" rtl="0" algn="l">
              <a:spcBef>
                <a:spcPts val="2000"/>
              </a:spcBef>
              <a:spcAft>
                <a:spcPts val="0"/>
              </a:spcAft>
              <a:buNone/>
            </a:pPr>
            <a:r>
              <a:rPr b="1" lang="en-GB">
                <a:solidFill>
                  <a:srgbClr val="434343"/>
                </a:solidFill>
              </a:rPr>
              <a:t>Surfers</a:t>
            </a:r>
            <a:r>
              <a:rPr b="1" lang="en-GB">
                <a:solidFill>
                  <a:srgbClr val="434343"/>
                </a:solidFill>
              </a:rPr>
              <a:t> Against Sewage</a:t>
            </a:r>
            <a:r>
              <a:rPr lang="en-GB">
                <a:solidFill>
                  <a:srgbClr val="434343"/>
                </a:solidFill>
              </a:rPr>
              <a:t> run a Plastic Free Schools Campaign. They provide lesson resources and campaign ideas. </a:t>
            </a:r>
            <a:endParaRPr>
              <a:solidFill>
                <a:srgbClr val="434343"/>
              </a:solidFill>
            </a:endParaRPr>
          </a:p>
          <a:p>
            <a:pPr indent="0" lvl="0" marL="0" rtl="0" algn="l">
              <a:spcBef>
                <a:spcPts val="2000"/>
              </a:spcBef>
              <a:spcAft>
                <a:spcPts val="2000"/>
              </a:spcAft>
              <a:buNone/>
            </a:pPr>
            <a:r>
              <a:rPr lang="en-GB">
                <a:solidFill>
                  <a:srgbClr val="434343"/>
                </a:solidFill>
              </a:rPr>
              <a:t>Lots of other organisations offer similar support. </a:t>
            </a:r>
            <a:endParaRPr>
              <a:solidFill>
                <a:srgbClr val="434343"/>
              </a:solidFill>
            </a:endParaRPr>
          </a:p>
        </p:txBody>
      </p:sp>
      <p:sp>
        <p:nvSpPr>
          <p:cNvPr id="132" name="Google Shape;132;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2"/>
          <p:cNvSpPr txBox="1"/>
          <p:nvPr>
            <p:ph type="title"/>
          </p:nvPr>
        </p:nvSpPr>
        <p:spPr>
          <a:xfrm>
            <a:off x="917950" y="890050"/>
            <a:ext cx="7194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solidFill>
                  <a:schemeClr val="dk2"/>
                </a:solidFill>
              </a:rPr>
              <a:t>My Action Idea is:</a:t>
            </a:r>
            <a:endParaRPr sz="3200">
              <a:solidFill>
                <a:schemeClr val="dk2"/>
              </a:solidFill>
            </a:endParaRPr>
          </a:p>
        </p:txBody>
      </p:sp>
      <p:sp>
        <p:nvSpPr>
          <p:cNvPr id="138" name="Google Shape;138;p22"/>
          <p:cNvSpPr txBox="1"/>
          <p:nvPr>
            <p:ph idx="1" type="body"/>
          </p:nvPr>
        </p:nvSpPr>
        <p:spPr>
          <a:xfrm>
            <a:off x="917950" y="2351325"/>
            <a:ext cx="16246500" cy="648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I think this might help my issue because:</a:t>
            </a:r>
            <a:endParaRPr b="1"/>
          </a:p>
          <a:p>
            <a:pPr indent="0" lvl="0" marL="0" rtl="0" algn="l">
              <a:spcBef>
                <a:spcPts val="2000"/>
              </a:spcBef>
              <a:spcAft>
                <a:spcPts val="0"/>
              </a:spcAft>
              <a:buNone/>
            </a:pPr>
            <a:r>
              <a:t/>
            </a:r>
            <a:endParaRPr b="1"/>
          </a:p>
          <a:p>
            <a:pPr indent="0" lvl="0" marL="0" rtl="0" algn="l">
              <a:spcBef>
                <a:spcPts val="2000"/>
              </a:spcBef>
              <a:spcAft>
                <a:spcPts val="0"/>
              </a:spcAft>
              <a:buNone/>
            </a:pPr>
            <a:r>
              <a:rPr b="1" lang="en-GB"/>
              <a:t>I think this might help the local community because:</a:t>
            </a:r>
            <a:endParaRPr b="1"/>
          </a:p>
          <a:p>
            <a:pPr indent="0" lvl="0" marL="0" rtl="0" algn="l">
              <a:spcBef>
                <a:spcPts val="2000"/>
              </a:spcBef>
              <a:spcAft>
                <a:spcPts val="0"/>
              </a:spcAft>
              <a:buNone/>
            </a:pPr>
            <a:r>
              <a:t/>
            </a:r>
            <a:endParaRPr b="1"/>
          </a:p>
          <a:p>
            <a:pPr indent="0" lvl="0" marL="0" rtl="0" algn="l">
              <a:spcBef>
                <a:spcPts val="2000"/>
              </a:spcBef>
              <a:spcAft>
                <a:spcPts val="0"/>
              </a:spcAft>
              <a:buNone/>
            </a:pPr>
            <a:r>
              <a:rPr b="1" lang="en-GB"/>
              <a:t>The pros of this action are:</a:t>
            </a:r>
            <a:endParaRPr b="1"/>
          </a:p>
          <a:p>
            <a:pPr indent="0" lvl="0" marL="0" rtl="0" algn="l">
              <a:spcBef>
                <a:spcPts val="2000"/>
              </a:spcBef>
              <a:spcAft>
                <a:spcPts val="0"/>
              </a:spcAft>
              <a:buNone/>
            </a:pPr>
            <a:r>
              <a:t/>
            </a:r>
            <a:endParaRPr b="1"/>
          </a:p>
          <a:p>
            <a:pPr indent="0" lvl="0" marL="0" rtl="0" algn="l">
              <a:spcBef>
                <a:spcPts val="2000"/>
              </a:spcBef>
              <a:spcAft>
                <a:spcPts val="2000"/>
              </a:spcAft>
              <a:buNone/>
            </a:pPr>
            <a:r>
              <a:rPr b="1" lang="en-GB"/>
              <a:t>The cons of this action are:</a:t>
            </a:r>
            <a:endParaRPr b="1"/>
          </a:p>
        </p:txBody>
      </p:sp>
      <p:sp>
        <p:nvSpPr>
          <p:cNvPr id="139" name="Google Shape;139;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