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09F474-6684-4DC7-8D92-91A0706FB034}">
  <a:tblStyle styleId="{5509F474-6684-4DC7-8D92-91A0706FB0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ebac478b9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ebac478b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ebac478b9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ebac478b9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bac47b18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bac47b18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ce92c86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ce92c86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b5c3feb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eb5c3feb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things important to me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Possessive adjectives</a:t>
            </a:r>
            <a:r>
              <a:rPr i="1" lang="en-GB">
                <a:solidFill>
                  <a:srgbClr val="4B3241"/>
                </a:solidFill>
              </a:rPr>
              <a:t>: ton / ta / tes</a:t>
            </a:r>
            <a:endParaRPr i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15121" y="4870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7016850" y="984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35084" l="15625" r="70737" t="40419"/>
          <a:stretch/>
        </p:blipFill>
        <p:spPr>
          <a:xfrm>
            <a:off x="2688687" y="3638425"/>
            <a:ext cx="2493826" cy="25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35085" l="44124" r="44085" t="46055"/>
          <a:stretch/>
        </p:blipFill>
        <p:spPr>
          <a:xfrm>
            <a:off x="8065963" y="6311650"/>
            <a:ext cx="2156074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35084" l="70563" r="16794" t="40419"/>
          <a:stretch/>
        </p:blipFill>
        <p:spPr>
          <a:xfrm>
            <a:off x="12729000" y="3638425"/>
            <a:ext cx="2311925" cy="25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981721" y="4717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38961" l="14060" r="69845" t="36464"/>
          <a:stretch/>
        </p:blipFill>
        <p:spPr>
          <a:xfrm>
            <a:off x="1454850" y="3594975"/>
            <a:ext cx="2943226" cy="25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38055" l="41952" r="41952" t="43086"/>
          <a:stretch/>
        </p:blipFill>
        <p:spPr>
          <a:xfrm>
            <a:off x="7067713" y="5917150"/>
            <a:ext cx="2943226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38961" l="76655" r="18816" t="36464"/>
          <a:stretch/>
        </p:blipFill>
        <p:spPr>
          <a:xfrm>
            <a:off x="13747376" y="3594975"/>
            <a:ext cx="828048" cy="2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13152025" y="3532176"/>
            <a:ext cx="1618099" cy="2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8044425" y="69762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18"/>
          <p:cNvGraphicFramePr/>
          <p:nvPr/>
        </p:nvGraphicFramePr>
        <p:xfrm>
          <a:off x="1178675" y="262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fam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</a:t>
                      </a:r>
                      <a:endParaRPr sz="1600">
                        <a:highlight>
                          <a:srgbClr val="FFFFFF"/>
                        </a:highlight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cousin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ousin (m)</a:t>
                      </a:r>
                      <a:endParaRPr sz="1600">
                        <a:highlight>
                          <a:srgbClr val="FFFFFF"/>
                        </a:highlight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cousine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ousin (f)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ch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personne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person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</a:t>
                      </a:r>
                      <a:r>
                        <a:rPr b="1"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b="1"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b="1"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(e)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favourite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</a:t>
                      </a:r>
                      <a:r>
                        <a:rPr b="1"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0" name="Google Shape;130;p18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31" name="Google Shape;13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2" name="Google Shape;132;p1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8"/>
          <p:cNvSpPr txBox="1"/>
          <p:nvPr/>
        </p:nvSpPr>
        <p:spPr>
          <a:xfrm>
            <a:off x="288715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français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006620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anglais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79600" y="5621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Possessive adjectives - ton / ta / tes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19"/>
          <p:cNvGraphicFramePr/>
          <p:nvPr/>
        </p:nvGraphicFramePr>
        <p:xfrm>
          <a:off x="3266550" y="348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1556775"/>
              </a:tblGrid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rgbClr val="0046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3200">
                        <a:solidFill>
                          <a:srgbClr val="0046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rgbClr val="0046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b="1" sz="3200">
                        <a:solidFill>
                          <a:srgbClr val="0046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2" name="Google Shape;142;p19"/>
          <p:cNvGraphicFramePr/>
          <p:nvPr/>
        </p:nvGraphicFramePr>
        <p:xfrm>
          <a:off x="3190350" y="668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1594875"/>
              </a:tblGrid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32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b="1" sz="32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3" name="Google Shape;143;p19"/>
          <p:cNvSpPr txBox="1"/>
          <p:nvPr/>
        </p:nvSpPr>
        <p:spPr>
          <a:xfrm>
            <a:off x="228600" y="33861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 a masculine noun: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04800" y="68151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 a feminine noun: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1105000" y="3730575"/>
            <a:ext cx="61476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b="1"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frère</a:t>
            </a:r>
            <a:endParaRPr b="1" sz="6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1257400" y="7007175"/>
            <a:ext cx="61476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-GB" sz="6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sœur</a:t>
            </a:r>
            <a:endParaRPr b="1" sz="6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430400" y="35673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frère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5582800" y="69201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sœur</a:t>
            </a:r>
            <a:endParaRPr b="1">
              <a:solidFill>
                <a:srgbClr val="008237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72900" y="1276500"/>
            <a:ext cx="17046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3 words for ‘your’ in French:</a:t>
            </a: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ton 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7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7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tes</a:t>
            </a:r>
            <a:endParaRPr sz="6000">
              <a:solidFill>
                <a:srgbClr val="0082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 b="0" l="13431" r="12527" t="18354"/>
          <a:stretch/>
        </p:blipFill>
        <p:spPr>
          <a:xfrm>
            <a:off x="8393925" y="3028700"/>
            <a:ext cx="1987449" cy="2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 b="0" l="17355" r="0" t="0"/>
          <a:stretch/>
        </p:blipFill>
        <p:spPr>
          <a:xfrm>
            <a:off x="8626675" y="6091925"/>
            <a:ext cx="1987450" cy="240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11736975" y="3896775"/>
            <a:ext cx="2231400" cy="10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ton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2315825" y="7173375"/>
            <a:ext cx="1594800" cy="10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479600" y="5621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Possessive adjectives - ton / ta / tes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20"/>
          <p:cNvGraphicFramePr/>
          <p:nvPr/>
        </p:nvGraphicFramePr>
        <p:xfrm>
          <a:off x="3037950" y="348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1556775"/>
              </a:tblGrid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</a:t>
                      </a:r>
                      <a:endParaRPr b="1"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61" name="Google Shape;161;p20"/>
          <p:cNvGraphicFramePr/>
          <p:nvPr/>
        </p:nvGraphicFramePr>
        <p:xfrm>
          <a:off x="3037950" y="668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1594875"/>
              </a:tblGrid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32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b="1" sz="32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2" name="Google Shape;162;p20"/>
          <p:cNvSpPr txBox="1"/>
          <p:nvPr/>
        </p:nvSpPr>
        <p:spPr>
          <a:xfrm>
            <a:off x="228600" y="33861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 a noun with a vowel / h: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04800" y="68151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 a plural noun: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11409800" y="3730575"/>
            <a:ext cx="61476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6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6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amie</a:t>
            </a:r>
            <a:endParaRPr b="1" sz="6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11562200" y="7007175"/>
            <a:ext cx="61476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-GB" sz="6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6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b="1"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parents</a:t>
            </a:r>
            <a:endParaRPr b="1" sz="6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125600" y="35673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amie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4897000" y="69201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parents</a:t>
            </a:r>
            <a:endParaRPr b="1">
              <a:solidFill>
                <a:srgbClr val="008237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72900" y="1276500"/>
            <a:ext cx="17046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3 words for ‘your’ in French: </a:t>
            </a:r>
            <a:r>
              <a:rPr b="1" lang="en-GB" sz="3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ton 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tes</a:t>
            </a:r>
            <a:endParaRPr sz="6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1671450" y="3896775"/>
            <a:ext cx="2402700" cy="10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ton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11955250" y="7238300"/>
            <a:ext cx="2068200" cy="10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4">
            <a:alphaModFix/>
          </a:blip>
          <a:srcRect b="0" l="10775" r="17053" t="0"/>
          <a:stretch/>
        </p:blipFill>
        <p:spPr>
          <a:xfrm>
            <a:off x="9968289" y="6223608"/>
            <a:ext cx="1310211" cy="225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5">
            <a:alphaModFix/>
          </a:blip>
          <a:srcRect b="0" l="16740" r="17170" t="16909"/>
          <a:stretch/>
        </p:blipFill>
        <p:spPr>
          <a:xfrm>
            <a:off x="8549175" y="6193688"/>
            <a:ext cx="1419114" cy="23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6">
            <a:alphaModFix/>
          </a:blip>
          <a:srcRect b="0" l="17342" r="15543" t="17844"/>
          <a:stretch/>
        </p:blipFill>
        <p:spPr>
          <a:xfrm>
            <a:off x="8819997" y="2993025"/>
            <a:ext cx="1894979" cy="23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21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{5509F474-6684-4DC7-8D92-91A0706FB034}</a:tableStyleId>
              </a:tblPr>
              <a:tblGrid>
                <a:gridCol w="889200"/>
                <a:gridCol w="12134700"/>
                <a:gridCol w="395122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a masculine possessive adjective for your.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a plural possessive adjective for your.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‘ton père’ into English.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</a:t>
                      </a:r>
                      <a:r>
                        <a:rPr b="1" i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 sœurs’ </a:t>
                      </a: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</a:t>
                      </a:r>
                      <a:r>
                        <a:rPr b="1" i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favourite’ </a:t>
                      </a: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 (f)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‘ta mère aime la télé’ </a:t>
                      </a:r>
                      <a:r>
                        <a:rPr b="1" lang="en-GB" sz="37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7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21"/>
          <p:cNvSpPr txBox="1"/>
          <p:nvPr/>
        </p:nvSpPr>
        <p:spPr>
          <a:xfrm>
            <a:off x="13713665" y="2326675"/>
            <a:ext cx="373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ton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3713663" y="34186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3713663" y="453647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our dad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13713781" y="56284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our sisters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3713663" y="672042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préférée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3682950" y="7812400"/>
            <a:ext cx="3732300" cy="9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our mum likes TV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Talk about important things to me</a:t>
            </a:r>
            <a:endParaRPr b="1"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