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4800E5-7B05-47A0-BFFE-76E7865DBAF6}">
  <a:tblStyle styleId="{964800E5-7B05-47A0-BFFE-76E7865DBAF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63041E1-3175-4C58-93DC-8398EFE433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e28576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e28576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a5addeb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da5addeb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a5f71214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a5f7121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a5f7121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a5f7121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a5f7121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a5f7121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a5f7121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a5f7121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a5f7121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a5f7121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44ab2ff9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44ab2ff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a6e6cce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a6e6cc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a5f7121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a5f7121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a5addeb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a5addeb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b="1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sz="56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Hazards of Radiation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(Physics only)</a:t>
            </a:r>
            <a:endParaRPr i="1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Physics - Key stage 4 -  Atomic Structure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van Hoek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- Precautions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1019550" y="2519050"/>
            <a:ext cx="15788700" cy="46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Polly and Oliver were talking about the factory that is near their home.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Polly said that the factory produces dangerous radioactive waste.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Oliver said that if the waste was put into thick aluminium cans it could be stored safely.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Is Oliver correct? _ _ _ _ _ _ _ _ _ _ _ _ _ _ _ _ _ _ _ _ _ _ _ _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Explain your answer.																							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[2marks]</a:t>
            </a:r>
            <a:endParaRPr sz="2800"/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161575" y="8610500"/>
            <a:ext cx="8646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June 2016, B712/02 Science Modules B2, C2, P2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- Precautions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1019550" y="2519050"/>
            <a:ext cx="15788700" cy="46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Radiographers use nuclear radiation in hospitals.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Look at the radiographer. She is preparing a </a:t>
            </a:r>
            <a:b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patient for treatment.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Suggest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two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different ways the radiographer can remain safe when the radiation is being emitted.	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																		[2marks]</a:t>
            </a:r>
            <a:endParaRPr/>
          </a:p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8161575" y="8610500"/>
            <a:ext cx="8646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June 2016, B752/01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427" y="1955377"/>
            <a:ext cx="7090375" cy="25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teacher notices that the count rate behind a lead barrier ranges from 20 to 24.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Give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two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reasons why there are a wide range of results around 22 counts per minute.																											[2 marks]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{964800E5-7B05-47A0-BFFE-76E7865DBAF6}</a:tableStyleId>
              </a:tblPr>
              <a:tblGrid>
                <a:gridCol w="5114925"/>
              </a:tblGrid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p15"/>
          <p:cNvSpPr txBox="1"/>
          <p:nvPr/>
        </p:nvSpPr>
        <p:spPr>
          <a:xfrm>
            <a:off x="12216925" y="8382500"/>
            <a:ext cx="4591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June 2018, J249/02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917950" y="2519050"/>
            <a:ext cx="147252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This question is about natural and </a:t>
            </a:r>
            <a:b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artificial background radiation.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Ben finds information on the </a:t>
            </a:r>
            <a:b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internet about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natural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background radiation in different countries.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31800" lvl="0" marL="5588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romanLcPeriod"/>
            </a:pPr>
            <a:r>
              <a:rPr lang="en-GB">
                <a:solidFill>
                  <a:srgbClr val="000000"/>
                </a:solidFill>
              </a:rPr>
              <a:t>What does the data show about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the </a:t>
            </a:r>
            <a:r>
              <a:rPr b="1" lang="en-GB">
                <a:solidFill>
                  <a:srgbClr val="000000"/>
                </a:solidFill>
              </a:rPr>
              <a:t>natural</a:t>
            </a:r>
            <a:r>
              <a:rPr lang="en-GB">
                <a:solidFill>
                  <a:srgbClr val="000000"/>
                </a:solidFill>
              </a:rPr>
              <a:t> background radiation in different countries?		[1]</a:t>
            </a:r>
            <a:endParaRPr>
              <a:solidFill>
                <a:srgbClr val="000000"/>
              </a:solidFill>
            </a:endParaRPr>
          </a:p>
          <a:p>
            <a:pPr indent="-29845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romanLcPeriod"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431800" lvl="0" marL="55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romanLcPeriod"/>
            </a:pPr>
            <a:r>
              <a:rPr lang="en-GB">
                <a:solidFill>
                  <a:srgbClr val="000000"/>
                </a:solidFill>
              </a:rPr>
              <a:t>Suggest why Finland has a high annual amount of </a:t>
            </a:r>
            <a:r>
              <a:rPr b="1" lang="en-GB">
                <a:solidFill>
                  <a:srgbClr val="000000"/>
                </a:solidFill>
              </a:rPr>
              <a:t>natural</a:t>
            </a:r>
            <a:r>
              <a:rPr lang="en-GB">
                <a:solidFill>
                  <a:srgbClr val="000000"/>
                </a:solidFill>
              </a:rPr>
              <a:t> background radiation.																	[1]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9" name="Google Shape;99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{964800E5-7B05-47A0-BFFE-76E7865DBAF6}</a:tableStyleId>
              </a:tblPr>
              <a:tblGrid>
                <a:gridCol w="5114925"/>
              </a:tblGrid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7625" y="764525"/>
            <a:ext cx="9587725" cy="51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2216925" y="8382500"/>
            <a:ext cx="4591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June 2014, B752/01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The teacher notices that the count rate behind the lead barrier ranges from 20 to 24.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Give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</a:rPr>
              <a:t>two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reasons why there are a wide range of results around 22 counts per minute.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{964800E5-7B05-47A0-BFFE-76E7865DBAF6}</a:tableStyleId>
              </a:tblPr>
              <a:tblGrid>
                <a:gridCol w="5114925"/>
              </a:tblGrid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0" name="Google Shape;110;p17"/>
          <p:cNvSpPr txBox="1"/>
          <p:nvPr/>
        </p:nvSpPr>
        <p:spPr>
          <a:xfrm>
            <a:off x="12216925" y="8382500"/>
            <a:ext cx="4591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June 2018, J249/02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Contamination and Irradiation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meant by contamination?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Contamination occurs when radioactive ______________________ is __________________  the body / object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meant by irradiation?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Irradiation occurs when object is ________________________________ radiation from _____________________ of the body / object.</a:t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917950" y="890050"/>
            <a:ext cx="14882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it contamination or irradiation?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952500" y="303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{363041E1-3175-4C58-93DC-8398EFE433DB}</a:tableStyleId>
              </a:tblPr>
              <a:tblGrid>
                <a:gridCol w="6846575"/>
                <a:gridCol w="6846575"/>
              </a:tblGrid>
              <a:tr h="11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Treating fruit with gamma rays to kill bacteria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Drinking tea contaminated with radioactive atoms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Using gamma rays to kill tumours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Treating dental and surgical instruments with gamma radiations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Fish living in the sea around the nuclear power station at Fukushima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Touching radioactive uranium salts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8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Breathing in Radon gas 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(an alpha emitter)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Being injected with a radioactive isotope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Precautions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 hospital, radioactive isotopes are used for a variety of purposes.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Explain how hazards presented by contamination and irradiation from these isotopes can be reduced.</a:t>
            </a:r>
            <a:endParaRPr i="1"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Half-life and hazard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917950" y="1893475"/>
            <a:ext cx="5934300" cy="69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Radioactive isotopes can be used a medical tracers by injecting them into patients within solutions and then monitoring the radiation that comes from different parts of the body.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/>
              <a:t>Compare the level of risk when deciding between the use of </a:t>
            </a:r>
            <a:r>
              <a:rPr b="1" lang="en-GB" sz="2800"/>
              <a:t>sodium-24</a:t>
            </a:r>
            <a:r>
              <a:rPr lang="en-GB" sz="2800"/>
              <a:t> and </a:t>
            </a:r>
            <a:r>
              <a:rPr b="1" lang="en-GB" sz="2800"/>
              <a:t>iodine-131</a:t>
            </a:r>
            <a:r>
              <a:rPr lang="en-GB" sz="2800"/>
              <a:t> for use as such a tracer.</a:t>
            </a:r>
            <a:endParaRPr sz="2800"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9" name="Google Shape;139;p21"/>
          <p:cNvGraphicFramePr/>
          <p:nvPr/>
        </p:nvGraphicFramePr>
        <p:xfrm>
          <a:off x="8058975" y="2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{964800E5-7B05-47A0-BFFE-76E7865DBAF6}</a:tableStyleId>
              </a:tblPr>
              <a:tblGrid>
                <a:gridCol w="3701500"/>
                <a:gridCol w="3566875"/>
                <a:gridCol w="2254550"/>
              </a:tblGrid>
              <a:tr h="161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Isotope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Half-life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Radiation emitted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Americium – 241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431 years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Alpha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Uranium-235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million years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Alpha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Carbon-14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5,730 years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Carbon-11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20.3 minutes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Iodine-131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8.04 days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Sodium-24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hours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Technetium-99m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6.02 hours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Beta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24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14.9 hours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Gamma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Barium 137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 minutes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Gamma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- Irradiation and Contamination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1019550" y="2519050"/>
            <a:ext cx="11864400" cy="35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These cotton wool buds have been treated with gamma rays.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The cotton wool buds have been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irradiated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 but not </a:t>
            </a:r>
            <a:r>
              <a:rPr b="1" lang="en-GB" sz="2800">
                <a:solidFill>
                  <a:srgbClr val="000000"/>
                </a:solidFill>
                <a:highlight>
                  <a:srgbClr val="FFFFFF"/>
                </a:highlight>
              </a:rPr>
              <a:t>contaminated</a:t>
            </a: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Describe the difference between irradiated and contaminated. </a:t>
            </a:r>
            <a:endParaRPr sz="2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000000"/>
                </a:solidFill>
                <a:highlight>
                  <a:srgbClr val="FFFFFF"/>
                </a:highlight>
              </a:rPr>
              <a:t>[3 marks]</a:t>
            </a:r>
            <a:endParaRPr sz="2800"/>
          </a:p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3950" y="2519050"/>
            <a:ext cx="39243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12216925" y="8382500"/>
            <a:ext cx="4591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OCR, Specimen, J250/06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