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Lst>
  <p:sldSz cy="10287000" cx="18288000"/>
  <p:notesSz cx="6858000" cy="9144000"/>
  <p:embeddedFontLst>
    <p:embeddedFont>
      <p:font typeface="Montserrat SemiBold"/>
      <p:regular r:id="rId7"/>
      <p:bold r:id="rId8"/>
      <p:italic r:id="rId9"/>
      <p:boldItalic r:id="rId10"/>
    </p:embeddedFont>
    <p:embeddedFont>
      <p:font typeface="Montserrat"/>
      <p:regular r:id="rId11"/>
      <p:bold r:id="rId12"/>
      <p:italic r:id="rId13"/>
      <p:boldItalic r:id="rId14"/>
    </p:embeddedFont>
    <p:embeddedFont>
      <p:font typeface="Montserrat Medium"/>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font" Target="fonts/MontserratSemiBold-boldItalic.fntdata"/><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italic.fntdata"/><Relationship Id="rId15" Type="http://schemas.openxmlformats.org/officeDocument/2006/relationships/font" Target="fonts/MontserratMedium-regular.fntdata"/><Relationship Id="rId14" Type="http://schemas.openxmlformats.org/officeDocument/2006/relationships/font" Target="fonts/Montserrat-boldItalic.fntdata"/><Relationship Id="rId17" Type="http://schemas.openxmlformats.org/officeDocument/2006/relationships/font" Target="fonts/MontserratMedium-italic.fntdata"/><Relationship Id="rId16" Type="http://schemas.openxmlformats.org/officeDocument/2006/relationships/font" Target="fonts/MontserratMedium-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MontserratMedium-boldItalic.fntdata"/><Relationship Id="rId7" Type="http://schemas.openxmlformats.org/officeDocument/2006/relationships/font" Target="fonts/MontserratSemiBold-regular.fntdata"/><Relationship Id="rId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f7c81c1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f7c81c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f7c81c1a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g8cf7c81c1a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8000" y="2607475"/>
            <a:ext cx="16452000" cy="32649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chemeClr val="dk2"/>
                </a:solidFill>
              </a:rPr>
              <a:t>Time</a:t>
            </a:r>
            <a:endParaRPr>
              <a:solidFill>
                <a:schemeClr val="dk2"/>
              </a:solidFill>
            </a:endParaRPr>
          </a:p>
          <a:p>
            <a:pPr indent="0" lvl="0" marL="0" rtl="0" algn="l">
              <a:spcBef>
                <a:spcPts val="0"/>
              </a:spcBef>
              <a:spcAft>
                <a:spcPts val="0"/>
              </a:spcAft>
              <a:buNone/>
            </a:pPr>
            <a:r>
              <a:rPr b="1" lang="en-GB">
                <a:solidFill>
                  <a:srgbClr val="4B3241"/>
                </a:solidFill>
                <a:latin typeface="Montserrat"/>
                <a:ea typeface="Montserrat"/>
                <a:cs typeface="Montserrat"/>
                <a:sym typeface="Montserrat"/>
              </a:rPr>
              <a:t>Solving word problems</a:t>
            </a:r>
            <a:endParaRPr>
              <a:solidFill>
                <a:schemeClr val="dk2"/>
              </a:solidFill>
            </a:endParaRPr>
          </a:p>
          <a:p>
            <a:pPr indent="0" lvl="0" marL="0" marR="0" rtl="0" algn="l">
              <a:lnSpc>
                <a:spcPct val="115000"/>
              </a:lnSpc>
              <a:spcBef>
                <a:spcPts val="0"/>
              </a:spcBef>
              <a:spcAft>
                <a:spcPts val="0"/>
              </a:spcAft>
              <a:buNone/>
            </a:pPr>
            <a:r>
              <a:t/>
            </a:r>
            <a:endParaRPr>
              <a:solidFill>
                <a:schemeClr val="dk2"/>
              </a:solidFill>
            </a:endParaRPr>
          </a:p>
          <a:p>
            <a:pPr indent="0" lvl="0" marL="0" marR="0" rtl="0" algn="l">
              <a:lnSpc>
                <a:spcPct val="115000"/>
              </a:lnSpc>
              <a:spcBef>
                <a:spcPts val="0"/>
              </a:spcBef>
              <a:spcAft>
                <a:spcPts val="0"/>
              </a:spcAft>
              <a:buNone/>
            </a:pPr>
            <a:r>
              <a:rPr lang="en-GB">
                <a:solidFill>
                  <a:schemeClr val="dk2"/>
                </a:solidFill>
              </a:rPr>
              <a:t>Independent Task</a:t>
            </a:r>
            <a:endParaRPr>
              <a:solidFill>
                <a:schemeClr val="dk2"/>
              </a:solidFill>
            </a:endParaRPr>
          </a:p>
          <a:p>
            <a:pPr indent="0" lvl="0" marL="0" marR="0" rtl="0" algn="l">
              <a:lnSpc>
                <a:spcPct val="115000"/>
              </a:lnSpc>
              <a:spcBef>
                <a:spcPts val="0"/>
              </a:spcBef>
              <a:spcAft>
                <a:spcPts val="0"/>
              </a:spcAft>
              <a:buNone/>
            </a:pPr>
            <a:r>
              <a:t/>
            </a:r>
            <a:endParaRPr>
              <a:solidFill>
                <a:schemeClr val="dk2"/>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Mathematics </a:t>
            </a:r>
            <a:endParaRPr>
              <a:solidFill>
                <a:schemeClr val="dk2"/>
              </a:solidFill>
            </a:endParaRPr>
          </a:p>
          <a:p>
            <a:pPr indent="0" lvl="0" marL="0" rtl="0" algn="l">
              <a:spcBef>
                <a:spcPts val="2000"/>
              </a:spcBef>
              <a:spcAft>
                <a:spcPts val="0"/>
              </a:spcAft>
              <a:buNone/>
            </a:pPr>
            <a:r>
              <a:t/>
            </a:r>
            <a:endParaRPr>
              <a:solidFill>
                <a:schemeClr val="dk2"/>
              </a:solidFill>
            </a:endParaRPr>
          </a:p>
          <a:p>
            <a:pPr indent="0" lvl="0" marL="0" rtl="0" algn="l">
              <a:spcBef>
                <a:spcPts val="2000"/>
              </a:spcBef>
              <a:spcAft>
                <a:spcPts val="2000"/>
              </a:spcAft>
              <a:buNone/>
            </a:pPr>
            <a:r>
              <a:t/>
            </a:r>
            <a:endParaRPr>
              <a:solidFill>
                <a:schemeClr val="dk2"/>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rPr>
              <a:t>Miss Hill</a:t>
            </a:r>
            <a:endParaRPr>
              <a:solidFill>
                <a:schemeClr val="dk2"/>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1376912" y="14379975"/>
            <a:ext cx="2160000" cy="54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8" name="Google Shape;88;p15"/>
          <p:cNvSpPr/>
          <p:nvPr/>
        </p:nvSpPr>
        <p:spPr>
          <a:xfrm>
            <a:off x="1009601" y="229300"/>
            <a:ext cx="16400400" cy="1321500"/>
          </a:xfrm>
          <a:prstGeom prst="rect">
            <a:avLst/>
          </a:prstGeom>
          <a:noFill/>
          <a:ln>
            <a:noFill/>
          </a:ln>
        </p:spPr>
        <p:txBody>
          <a:bodyPr anchorCtr="0" anchor="t" bIns="68550" lIns="137150" spcFirstLastPara="1" rIns="137150" wrap="square" tIns="68550">
            <a:noAutofit/>
          </a:bodyPr>
          <a:lstStyle/>
          <a:p>
            <a:pPr indent="0" lvl="0" marL="0" marR="0" rtl="0" algn="l">
              <a:lnSpc>
                <a:spcPct val="130000"/>
              </a:lnSpc>
              <a:spcBef>
                <a:spcPts val="0"/>
              </a:spcBef>
              <a:spcAft>
                <a:spcPts val="0"/>
              </a:spcAft>
              <a:buNone/>
            </a:pPr>
            <a:r>
              <a:rPr b="1" lang="en-GB" sz="3600">
                <a:solidFill>
                  <a:srgbClr val="434343"/>
                </a:solidFill>
                <a:latin typeface="Montserrat"/>
                <a:ea typeface="Montserrat"/>
                <a:cs typeface="Montserrat"/>
                <a:sym typeface="Montserrat"/>
              </a:rPr>
              <a:t>Solve the word problems</a:t>
            </a:r>
            <a:endParaRPr sz="3600">
              <a:solidFill>
                <a:srgbClr val="434343"/>
              </a:solidFill>
            </a:endParaRPr>
          </a:p>
        </p:txBody>
      </p:sp>
      <p:pic>
        <p:nvPicPr>
          <p:cNvPr id="89" name="Google Shape;89;p15"/>
          <p:cNvPicPr preferRelativeResize="0"/>
          <p:nvPr/>
        </p:nvPicPr>
        <p:blipFill>
          <a:blip r:embed="rId3">
            <a:alphaModFix/>
          </a:blip>
          <a:stretch>
            <a:fillRect/>
          </a:stretch>
        </p:blipFill>
        <p:spPr>
          <a:xfrm rot="5400000">
            <a:off x="12256768" y="11599614"/>
            <a:ext cx="259020" cy="355207"/>
          </a:xfrm>
          <a:prstGeom prst="rect">
            <a:avLst/>
          </a:prstGeom>
          <a:noFill/>
          <a:ln>
            <a:noFill/>
          </a:ln>
        </p:spPr>
      </p:pic>
      <p:pic>
        <p:nvPicPr>
          <p:cNvPr id="90" name="Google Shape;90;p15"/>
          <p:cNvPicPr preferRelativeResize="0"/>
          <p:nvPr/>
        </p:nvPicPr>
        <p:blipFill>
          <a:blip r:embed="rId3">
            <a:alphaModFix/>
          </a:blip>
          <a:stretch>
            <a:fillRect/>
          </a:stretch>
        </p:blipFill>
        <p:spPr>
          <a:xfrm rot="5400000">
            <a:off x="15021733" y="11563065"/>
            <a:ext cx="259020" cy="355207"/>
          </a:xfrm>
          <a:prstGeom prst="rect">
            <a:avLst/>
          </a:prstGeom>
          <a:noFill/>
          <a:ln>
            <a:noFill/>
          </a:ln>
        </p:spPr>
      </p:pic>
      <p:pic>
        <p:nvPicPr>
          <p:cNvPr id="91" name="Google Shape;91;p15"/>
          <p:cNvPicPr preferRelativeResize="0"/>
          <p:nvPr/>
        </p:nvPicPr>
        <p:blipFill>
          <a:blip r:embed="rId3">
            <a:alphaModFix/>
          </a:blip>
          <a:stretch>
            <a:fillRect/>
          </a:stretch>
        </p:blipFill>
        <p:spPr>
          <a:xfrm rot="5400000">
            <a:off x="15053391" y="12006233"/>
            <a:ext cx="259020" cy="355207"/>
          </a:xfrm>
          <a:prstGeom prst="rect">
            <a:avLst/>
          </a:prstGeom>
          <a:noFill/>
          <a:ln>
            <a:noFill/>
          </a:ln>
        </p:spPr>
      </p:pic>
      <p:sp>
        <p:nvSpPr>
          <p:cNvPr id="92" name="Google Shape;92;p15"/>
          <p:cNvSpPr txBox="1"/>
          <p:nvPr/>
        </p:nvSpPr>
        <p:spPr>
          <a:xfrm>
            <a:off x="917950" y="1251550"/>
            <a:ext cx="16583700" cy="7587000"/>
          </a:xfrm>
          <a:prstGeom prst="rect">
            <a:avLst/>
          </a:prstGeom>
          <a:noFill/>
          <a:ln>
            <a:noFill/>
          </a:ln>
        </p:spPr>
        <p:txBody>
          <a:bodyPr anchorCtr="0" anchor="t" bIns="91425" lIns="91425" spcFirstLastPara="1" rIns="91425" wrap="square" tIns="91425">
            <a:noAutofit/>
          </a:bodyPr>
          <a:lstStyle/>
          <a:p>
            <a:pPr indent="-425450" lvl="0" marL="457200" rtl="0" algn="l">
              <a:lnSpc>
                <a:spcPct val="150000"/>
              </a:lnSpc>
              <a:spcBef>
                <a:spcPts val="0"/>
              </a:spcBef>
              <a:spcAft>
                <a:spcPts val="0"/>
              </a:spcAft>
              <a:buSzPts val="3100"/>
              <a:buFont typeface="Montserrat"/>
              <a:buAutoNum type="arabicParenR"/>
            </a:pPr>
            <a:r>
              <a:rPr lang="en-GB" sz="3100">
                <a:latin typeface="Montserrat"/>
                <a:ea typeface="Montserrat"/>
                <a:cs typeface="Montserrat"/>
                <a:sym typeface="Montserrat"/>
              </a:rPr>
              <a:t>The flight to Madrid takes 7 hours and 15 minutes. If a plane departs at 13.38, what time does it arrive in Madrid? </a:t>
            </a:r>
            <a:endParaRPr sz="3100">
              <a:latin typeface="Montserrat"/>
              <a:ea typeface="Montserrat"/>
              <a:cs typeface="Montserrat"/>
              <a:sym typeface="Montserrat"/>
            </a:endParaRPr>
          </a:p>
          <a:p>
            <a:pPr indent="-425450" lvl="0" marL="457200" rtl="0" algn="l">
              <a:lnSpc>
                <a:spcPct val="150000"/>
              </a:lnSpc>
              <a:spcBef>
                <a:spcPts val="0"/>
              </a:spcBef>
              <a:spcAft>
                <a:spcPts val="0"/>
              </a:spcAft>
              <a:buSzPts val="3100"/>
              <a:buFont typeface="Montserrat"/>
              <a:buAutoNum type="arabicParenR"/>
            </a:pPr>
            <a:r>
              <a:rPr lang="en-GB" sz="3100">
                <a:latin typeface="Montserrat"/>
                <a:ea typeface="Montserrat"/>
                <a:cs typeface="Montserrat"/>
                <a:sym typeface="Montserrat"/>
              </a:rPr>
              <a:t>The flight for Washington leaves at 15.20.  Maria and her baby are the first to get on the plane, boarding 45 minutes before the plane takes off. What time did they board the plane? </a:t>
            </a:r>
            <a:endParaRPr sz="3100">
              <a:latin typeface="Montserrat"/>
              <a:ea typeface="Montserrat"/>
              <a:cs typeface="Montserrat"/>
              <a:sym typeface="Montserrat"/>
            </a:endParaRPr>
          </a:p>
          <a:p>
            <a:pPr indent="-425450" lvl="0" marL="457200" rtl="0" algn="l">
              <a:lnSpc>
                <a:spcPct val="150000"/>
              </a:lnSpc>
              <a:spcBef>
                <a:spcPts val="0"/>
              </a:spcBef>
              <a:spcAft>
                <a:spcPts val="0"/>
              </a:spcAft>
              <a:buSzPts val="3100"/>
              <a:buFont typeface="Montserrat"/>
              <a:buAutoNum type="arabicParenR"/>
            </a:pPr>
            <a:r>
              <a:rPr lang="en-GB" sz="3100">
                <a:latin typeface="Montserrat"/>
                <a:ea typeface="Montserrat"/>
                <a:cs typeface="Montserrat"/>
                <a:sym typeface="Montserrat"/>
              </a:rPr>
              <a:t>Martha and her husband’s plane was due to leave at 17.22. However it is delayed by 89 minutes. What time will it now depart?  </a:t>
            </a:r>
            <a:endParaRPr sz="3100">
              <a:latin typeface="Montserrat"/>
              <a:ea typeface="Montserrat"/>
              <a:cs typeface="Montserrat"/>
              <a:sym typeface="Montserrat"/>
            </a:endParaRPr>
          </a:p>
          <a:p>
            <a:pPr indent="-425450" lvl="0" marL="457200" rtl="0" algn="l">
              <a:lnSpc>
                <a:spcPct val="150000"/>
              </a:lnSpc>
              <a:spcBef>
                <a:spcPts val="0"/>
              </a:spcBef>
              <a:spcAft>
                <a:spcPts val="0"/>
              </a:spcAft>
              <a:buSzPts val="3100"/>
              <a:buFont typeface="Montserrat"/>
              <a:buAutoNum type="arabicParenR"/>
            </a:pPr>
            <a:r>
              <a:rPr lang="en-GB" sz="3100">
                <a:latin typeface="Montserrat"/>
                <a:ea typeface="Montserrat"/>
                <a:cs typeface="Montserrat"/>
                <a:sym typeface="Montserrat"/>
              </a:rPr>
              <a:t>Abdul’s flight to Washington leaves at 15:00 and takes 89 minutes. When the plane lands, it takes him a further 35 minutes to disembark the plane and leave the airport. What time does he leave the airport? </a:t>
            </a:r>
            <a:endParaRPr sz="3100">
              <a:latin typeface="Montserrat"/>
              <a:ea typeface="Montserrat"/>
              <a:cs typeface="Montserrat"/>
              <a:sym typeface="Montserrat"/>
            </a:endParaRPr>
          </a:p>
          <a:p>
            <a:pPr indent="0" lvl="0" marL="457200" rtl="0" algn="l">
              <a:lnSpc>
                <a:spcPct val="150000"/>
              </a:lnSpc>
              <a:spcBef>
                <a:spcPts val="0"/>
              </a:spcBef>
              <a:spcAft>
                <a:spcPts val="0"/>
              </a:spcAft>
              <a:buNone/>
            </a:pPr>
            <a:r>
              <a:t/>
            </a:r>
            <a:endParaRPr sz="3100">
              <a:latin typeface="Montserrat"/>
              <a:ea typeface="Montserrat"/>
              <a:cs typeface="Montserrat"/>
              <a:sym typeface="Montserrat"/>
            </a:endParaRPr>
          </a:p>
          <a:p>
            <a:pPr indent="0" lvl="0" marL="0" rtl="0" algn="l">
              <a:lnSpc>
                <a:spcPct val="150000"/>
              </a:lnSpc>
              <a:spcBef>
                <a:spcPts val="0"/>
              </a:spcBef>
              <a:spcAft>
                <a:spcPts val="0"/>
              </a:spcAft>
              <a:buNone/>
            </a:pPr>
            <a:r>
              <a:rPr lang="en-GB" sz="3100">
                <a:latin typeface="Montserrat"/>
                <a:ea typeface="Montserrat"/>
                <a:cs typeface="Montserrat"/>
                <a:sym typeface="Montserrat"/>
              </a:rPr>
              <a:t>					</a:t>
            </a:r>
            <a:endParaRPr sz="3100">
              <a:latin typeface="Montserrat"/>
              <a:ea typeface="Montserrat"/>
              <a:cs typeface="Montserrat"/>
              <a:sym typeface="Montserrat"/>
            </a:endParaRPr>
          </a:p>
          <a:p>
            <a:pPr indent="0" lvl="0" marL="0" rtl="0" algn="l">
              <a:lnSpc>
                <a:spcPct val="150000"/>
              </a:lnSpc>
              <a:spcBef>
                <a:spcPts val="0"/>
              </a:spcBef>
              <a:spcAft>
                <a:spcPts val="0"/>
              </a:spcAft>
              <a:buNone/>
            </a:pPr>
            <a:r>
              <a:rPr lang="en-GB" sz="3100">
                <a:latin typeface="Montserrat"/>
                <a:ea typeface="Montserrat"/>
                <a:cs typeface="Montserrat"/>
                <a:sym typeface="Montserrat"/>
              </a:rPr>
              <a:t>				</a:t>
            </a:r>
            <a:endParaRPr sz="3100">
              <a:latin typeface="Montserrat"/>
              <a:ea typeface="Montserrat"/>
              <a:cs typeface="Montserrat"/>
              <a:sym typeface="Montserrat"/>
            </a:endParaRPr>
          </a:p>
          <a:p>
            <a:pPr indent="0" lvl="0" marL="0" rtl="0" algn="l">
              <a:lnSpc>
                <a:spcPct val="150000"/>
              </a:lnSpc>
              <a:spcBef>
                <a:spcPts val="0"/>
              </a:spcBef>
              <a:spcAft>
                <a:spcPts val="0"/>
              </a:spcAft>
              <a:buNone/>
            </a:pPr>
            <a:r>
              <a:rPr lang="en-GB" sz="3100">
                <a:latin typeface="Montserrat"/>
                <a:ea typeface="Montserrat"/>
                <a:cs typeface="Montserrat"/>
                <a:sym typeface="Montserrat"/>
              </a:rPr>
              <a:t>			</a:t>
            </a:r>
            <a:endParaRPr sz="3100">
              <a:latin typeface="Montserrat"/>
              <a:ea typeface="Montserrat"/>
              <a:cs typeface="Montserrat"/>
              <a:sym typeface="Montserrat"/>
            </a:endParaRPr>
          </a:p>
          <a:p>
            <a:pPr indent="0" lvl="0" marL="0" rtl="0" algn="l">
              <a:spcBef>
                <a:spcPts val="0"/>
              </a:spcBef>
              <a:spcAft>
                <a:spcPts val="0"/>
              </a:spcAft>
              <a:buNone/>
            </a:pPr>
            <a:r>
              <a:rPr lang="en-GB" sz="3100">
                <a:latin typeface="Montserrat"/>
                <a:ea typeface="Montserrat"/>
                <a:cs typeface="Montserrat"/>
                <a:sym typeface="Montserrat"/>
              </a:rPr>
              <a:t>		</a:t>
            </a:r>
            <a:endParaRPr sz="3100">
              <a:latin typeface="Montserrat"/>
              <a:ea typeface="Montserrat"/>
              <a:cs typeface="Montserrat"/>
              <a:sym typeface="Montserrat"/>
            </a:endParaRPr>
          </a:p>
          <a:p>
            <a:pPr indent="0" lvl="0" marL="0" rtl="0" algn="l">
              <a:spcBef>
                <a:spcPts val="0"/>
              </a:spcBef>
              <a:spcAft>
                <a:spcPts val="0"/>
              </a:spcAft>
              <a:buNone/>
            </a:pPr>
            <a:r>
              <a:t/>
            </a:r>
            <a:endParaRPr sz="12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