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1" r:id="rId4"/>
  </p:sldMasterIdLst>
  <p:notesMasterIdLst>
    <p:notesMasterId r:id="rId5"/>
  </p:notesMasterIdLst>
  <p:sldIdLst>
    <p:sldId id="256" r:id="rId6"/>
    <p:sldId id="257" r:id="rId7"/>
  </p:sldIdLst>
  <p:sldSz cy="10287000" cx="18288000"/>
  <p:notesSz cx="6858000" cy="9144000"/>
  <p:embeddedFontLst>
    <p:embeddedFont>
      <p:font typeface="Montserrat SemiBold"/>
      <p:regular r:id="rId8"/>
      <p:bold r:id="rId9"/>
      <p:italic r:id="rId10"/>
      <p:boldItalic r:id="rId11"/>
    </p:embeddedFont>
    <p:embeddedFont>
      <p:font typeface="Montserrat"/>
      <p:regular r:id="rId12"/>
      <p:bold r:id="rId13"/>
      <p:italic r:id="rId14"/>
      <p:boldItalic r:id="rId15"/>
    </p:embeddedFont>
    <p:embeddedFont>
      <p:font typeface="Montserrat Medium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E05C8CD2-5E56-4E9F-B4B1-989CF0A4B8EC}">
  <a:tblStyle styleId="{E05C8CD2-5E56-4E9F-B4B1-989CF0A4B8E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SemiBold-boldItalic.fntdata"/><Relationship Id="rId10" Type="http://schemas.openxmlformats.org/officeDocument/2006/relationships/font" Target="fonts/MontserratSemiBold-italic.fntdata"/><Relationship Id="rId13" Type="http://schemas.openxmlformats.org/officeDocument/2006/relationships/font" Target="fonts/Montserrat-bold.fntdata"/><Relationship Id="rId12" Type="http://schemas.openxmlformats.org/officeDocument/2006/relationships/font" Target="fonts/Montserrat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SemiBold-bold.fntdata"/><Relationship Id="rId15" Type="http://schemas.openxmlformats.org/officeDocument/2006/relationships/font" Target="fonts/Montserrat-boldItalic.fntdata"/><Relationship Id="rId14" Type="http://schemas.openxmlformats.org/officeDocument/2006/relationships/font" Target="fonts/Montserrat-italic.fntdata"/><Relationship Id="rId17" Type="http://schemas.openxmlformats.org/officeDocument/2006/relationships/font" Target="fonts/MontserratMedium-bold.fntdata"/><Relationship Id="rId16" Type="http://schemas.openxmlformats.org/officeDocument/2006/relationships/font" Target="fonts/MontserratMedium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Medium-boldItalic.fntdata"/><Relationship Id="rId6" Type="http://schemas.openxmlformats.org/officeDocument/2006/relationships/slide" Target="slides/slide1.xml"/><Relationship Id="rId18" Type="http://schemas.openxmlformats.org/officeDocument/2006/relationships/font" Target="fonts/MontserratMedium-italic.fntdata"/><Relationship Id="rId7" Type="http://schemas.openxmlformats.org/officeDocument/2006/relationships/slide" Target="slides/slide2.xml"/><Relationship Id="rId8" Type="http://schemas.openxmlformats.org/officeDocument/2006/relationships/font" Target="fonts/MontserratSemiBol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af549bc3b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af549bc3b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aec806958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aec806958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rgbClr val="00468C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1"/>
          <p:cNvSpPr txBox="1"/>
          <p:nvPr>
            <p:ph type="title"/>
          </p:nvPr>
        </p:nvSpPr>
        <p:spPr>
          <a:xfrm>
            <a:off x="980500" y="3647250"/>
            <a:ext cx="16389600" cy="465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Font typeface="Montserrat SemiBold"/>
              <a:buNone/>
              <a:defRPr b="0" i="1" sz="7200">
                <a:solidFill>
                  <a:srgbClr val="FFFFFF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75" name="Google Shape;75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FFFFFF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6" name="Google Shape;76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1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0" name="Google Shape;80;p12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 1">
  <p:cSld name="TITLE_ONLY_1_2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4" name="Google Shape;84;p13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5" name="Google Shape;85;p13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86" name="Google Shape;86;p13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7" name="Google Shape;87;p13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88" name="Google Shape;88;p13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9" name="Google Shape;89;p13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 2">
  <p:cSld name="TITLE_ONLY_1_3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92" name="Google Shape;92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3" name="Google Shape;93;p14"/>
          <p:cNvSpPr txBox="1"/>
          <p:nvPr>
            <p:ph idx="1" type="body"/>
          </p:nvPr>
        </p:nvSpPr>
        <p:spPr>
          <a:xfrm>
            <a:off x="906400" y="2857850"/>
            <a:ext cx="16463400" cy="810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94" name="Google Shape;94;p14"/>
          <p:cNvSpPr txBox="1"/>
          <p:nvPr>
            <p:ph idx="2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5" name="Google Shape;95;p14"/>
          <p:cNvSpPr txBox="1"/>
          <p:nvPr>
            <p:ph idx="3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96" name="Google Shape;96;p14"/>
          <p:cNvSpPr txBox="1"/>
          <p:nvPr>
            <p:ph idx="4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7" name="Google Shape;97;p14"/>
          <p:cNvSpPr txBox="1"/>
          <p:nvPr>
            <p:ph idx="5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98" name="Google Shape;98;p14"/>
          <p:cNvSpPr txBox="1"/>
          <p:nvPr>
            <p:ph idx="6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9" name="Google Shape;99;p14"/>
          <p:cNvSpPr txBox="1"/>
          <p:nvPr>
            <p:ph idx="7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100" name="Google Shape;100;p14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3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/>
          <p:nvPr>
            <p:ph type="title"/>
          </p:nvPr>
        </p:nvSpPr>
        <p:spPr>
          <a:xfrm>
            <a:off x="917950" y="890050"/>
            <a:ext cx="63999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2" type="body"/>
          </p:nvPr>
        </p:nvSpPr>
        <p:spPr>
          <a:xfrm>
            <a:off x="78677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0" name="Google Shape;30;p5"/>
          <p:cNvSpPr txBox="1"/>
          <p:nvPr>
            <p:ph idx="3" type="title"/>
          </p:nvPr>
        </p:nvSpPr>
        <p:spPr>
          <a:xfrm>
            <a:off x="7842641" y="890050"/>
            <a:ext cx="63999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1" name="Google Shape;31;p5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5" name="Google Shape;35;p6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9" name="Google Shape;39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5" name="Google Shape;45;p7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4" name="Google Shape;54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5" name="Google Shape;55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56" name="Google Shape;56;p8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5" name="Google Shape;65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6" name="Google Shape;66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7" name="Google Shape;67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70" name="Google Shape;70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2" name="Google Shape;72;p10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5"/>
          <p:cNvSpPr txBox="1"/>
          <p:nvPr>
            <p:ph idx="1" type="body"/>
          </p:nvPr>
        </p:nvSpPr>
        <p:spPr>
          <a:xfrm>
            <a:off x="917950" y="2519050"/>
            <a:ext cx="154329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rgbClr val="4B3241"/>
                </a:solidFill>
              </a:rPr>
              <a:t>Design and technology - </a:t>
            </a:r>
            <a:r>
              <a:rPr lang="en-GB" sz="3600">
                <a:solidFill>
                  <a:srgbClr val="333333"/>
                </a:solidFill>
              </a:rPr>
              <a:t>Cooking and nutrition: celebrating culture and seasonality</a:t>
            </a:r>
            <a:endParaRPr/>
          </a:p>
        </p:txBody>
      </p:sp>
      <p:sp>
        <p:nvSpPr>
          <p:cNvPr id="106" name="Google Shape;106;p15"/>
          <p:cNvSpPr txBox="1"/>
          <p:nvPr>
            <p:ph type="title"/>
          </p:nvPr>
        </p:nvSpPr>
        <p:spPr>
          <a:xfrm>
            <a:off x="917950" y="890050"/>
            <a:ext cx="145884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Combining ingredients: making healthy pancakes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107" name="Google Shape;107;p15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Mrs Mee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108" name="Google Shape;108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4" name="Google Shape;114;p16"/>
          <p:cNvSpPr txBox="1"/>
          <p:nvPr/>
        </p:nvSpPr>
        <p:spPr>
          <a:xfrm>
            <a:off x="917950" y="1765100"/>
            <a:ext cx="10095300" cy="11112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Recipe card - Healthy Pancakes</a:t>
            </a:r>
            <a:endParaRPr b="1" sz="44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115" name="Google Shape;115;p16"/>
          <p:cNvGraphicFramePr/>
          <p:nvPr/>
        </p:nvGraphicFramePr>
        <p:xfrm>
          <a:off x="917950" y="28600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{E05C8CD2-5E56-4E9F-B4B1-989CF0A4B8EC}</a:tableStyleId>
              </a:tblPr>
              <a:tblGrid>
                <a:gridCol w="9091450"/>
                <a:gridCol w="7694050"/>
              </a:tblGrid>
              <a:tr h="6873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Ingredients</a:t>
                      </a:r>
                      <a:endParaRPr b="1" sz="3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Method</a:t>
                      </a:r>
                      <a:endParaRPr b="1" sz="3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2550">
                <a:tc rowSpan="3">
                  <a:txBody>
                    <a:bodyPr/>
                    <a:lstStyle/>
                    <a:p>
                      <a:pPr indent="-393700" lvl="0" marL="45720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262626"/>
                        </a:buClr>
                        <a:buSzPts val="2600"/>
                        <a:buFont typeface="Montserrat"/>
                        <a:buChar char="-"/>
                      </a:pPr>
                      <a:r>
                        <a:rPr lang="en-GB" sz="2600">
                          <a:solidFill>
                            <a:srgbClr val="262626"/>
                          </a:solidFill>
                          <a:highlight>
                            <a:srgbClr val="FFFFFF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 small bag of plain flour </a:t>
                      </a:r>
                      <a:r>
                        <a:rPr i="1" lang="en-GB" sz="2600">
                          <a:solidFill>
                            <a:srgbClr val="262626"/>
                          </a:solidFill>
                          <a:highlight>
                            <a:srgbClr val="FFFFFF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(You can replace for gluten free if </a:t>
                      </a:r>
                      <a:r>
                        <a:rPr i="1" lang="en-GB" sz="2600">
                          <a:solidFill>
                            <a:srgbClr val="262626"/>
                          </a:solidFill>
                          <a:highlight>
                            <a:srgbClr val="FFFFFF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allergic</a:t>
                      </a:r>
                      <a:r>
                        <a:rPr i="1" lang="en-GB" sz="2600">
                          <a:solidFill>
                            <a:srgbClr val="262626"/>
                          </a:solidFill>
                          <a:highlight>
                            <a:srgbClr val="FFFFFF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to cereals containing gluten)</a:t>
                      </a:r>
                      <a:endParaRPr i="1" sz="2600">
                        <a:solidFill>
                          <a:srgbClr val="262626"/>
                        </a:solidFill>
                        <a:highlight>
                          <a:srgbClr val="FFFFFF"/>
                        </a:highlight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39370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62626"/>
                        </a:buClr>
                        <a:buSzPts val="2600"/>
                        <a:buFont typeface="Montserrat"/>
                        <a:buChar char="-"/>
                      </a:pPr>
                      <a:r>
                        <a:rPr lang="en-GB" sz="2600">
                          <a:solidFill>
                            <a:srgbClr val="262626"/>
                          </a:solidFill>
                          <a:highlight>
                            <a:srgbClr val="FFFFFF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 medium eggs</a:t>
                      </a:r>
                      <a:endParaRPr sz="2600">
                        <a:solidFill>
                          <a:srgbClr val="262626"/>
                        </a:solidFill>
                        <a:highlight>
                          <a:srgbClr val="FFFFFF"/>
                        </a:highlight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39370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62626"/>
                        </a:buClr>
                        <a:buSzPts val="2600"/>
                        <a:buFont typeface="Montserrat"/>
                        <a:buChar char="-"/>
                      </a:pPr>
                      <a:r>
                        <a:rPr lang="en-GB" sz="2600">
                          <a:solidFill>
                            <a:srgbClr val="262626"/>
                          </a:solidFill>
                          <a:highlight>
                            <a:srgbClr val="FFFFFF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 carton or bottle of milk </a:t>
                      </a:r>
                      <a:r>
                        <a:rPr i="1" lang="en-GB" sz="2600">
                          <a:solidFill>
                            <a:srgbClr val="262626"/>
                          </a:solidFill>
                          <a:highlight>
                            <a:srgbClr val="FFFFFF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(You can replace for dairy alternative if dairy intolerant) </a:t>
                      </a:r>
                      <a:endParaRPr i="1" sz="2600">
                        <a:solidFill>
                          <a:srgbClr val="262626"/>
                        </a:solidFill>
                        <a:highlight>
                          <a:srgbClr val="FFFFFF"/>
                        </a:highlight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39370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62626"/>
                        </a:buClr>
                        <a:buSzPts val="2600"/>
                        <a:buFont typeface="Montserrat"/>
                        <a:buChar char="-"/>
                      </a:pPr>
                      <a:r>
                        <a:rPr lang="en-GB" sz="2600">
                          <a:solidFill>
                            <a:srgbClr val="262626"/>
                          </a:solidFill>
                          <a:highlight>
                            <a:srgbClr val="FFFFFF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Oil (Olive oil, Frylight or Vegetable oil) </a:t>
                      </a:r>
                      <a:endParaRPr sz="2600">
                        <a:solidFill>
                          <a:srgbClr val="262626"/>
                        </a:solidFill>
                        <a:highlight>
                          <a:srgbClr val="FFFFFF"/>
                        </a:highlight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39370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62626"/>
                        </a:buClr>
                        <a:buSzPts val="2600"/>
                        <a:buFont typeface="Montserrat"/>
                        <a:buChar char="-"/>
                      </a:pPr>
                      <a:r>
                        <a:rPr lang="en-GB" sz="2600">
                          <a:solidFill>
                            <a:srgbClr val="262626"/>
                          </a:solidFill>
                          <a:highlight>
                            <a:srgbClr val="FFFFFF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Select filling - </a:t>
                      </a:r>
                      <a:r>
                        <a:rPr lang="en-GB" sz="2600">
                          <a:solidFill>
                            <a:srgbClr val="262626"/>
                          </a:solidFill>
                          <a:highlight>
                            <a:schemeClr val="lt1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savoury - spinach and grated cheese </a:t>
                      </a:r>
                      <a:r>
                        <a:rPr lang="en-GB" sz="2600" u="sng">
                          <a:solidFill>
                            <a:srgbClr val="262626"/>
                          </a:solidFill>
                          <a:highlight>
                            <a:schemeClr val="lt1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or</a:t>
                      </a:r>
                      <a:r>
                        <a:rPr lang="en-GB" sz="2600">
                          <a:solidFill>
                            <a:srgbClr val="262626"/>
                          </a:solidFill>
                          <a:highlight>
                            <a:schemeClr val="lt1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sweet - Bananas, blueberries and honey</a:t>
                      </a:r>
                      <a:endParaRPr sz="2600">
                        <a:solidFill>
                          <a:srgbClr val="262626"/>
                        </a:solidFill>
                        <a:highlight>
                          <a:srgbClr val="FFFFFF"/>
                        </a:highlight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5">
                  <a:txBody>
                    <a:bodyPr/>
                    <a:lstStyle/>
                    <a:p>
                      <a:pPr indent="-3937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2600"/>
                        <a:buFont typeface="Montserrat"/>
                        <a:buAutoNum type="arabicPeriod"/>
                      </a:pPr>
                      <a:r>
                        <a:rPr lang="en-GB" sz="2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Crack your two eggs into your measuring jug (make a note of the volume)</a:t>
                      </a:r>
                      <a:endParaRPr sz="2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3937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2600"/>
                        <a:buFont typeface="Montserrat"/>
                        <a:buAutoNum type="arabicPeriod"/>
                      </a:pPr>
                      <a:r>
                        <a:rPr lang="en-GB" sz="2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Pour eggs into the bowl</a:t>
                      </a:r>
                      <a:endParaRPr sz="2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3937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2600"/>
                        <a:buFont typeface="Montserrat"/>
                        <a:buAutoNum type="arabicPeriod"/>
                      </a:pPr>
                      <a:r>
                        <a:rPr lang="en-GB" sz="2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Measure flour to the same volume, add to bowl</a:t>
                      </a:r>
                      <a:endParaRPr sz="2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3937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2600"/>
                        <a:buFont typeface="Montserrat"/>
                        <a:buAutoNum type="arabicPeriod"/>
                      </a:pPr>
                      <a:r>
                        <a:rPr lang="en-GB" sz="2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Measure the milk to the same volume, add to bowl and whisk until the batter is smooth </a:t>
                      </a:r>
                      <a:endParaRPr sz="2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3937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2600"/>
                        <a:buFont typeface="Montserrat"/>
                        <a:buAutoNum type="arabicPeriod"/>
                      </a:pPr>
                      <a:r>
                        <a:rPr lang="en-GB" sz="2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Add a drizzle of oil to your frying pan and pre heat</a:t>
                      </a:r>
                      <a:endParaRPr sz="2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3937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2600"/>
                        <a:buFont typeface="Montserrat"/>
                        <a:buAutoNum type="arabicPeriod"/>
                      </a:pPr>
                      <a:r>
                        <a:rPr lang="en-GB" sz="2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Pour the mixture into the frying pan and cook on both side until golden brown</a:t>
                      </a:r>
                      <a:endParaRPr sz="2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3937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2600"/>
                        <a:buFont typeface="Montserrat"/>
                        <a:buAutoNum type="arabicPeriod"/>
                      </a:pPr>
                      <a:r>
                        <a:rPr lang="en-GB" sz="2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Prepare filling and serve</a:t>
                      </a:r>
                      <a:endParaRPr sz="2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950">
                <a:tc vMerge="1"/>
                <a:tc vMerge="1"/>
              </a:tr>
              <a:tr h="3845325">
                <a:tc vMerge="1"/>
                <a:tc vMerge="1"/>
              </a:tr>
              <a:tr h="6873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5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Equipment </a:t>
                      </a:r>
                      <a:endParaRPr sz="3500">
                        <a:solidFill>
                          <a:srgbClr val="262626"/>
                        </a:solidFill>
                        <a:highlight>
                          <a:srgbClr val="FFFFFF"/>
                        </a:highlight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vMerge="1"/>
              </a:tr>
              <a:tr h="1079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solidFill>
                            <a:srgbClr val="262626"/>
                          </a:solidFill>
                          <a:highlight>
                            <a:schemeClr val="lt1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Frying pan, spatula, whisk, jug, bowl, glass, knife, grater, plate to serve </a:t>
                      </a:r>
                      <a:endParaRPr b="1" sz="2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vMerge="1"/>
              </a:tr>
            </a:tbl>
          </a:graphicData>
        </a:graphic>
      </p:graphicFrame>
      <p:sp>
        <p:nvSpPr>
          <p:cNvPr id="116" name="Google Shape;116;p16"/>
          <p:cNvSpPr txBox="1"/>
          <p:nvPr>
            <p:ph type="title"/>
          </p:nvPr>
        </p:nvSpPr>
        <p:spPr>
          <a:xfrm>
            <a:off x="917950" y="890050"/>
            <a:ext cx="13201200" cy="1111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In this lesson, you will need: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