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10287000" cx="18288000"/>
  <p:notesSz cx="6858000" cy="9144000"/>
  <p:embeddedFontLst>
    <p:embeddedFont>
      <p:font typeface="Montserrat SemiBold"/>
      <p:regular r:id="rId21"/>
      <p:bold r:id="rId22"/>
      <p:italic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MontserratSemiBold-bold.fntdata"/><Relationship Id="rId21" Type="http://schemas.openxmlformats.org/officeDocument/2006/relationships/font" Target="fonts/MontserratSemiBold-regular.fntdata"/><Relationship Id="rId24" Type="http://schemas.openxmlformats.org/officeDocument/2006/relationships/font" Target="fonts/MontserratSemiBold-boldItalic.fntdata"/><Relationship Id="rId23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3635bb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3635bb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c3635bbfb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c3635bbfb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c3635bbfb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c3635bbfb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8c3635bbfb_0_3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8c3635bbfb_0_3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c3635bbfb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c3635bbfb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c3635bbfb_0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c3635bbfb_0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c3635bbfb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c3635bbfb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c3635bbfb_0_4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c3635bbfb_0_4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3635bbfb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3635bbfb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3635bbfb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3635bbfb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c3635bbfb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c3635bbfb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3635bbfb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c3635bbfb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c3635bbfb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c3635bbfb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3635bbfb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3635bbfb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3635bbfb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3635bbfb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c3635bbfb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c3635bbfb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Reactivity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14 - Displacement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Fenner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9" name="Google Shape;159;p23"/>
          <p:cNvSpPr txBox="1"/>
          <p:nvPr/>
        </p:nvSpPr>
        <p:spPr>
          <a:xfrm>
            <a:off x="734525" y="586825"/>
            <a:ext cx="10942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Sodium + lead chloride  → _________ + ________________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6490575" y="455925"/>
            <a:ext cx="1639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lead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8357300" y="532125"/>
            <a:ext cx="37011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sodium chloride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7" name="Google Shape;167;p24"/>
          <p:cNvSpPr txBox="1"/>
          <p:nvPr/>
        </p:nvSpPr>
        <p:spPr>
          <a:xfrm>
            <a:off x="734525" y="586825"/>
            <a:ext cx="10942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Calcium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tin oxide → ___________ + ________________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4"/>
          <p:cNvSpPr txBox="1"/>
          <p:nvPr/>
        </p:nvSpPr>
        <p:spPr>
          <a:xfrm>
            <a:off x="5880975" y="455925"/>
            <a:ext cx="1639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tin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24"/>
          <p:cNvSpPr txBox="1"/>
          <p:nvPr/>
        </p:nvSpPr>
        <p:spPr>
          <a:xfrm>
            <a:off x="8016700" y="455925"/>
            <a:ext cx="32823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calcium </a:t>
            </a: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oxide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5" name="Google Shape;175;p25"/>
          <p:cNvSpPr txBox="1"/>
          <p:nvPr/>
        </p:nvSpPr>
        <p:spPr>
          <a:xfrm>
            <a:off x="734525" y="586825"/>
            <a:ext cx="10942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Zinc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calcium fluoride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6122600" y="586825"/>
            <a:ext cx="39669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NO REACTION!</a:t>
            </a:r>
            <a:endParaRPr b="1" sz="32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2" name="Google Shape;182;p26"/>
          <p:cNvSpPr txBox="1"/>
          <p:nvPr/>
        </p:nvSpPr>
        <p:spPr>
          <a:xfrm>
            <a:off x="7690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917950" y="2049850"/>
            <a:ext cx="13607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Copy and complete these reactions. If no reaction will take place, write “no reaction”.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1010675" y="4125150"/>
            <a:ext cx="9941700" cy="26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Lead + silver chloride→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Aluminium + sodium oxide →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Potassium + sodium fluoride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+ zinc oxide →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+ calcium carbonate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p27"/>
          <p:cNvSpPr txBox="1"/>
          <p:nvPr/>
        </p:nvSpPr>
        <p:spPr>
          <a:xfrm>
            <a:off x="7690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917950" y="2658075"/>
            <a:ext cx="13538400" cy="58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Lead + silver chloride→ silver + lead chloride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Aluminium + sodium oxide → no reaction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Potassium + sodium fluoride → sodium + potassium fluoride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+ zinc oxide →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zinc + magnesium oxide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+ calcium carbonate → no reaction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7" name="Google Shape;197;p28"/>
          <p:cNvSpPr txBox="1"/>
          <p:nvPr/>
        </p:nvSpPr>
        <p:spPr>
          <a:xfrm>
            <a:off x="757300" y="68292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8"/>
          <p:cNvSpPr txBox="1"/>
          <p:nvPr/>
        </p:nvSpPr>
        <p:spPr>
          <a:xfrm>
            <a:off x="769050" y="1909775"/>
            <a:ext cx="9620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Write symbol equations for these reactions.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8"/>
          <p:cNvSpPr txBox="1"/>
          <p:nvPr/>
        </p:nvSpPr>
        <p:spPr>
          <a:xfrm>
            <a:off x="769050" y="4444950"/>
            <a:ext cx="13538400" cy="3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Potassium + sodium fluoride → sodium + potassium fluoride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 + zinc oxide → zinc + magnesium oxide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Lead + silver chloride→ silver + lead chloride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Sodium +  magnesium oxide → magnesium + sodium oxide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8"/>
          <p:cNvSpPr txBox="1"/>
          <p:nvPr/>
        </p:nvSpPr>
        <p:spPr>
          <a:xfrm>
            <a:off x="917950" y="2990225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 K⁺  Na⁺  F⁻  Mg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²⁺  Zn²⁺   O²⁻  Pb²⁺  Ag⁺  Cl⁻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6" name="Google Shape;206;p29"/>
          <p:cNvSpPr txBox="1"/>
          <p:nvPr/>
        </p:nvSpPr>
        <p:spPr>
          <a:xfrm>
            <a:off x="7690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7" name="Google Shape;207;p29"/>
          <p:cNvSpPr txBox="1"/>
          <p:nvPr/>
        </p:nvSpPr>
        <p:spPr>
          <a:xfrm>
            <a:off x="917950" y="2049850"/>
            <a:ext cx="111219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Write symbol equations for these reactions.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29"/>
          <p:cNvSpPr txBox="1"/>
          <p:nvPr/>
        </p:nvSpPr>
        <p:spPr>
          <a:xfrm>
            <a:off x="1073850" y="4063950"/>
            <a:ext cx="13538400" cy="38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K + NaF → Na+ KF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Mg + ZnO → Zn + MgO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Pb + 2AgCl → 2Ag + PbCl₂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2Na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 MgO  → Mg + Na₂O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499275" y="2796175"/>
            <a:ext cx="6910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is more reactive, magnesium or tin?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613150" y="4563600"/>
            <a:ext cx="50571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Magnesium</a:t>
            </a:r>
            <a:endParaRPr b="1" sz="44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499275" y="2796175"/>
            <a:ext cx="6910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is more reactive, copper or iron?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613150" y="4563600"/>
            <a:ext cx="50571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Iron</a:t>
            </a:r>
            <a:endParaRPr b="1" sz="44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499275" y="2796175"/>
            <a:ext cx="69108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Which is more reactive, aluminium or calcium?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613150" y="4563600"/>
            <a:ext cx="50571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Calcium</a:t>
            </a:r>
            <a:endParaRPr b="1" sz="44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9" name="Google Shape;109;p18"/>
          <p:cNvSpPr txBox="1"/>
          <p:nvPr/>
        </p:nvSpPr>
        <p:spPr>
          <a:xfrm>
            <a:off x="9179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917950" y="2433675"/>
            <a:ext cx="11052900" cy="43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List the following metals from most to least reactive.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Copper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Tin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Gold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Sodium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How can you tell if a reaction is more vigorous?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917950" y="8900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762600" y="2502700"/>
            <a:ext cx="11605200" cy="43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List the following metals from most to least reactive.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Sodium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Magnesium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Tin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Copper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Char char="●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Gold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When a reaction is more vigorous it will produced lots of </a:t>
            </a: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bubbles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quickly, change </a:t>
            </a: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colour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rapidly, produce a large change in </a:t>
            </a: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temperature</a:t>
            </a:r>
            <a:r>
              <a:rPr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and take place </a:t>
            </a:r>
            <a:r>
              <a:rPr b="1" lang="en-GB" sz="32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quickly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0"/>
          <p:cNvSpPr txBox="1"/>
          <p:nvPr/>
        </p:nvSpPr>
        <p:spPr>
          <a:xfrm>
            <a:off x="613700" y="4839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Will a reaction take place?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20"/>
          <p:cNvSpPr txBox="1"/>
          <p:nvPr/>
        </p:nvSpPr>
        <p:spPr>
          <a:xfrm>
            <a:off x="613700" y="16195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Iron + sodium oxide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20"/>
          <p:cNvSpPr txBox="1"/>
          <p:nvPr>
            <p:ph idx="4294967295" type="subTitle"/>
          </p:nvPr>
        </p:nvSpPr>
        <p:spPr>
          <a:xfrm>
            <a:off x="1076800" y="3423288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26" name="Google Shape;126;p20"/>
          <p:cNvSpPr txBox="1"/>
          <p:nvPr>
            <p:ph idx="4294967295" type="body"/>
          </p:nvPr>
        </p:nvSpPr>
        <p:spPr>
          <a:xfrm>
            <a:off x="1083700" y="4715275"/>
            <a:ext cx="6996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Yes, absolutely, it will react!</a:t>
            </a:r>
            <a:endParaRPr sz="3500"/>
          </a:p>
        </p:txBody>
      </p:sp>
      <p:sp>
        <p:nvSpPr>
          <p:cNvPr id="127" name="Google Shape;127;p20"/>
          <p:cNvSpPr txBox="1"/>
          <p:nvPr>
            <p:ph idx="4294967295" type="subTitle"/>
          </p:nvPr>
        </p:nvSpPr>
        <p:spPr>
          <a:xfrm>
            <a:off x="1165950" y="6074938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28" name="Google Shape;128;p20"/>
          <p:cNvSpPr txBox="1"/>
          <p:nvPr>
            <p:ph idx="4294967295" type="body"/>
          </p:nvPr>
        </p:nvSpPr>
        <p:spPr>
          <a:xfrm>
            <a:off x="1165950" y="7338788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No, they can’t react. </a:t>
            </a:r>
            <a:endParaRPr sz="3500"/>
          </a:p>
        </p:txBody>
      </p:sp>
      <p:sp>
        <p:nvSpPr>
          <p:cNvPr id="129" name="Google Shape;129;p20"/>
          <p:cNvSpPr/>
          <p:nvPr/>
        </p:nvSpPr>
        <p:spPr>
          <a:xfrm>
            <a:off x="613700" y="5873925"/>
            <a:ext cx="7162800" cy="22782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21"/>
          <p:cNvSpPr txBox="1"/>
          <p:nvPr/>
        </p:nvSpPr>
        <p:spPr>
          <a:xfrm>
            <a:off x="613700" y="4839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Will a reaction take place?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1"/>
          <p:cNvSpPr txBox="1"/>
          <p:nvPr/>
        </p:nvSpPr>
        <p:spPr>
          <a:xfrm>
            <a:off x="613700" y="16195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Tin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silver oxide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1"/>
          <p:cNvSpPr txBox="1"/>
          <p:nvPr>
            <p:ph idx="4294967295" type="subTitle"/>
          </p:nvPr>
        </p:nvSpPr>
        <p:spPr>
          <a:xfrm>
            <a:off x="1076800" y="3423288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38" name="Google Shape;138;p21"/>
          <p:cNvSpPr txBox="1"/>
          <p:nvPr>
            <p:ph idx="4294967295" type="body"/>
          </p:nvPr>
        </p:nvSpPr>
        <p:spPr>
          <a:xfrm>
            <a:off x="1083700" y="4715275"/>
            <a:ext cx="6996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Yes, absolutely, it will react!</a:t>
            </a:r>
            <a:endParaRPr sz="3500"/>
          </a:p>
        </p:txBody>
      </p:sp>
      <p:sp>
        <p:nvSpPr>
          <p:cNvPr id="139" name="Google Shape;139;p21"/>
          <p:cNvSpPr txBox="1"/>
          <p:nvPr>
            <p:ph idx="4294967295" type="subTitle"/>
          </p:nvPr>
        </p:nvSpPr>
        <p:spPr>
          <a:xfrm>
            <a:off x="1165950" y="6074938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40" name="Google Shape;140;p21"/>
          <p:cNvSpPr txBox="1"/>
          <p:nvPr>
            <p:ph idx="4294967295" type="body"/>
          </p:nvPr>
        </p:nvSpPr>
        <p:spPr>
          <a:xfrm>
            <a:off x="1165950" y="7338788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No, they can’t react. </a:t>
            </a:r>
            <a:endParaRPr sz="3500"/>
          </a:p>
        </p:txBody>
      </p:sp>
      <p:sp>
        <p:nvSpPr>
          <p:cNvPr id="141" name="Google Shape;141;p21"/>
          <p:cNvSpPr/>
          <p:nvPr/>
        </p:nvSpPr>
        <p:spPr>
          <a:xfrm>
            <a:off x="712950" y="3181375"/>
            <a:ext cx="7162800" cy="22782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22"/>
          <p:cNvSpPr txBox="1"/>
          <p:nvPr/>
        </p:nvSpPr>
        <p:spPr>
          <a:xfrm>
            <a:off x="613700" y="48390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latin typeface="Montserrat"/>
                <a:ea typeface="Montserrat"/>
                <a:cs typeface="Montserrat"/>
                <a:sym typeface="Montserrat"/>
              </a:rPr>
              <a:t>Will a reaction take place?</a:t>
            </a:r>
            <a:endParaRPr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613700" y="1619550"/>
            <a:ext cx="99417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Aluminium </a:t>
            </a: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+ zinc oxide → 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2"/>
          <p:cNvSpPr txBox="1"/>
          <p:nvPr>
            <p:ph idx="4294967295" type="subTitle"/>
          </p:nvPr>
        </p:nvSpPr>
        <p:spPr>
          <a:xfrm>
            <a:off x="1076800" y="3423288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50" name="Google Shape;150;p22"/>
          <p:cNvSpPr txBox="1"/>
          <p:nvPr>
            <p:ph idx="4294967295" type="body"/>
          </p:nvPr>
        </p:nvSpPr>
        <p:spPr>
          <a:xfrm>
            <a:off x="1083700" y="4715275"/>
            <a:ext cx="69966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Yes, absolutely, it will react!</a:t>
            </a:r>
            <a:endParaRPr sz="3500"/>
          </a:p>
        </p:txBody>
      </p:sp>
      <p:sp>
        <p:nvSpPr>
          <p:cNvPr id="151" name="Google Shape;151;p22"/>
          <p:cNvSpPr txBox="1"/>
          <p:nvPr>
            <p:ph idx="4294967295" type="subTitle"/>
          </p:nvPr>
        </p:nvSpPr>
        <p:spPr>
          <a:xfrm>
            <a:off x="1165950" y="6074938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52" name="Google Shape;152;p22"/>
          <p:cNvSpPr txBox="1"/>
          <p:nvPr>
            <p:ph idx="4294967295" type="body"/>
          </p:nvPr>
        </p:nvSpPr>
        <p:spPr>
          <a:xfrm>
            <a:off x="1165950" y="7338788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No, they can’t react. </a:t>
            </a:r>
            <a:endParaRPr sz="3500"/>
          </a:p>
        </p:txBody>
      </p:sp>
      <p:sp>
        <p:nvSpPr>
          <p:cNvPr id="153" name="Google Shape;153;p22"/>
          <p:cNvSpPr/>
          <p:nvPr/>
        </p:nvSpPr>
        <p:spPr>
          <a:xfrm>
            <a:off x="712950" y="3181375"/>
            <a:ext cx="7162800" cy="2278200"/>
          </a:xfrm>
          <a:prstGeom prst="rect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