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10287000" cx="18288000"/>
  <p:notesSz cx="6858000" cy="9144000"/>
  <p:embeddedFontLst>
    <p:embeddedFont>
      <p:font typeface="Montserrat SemiBold"/>
      <p:regular r:id="rId17"/>
      <p:bold r:id="rId18"/>
      <p:italic r:id="rId19"/>
      <p:boldItalic r:id="rId20"/>
    </p:embeddedFont>
    <p:embeddedFont>
      <p:font typeface="Montserrat"/>
      <p:regular r:id="rId21"/>
      <p:bold r:id="rId22"/>
      <p:italic r:id="rId23"/>
      <p:boldItalic r:id="rId24"/>
    </p:embeddedFont>
    <p:embeddedFont>
      <p:font typeface="Montserrat Medium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E146166-2040-4D46-8A6C-9952B647F42A}">
  <a:tblStyle styleId="{BE146166-2040-4D46-8A6C-9952B647F42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SemiBold-boldItalic.fntdata"/><Relationship Id="rId22" Type="http://schemas.openxmlformats.org/officeDocument/2006/relationships/font" Target="fonts/Montserrat-bold.fntdata"/><Relationship Id="rId21" Type="http://schemas.openxmlformats.org/officeDocument/2006/relationships/font" Target="fonts/Montserrat-regular.fntdata"/><Relationship Id="rId24" Type="http://schemas.openxmlformats.org/officeDocument/2006/relationships/font" Target="fonts/Montserrat-boldItalic.fntdata"/><Relationship Id="rId23" Type="http://schemas.openxmlformats.org/officeDocument/2006/relationships/font" Target="fonts/Montserrat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ontserratMedium-bold.fntdata"/><Relationship Id="rId25" Type="http://schemas.openxmlformats.org/officeDocument/2006/relationships/font" Target="fonts/MontserratMedium-regular.fntdata"/><Relationship Id="rId28" Type="http://schemas.openxmlformats.org/officeDocument/2006/relationships/font" Target="fonts/MontserratMedium-boldItalic.fntdata"/><Relationship Id="rId27" Type="http://schemas.openxmlformats.org/officeDocument/2006/relationships/font" Target="fonts/Montserrat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MontserratSemiBold-regular.fntdata"/><Relationship Id="rId16" Type="http://schemas.openxmlformats.org/officeDocument/2006/relationships/slide" Target="slides/slide11.xml"/><Relationship Id="rId19" Type="http://schemas.openxmlformats.org/officeDocument/2006/relationships/font" Target="fonts/MontserratSemiBold-italic.fntdata"/><Relationship Id="rId1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92fce8c7a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92fce8c7a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9112d71968_4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9112d71968_4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9112d71968_4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9112d71968_4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d766586c1_1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d766586c1_1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9112d71968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9112d71968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9112d71968_2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9112d71968_2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9112d71968_2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9112d71968_2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8d766586c1_1_1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8d766586c1_1_1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9112d71968_3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9112d71968_3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9112d71968_4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9112d71968_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9112d71968_2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9112d71968_2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5" name="Google Shape;75;p13"/>
          <p:cNvSpPr txBox="1"/>
          <p:nvPr>
            <p:ph idx="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ew activity intro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0">
                <a:solidFill>
                  <a:srgbClr val="4B3241"/>
                </a:solidFill>
              </a:rPr>
              <a:t>Lesson 3: Statistical State of Mind </a:t>
            </a:r>
            <a:br>
              <a:rPr lang="en-GB">
                <a:solidFill>
                  <a:srgbClr val="4B3241"/>
                </a:solidFill>
              </a:rPr>
            </a:b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4B3241"/>
                </a:solidFill>
              </a:rPr>
              <a:t>Data Science</a:t>
            </a:r>
            <a:endParaRPr sz="3000"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Computing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4294967295" type="subTitle"/>
          </p:nvPr>
        </p:nvSpPr>
        <p:spPr>
          <a:xfrm>
            <a:off x="917950" y="7906150"/>
            <a:ext cx="110571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Ben Garside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i="1" lang="en-GB" sz="1500">
                <a:solidFill>
                  <a:srgbClr val="4B3241"/>
                </a:solidFill>
              </a:rPr>
              <a:t>   </a:t>
            </a:r>
            <a:r>
              <a:rPr i="1" lang="en-GB" sz="1500">
                <a:solidFill>
                  <a:srgbClr val="4B3241"/>
                </a:solidFill>
              </a:rPr>
              <a:t>Materials from the Teach Computing Curriculum created by the National Centre for Computing Education</a:t>
            </a:r>
            <a:endParaRPr i="1" sz="1500">
              <a:solidFill>
                <a:srgbClr val="4B3241"/>
              </a:solidFill>
            </a:endParaRPr>
          </a:p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4" name="Google Shape;84;p14"/>
          <p:cNvSpPr txBox="1"/>
          <p:nvPr>
            <p:ph idx="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3"/>
          <p:cNvSpPr txBox="1"/>
          <p:nvPr>
            <p:ph type="title"/>
          </p:nvPr>
        </p:nvSpPr>
        <p:spPr>
          <a:xfrm>
            <a:off x="917950" y="890050"/>
            <a:ext cx="15861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Task 4 - Conclusion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50" name="Google Shape;150;p23"/>
          <p:cNvSpPr txBox="1"/>
          <p:nvPr>
            <p:ph idx="1" type="body"/>
          </p:nvPr>
        </p:nvSpPr>
        <p:spPr>
          <a:xfrm>
            <a:off x="917950" y="2314800"/>
            <a:ext cx="16180500" cy="3138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Use the following bullet points to help you structure your answer:</a:t>
            </a:r>
            <a:endParaRPr sz="3500"/>
          </a:p>
          <a:p>
            <a:pPr indent="-450850" lvl="0" marL="457200" rtl="0" algn="l">
              <a:spcBef>
                <a:spcPts val="200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What is your recommendation?</a:t>
            </a:r>
            <a:endParaRPr sz="3500"/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How does the data support this?</a:t>
            </a:r>
            <a:endParaRPr sz="3500"/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Is this data on its own enough to support your recommendation?</a:t>
            </a:r>
            <a:endParaRPr/>
          </a:p>
        </p:txBody>
      </p:sp>
      <p:sp>
        <p:nvSpPr>
          <p:cNvPr id="151" name="Google Shape;151;p2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4"/>
          <p:cNvSpPr txBox="1"/>
          <p:nvPr>
            <p:ph type="title"/>
          </p:nvPr>
        </p:nvSpPr>
        <p:spPr>
          <a:xfrm>
            <a:off x="917950" y="890050"/>
            <a:ext cx="15861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Task 4 - Conclusion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57" name="Google Shape;157;p24"/>
          <p:cNvSpPr txBox="1"/>
          <p:nvPr>
            <p:ph idx="1" type="body"/>
          </p:nvPr>
        </p:nvSpPr>
        <p:spPr>
          <a:xfrm>
            <a:off x="917950" y="2314800"/>
            <a:ext cx="16180500" cy="2459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Next steps: What does your data not show you?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If you continue working on this problem, what further questions do you think need answering?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4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3400"/>
          </a:p>
        </p:txBody>
      </p:sp>
      <p:sp>
        <p:nvSpPr>
          <p:cNvPr id="158" name="Google Shape;158;p2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Task 1 - Analyse the graph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0" name="Google Shape;90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1" name="Google Shape;91;p15"/>
          <p:cNvSpPr txBox="1"/>
          <p:nvPr>
            <p:ph idx="1" type="body"/>
          </p:nvPr>
        </p:nvSpPr>
        <p:spPr>
          <a:xfrm>
            <a:off x="917950" y="2519050"/>
            <a:ext cx="16839600" cy="209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View this graph by typing the URL below into a web browser: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oaknat.uk/comp-ds3starter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3500"/>
          </a:p>
        </p:txBody>
      </p:sp>
      <p:graphicFrame>
        <p:nvGraphicFramePr>
          <p:cNvPr id="92" name="Google Shape;92;p15"/>
          <p:cNvGraphicFramePr/>
          <p:nvPr/>
        </p:nvGraphicFramePr>
        <p:xfrm>
          <a:off x="952500" y="4381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{BE146166-2040-4D46-8A6C-9952B647F42A}</a:tableStyleId>
              </a:tblPr>
              <a:tblGrid>
                <a:gridCol w="5215250"/>
                <a:gridCol w="11167750"/>
              </a:tblGrid>
              <a:tr h="1114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What data is being displayed on the graph?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  <a:tr h="1114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Does the graph show a trend?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  <a:tr h="1114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Where are the anomalies in the data?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  <a:tr h="1114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Why do you think those anomalies have occurred?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Task 2 - Posing questions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8" name="Google Shape;98;p16"/>
          <p:cNvSpPr txBox="1"/>
          <p:nvPr>
            <p:ph idx="1" type="body"/>
          </p:nvPr>
        </p:nvSpPr>
        <p:spPr>
          <a:xfrm>
            <a:off x="917950" y="2876300"/>
            <a:ext cx="15741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River Kingdom is a new theme park that is opening in the UK. They want you to recommend design considerations that would help them to make a great experience for their visitors. 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One of the main restrictions that they know of is that they can’t build a roller coaster over the height of 350 ft, due to limitations of the site.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4572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4572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7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Task 2 - Posing questions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5" name="Google Shape;105;p17"/>
          <p:cNvSpPr txBox="1"/>
          <p:nvPr>
            <p:ph idx="1" type="body"/>
          </p:nvPr>
        </p:nvSpPr>
        <p:spPr>
          <a:xfrm>
            <a:off x="917950" y="251905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Use the variables above to help you pose precise questions to help us find the answer to the larger question of “What makes a cool roller coaster?”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You should try and write two questions on the next slide, and remember that we can’t build a roller coaster over 350 ft.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4572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4572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7" name="Google Shape;107;p17"/>
          <p:cNvSpPr txBox="1"/>
          <p:nvPr>
            <p:ph idx="1" type="body"/>
          </p:nvPr>
        </p:nvSpPr>
        <p:spPr>
          <a:xfrm>
            <a:off x="9907475" y="2676550"/>
            <a:ext cx="74625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Char char="●"/>
            </a:pPr>
            <a:r>
              <a:rPr lang="en-GB" sz="3500"/>
              <a:t>Speed</a:t>
            </a:r>
            <a:endParaRPr sz="3500"/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Char char="●"/>
            </a:pPr>
            <a:r>
              <a:rPr lang="en-GB" sz="3500"/>
              <a:t>Height</a:t>
            </a:r>
            <a:endParaRPr sz="3500"/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Char char="●"/>
            </a:pPr>
            <a:r>
              <a:rPr lang="en-GB" sz="3500"/>
              <a:t>Drop</a:t>
            </a:r>
            <a:endParaRPr sz="3500"/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Char char="●"/>
            </a:pPr>
            <a:r>
              <a:rPr lang="en-GB" sz="3500"/>
              <a:t>Number of twists and loops (inversions)</a:t>
            </a:r>
            <a:endParaRPr sz="3500"/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Char char="●"/>
            </a:pPr>
            <a:r>
              <a:rPr lang="en-GB" sz="3500"/>
              <a:t>Length (distance)</a:t>
            </a:r>
            <a:endParaRPr sz="3500"/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Char char="●"/>
            </a:pPr>
            <a:r>
              <a:rPr lang="en-GB" sz="3500"/>
              <a:t>Duration</a:t>
            </a:r>
            <a:endParaRPr sz="3500"/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Char char="●"/>
            </a:pPr>
            <a:r>
              <a:rPr lang="en-GB" sz="3500"/>
              <a:t>Position (e.g. sitting down, suspended)</a:t>
            </a:r>
            <a:endParaRPr sz="3500"/>
          </a:p>
          <a:p>
            <a:pPr indent="0" lvl="0" marL="4572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4572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Task 2 - Posing questions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3" name="Google Shape;113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14" name="Google Shape;114;p18"/>
          <p:cNvGraphicFramePr/>
          <p:nvPr/>
        </p:nvGraphicFramePr>
        <p:xfrm>
          <a:off x="952500" y="2605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{BE146166-2040-4D46-8A6C-9952B647F42A}</a:tableStyleId>
              </a:tblPr>
              <a:tblGrid>
                <a:gridCol w="4396275"/>
                <a:gridCol w="11986725"/>
              </a:tblGrid>
              <a:tr h="1864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Question 1</a:t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  <a:tr h="1864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Question 2</a:t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/>
          <p:nvPr>
            <p:ph type="title"/>
          </p:nvPr>
        </p:nvSpPr>
        <p:spPr>
          <a:xfrm>
            <a:off x="917950" y="890050"/>
            <a:ext cx="15861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Task 3 - Visualising the data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0" name="Google Shape;120;p19"/>
          <p:cNvSpPr txBox="1"/>
          <p:nvPr>
            <p:ph idx="1" type="body"/>
          </p:nvPr>
        </p:nvSpPr>
        <p:spPr>
          <a:xfrm>
            <a:off x="917950" y="2876300"/>
            <a:ext cx="155811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visit the following website to view the data: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oaknat.uk/comp-ds3a3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Use this website to visualise the data and help find answers to your questions. Record your on the following slides.</a:t>
            </a:r>
            <a:endParaRPr sz="3500"/>
          </a:p>
          <a:p>
            <a:pPr indent="0" lvl="0" marL="4572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4572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/>
          <p:nvPr>
            <p:ph type="title"/>
          </p:nvPr>
        </p:nvSpPr>
        <p:spPr>
          <a:xfrm>
            <a:off x="917950" y="890050"/>
            <a:ext cx="160737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Task 3 – question 1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7" name="Google Shape;127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28" name="Google Shape;128;p20"/>
          <p:cNvGraphicFramePr/>
          <p:nvPr/>
        </p:nvGraphicFramePr>
        <p:xfrm>
          <a:off x="917950" y="2335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{BE146166-2040-4D46-8A6C-9952B647F42A}</a:tableStyleId>
              </a:tblPr>
              <a:tblGrid>
                <a:gridCol w="2517825"/>
                <a:gridCol w="4974775"/>
              </a:tblGrid>
              <a:tr h="112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Question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solidFill>
                      <a:srgbClr val="F3F3F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9" name="Google Shape;129;p20"/>
          <p:cNvGraphicFramePr/>
          <p:nvPr/>
        </p:nvGraphicFramePr>
        <p:xfrm>
          <a:off x="917950" y="4122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{BE146166-2040-4D46-8A6C-9952B647F42A}</a:tableStyleId>
              </a:tblPr>
              <a:tblGrid>
                <a:gridCol w="2517825"/>
                <a:gridCol w="4974775"/>
              </a:tblGrid>
              <a:tr h="5049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Findings: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write a few sentences describing what you have learnt from this visualisation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solidFill>
                      <a:srgbClr val="F3F3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/>
          <p:nvPr>
            <p:ph type="title"/>
          </p:nvPr>
        </p:nvSpPr>
        <p:spPr>
          <a:xfrm>
            <a:off x="917950" y="890050"/>
            <a:ext cx="160737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Task 3 – question 2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5" name="Google Shape;135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36" name="Google Shape;136;p21"/>
          <p:cNvGraphicFramePr/>
          <p:nvPr/>
        </p:nvGraphicFramePr>
        <p:xfrm>
          <a:off x="917950" y="2335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{BE146166-2040-4D46-8A6C-9952B647F42A}</a:tableStyleId>
              </a:tblPr>
              <a:tblGrid>
                <a:gridCol w="2480575"/>
                <a:gridCol w="5012025"/>
              </a:tblGrid>
              <a:tr h="112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Question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solidFill>
                      <a:srgbClr val="F3F3F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7" name="Google Shape;137;p21"/>
          <p:cNvGraphicFramePr/>
          <p:nvPr/>
        </p:nvGraphicFramePr>
        <p:xfrm>
          <a:off x="917950" y="4122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{BE146166-2040-4D46-8A6C-9952B647F42A}</a:tableStyleId>
              </a:tblPr>
              <a:tblGrid>
                <a:gridCol w="2480575"/>
                <a:gridCol w="5012025"/>
              </a:tblGrid>
              <a:tr h="5049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Findings: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write a few sentences describing what you have learnt from this visualisation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solidFill>
                      <a:srgbClr val="F3F3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2"/>
          <p:cNvSpPr txBox="1"/>
          <p:nvPr>
            <p:ph type="title"/>
          </p:nvPr>
        </p:nvSpPr>
        <p:spPr>
          <a:xfrm>
            <a:off x="917950" y="890050"/>
            <a:ext cx="15861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Task 4 - Conclusion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43" name="Google Shape;143;p22"/>
          <p:cNvSpPr txBox="1"/>
          <p:nvPr>
            <p:ph idx="1" type="body"/>
          </p:nvPr>
        </p:nvSpPr>
        <p:spPr>
          <a:xfrm>
            <a:off x="917950" y="2314800"/>
            <a:ext cx="16180500" cy="5587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Use the space on the next slide to write your conclusion and to make your recommendation to River Kingdom about what would make the best roller coaster.</a:t>
            </a:r>
            <a:endParaRPr sz="35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/>
              <a:t>Use the following bullet points to help you structure your answer:</a:t>
            </a:r>
            <a:endParaRPr sz="3500"/>
          </a:p>
          <a:p>
            <a:pPr indent="-450850" lvl="0" marL="457200" rtl="0" algn="l">
              <a:spcBef>
                <a:spcPts val="200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What is your recommendation?</a:t>
            </a:r>
            <a:endParaRPr sz="3500"/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How does the data support this?</a:t>
            </a:r>
            <a:endParaRPr sz="3500"/>
          </a:p>
          <a:p>
            <a:pPr indent="-450850" lvl="0" marL="457200" rtl="0" algn="l">
              <a:spcBef>
                <a:spcPts val="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Is this data on its own enough to support your recommendation?</a:t>
            </a:r>
            <a:endParaRPr/>
          </a:p>
        </p:txBody>
      </p:sp>
      <p:sp>
        <p:nvSpPr>
          <p:cNvPr id="144" name="Google Shape;144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