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DB38A7-0B26-4DC6-9937-14EA2CFCDFE0}">
  <a:tblStyle styleId="{92DB38A7-0B26-4DC6-9937-14EA2CFCDFE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Review Lesson</a:t>
            </a:r>
            <a:endParaRPr b="1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Triple - Chemistry - Key Stage 4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Changes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Mrs. Begum</a:t>
            </a:r>
            <a:endParaRPr b="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 3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917950" y="1774675"/>
            <a:ext cx="138804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Alkaline batteries are not rechargeable batteries. They cannot be recharged.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Why do they stop working after a while?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Why can a rechargeable battery be recharged?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Hydrogen fuel cells can be used in cars. Complete the balanced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symbol equation for the overall reaction in a hydrogen fuel cell: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___H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+    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  ___H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O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Using the balanced symbol equation and the bond energy values to calculate the overall energy change for the reaction.</a:t>
            </a: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Complete an energy level diagram for the reaction, label the overall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energy change and the activation energy.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7" name="Google Shape;177;p23"/>
          <p:cNvGraphicFramePr/>
          <p:nvPr/>
        </p:nvGraphicFramePr>
        <p:xfrm>
          <a:off x="14119150" y="259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{92DB38A7-0B26-4DC6-9937-14EA2CFCDFE0}</a:tableStyleId>
              </a:tblPr>
              <a:tblGrid>
                <a:gridCol w="1856050"/>
                <a:gridCol w="1856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Bond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Energy kJ/mol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H–H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436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O=O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498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O–H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GB" sz="27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463</a:t>
                      </a:r>
                      <a:endParaRPr sz="27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78" name="Google Shape;178;p23"/>
          <p:cNvCxnSpPr/>
          <p:nvPr/>
        </p:nvCxnSpPr>
        <p:spPr>
          <a:xfrm>
            <a:off x="3893875" y="5229150"/>
            <a:ext cx="1033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 3 answers</a:t>
            </a:r>
            <a:endParaRPr/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917950" y="2519050"/>
            <a:ext cx="134094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The electrolyte is used up</a:t>
            </a:r>
            <a:br>
              <a:rPr lang="en-GB" sz="28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The chemical reaction is reversible.</a:t>
            </a:r>
            <a:br>
              <a:rPr lang="en-GB" sz="28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b="1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+    O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  </a:t>
            </a:r>
            <a:r>
              <a:rPr b="1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H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O</a:t>
            </a:r>
            <a:br>
              <a:rPr lang="en-GB" sz="2800">
                <a:solidFill>
                  <a:srgbClr val="000000"/>
                </a:solidFill>
              </a:rPr>
            </a:br>
            <a:endParaRPr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Breaking bonds = (436 x 2) + 498 = 1370 kJ/mol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Making bonds = (4 x 463) = 1852 kJ/mol</a:t>
            </a:r>
            <a:endParaRPr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Overall energy change = 1370 − 1852 = −482 kJ/mol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3702625" y="4938925"/>
            <a:ext cx="966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 answers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/>
              <a:t>5. </a:t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94" name="Google Shape;194;p25"/>
          <p:cNvCxnSpPr/>
          <p:nvPr/>
        </p:nvCxnSpPr>
        <p:spPr>
          <a:xfrm rot="10800000">
            <a:off x="4252846" y="2823045"/>
            <a:ext cx="0" cy="4374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5" name="Google Shape;195;p25"/>
          <p:cNvCxnSpPr/>
          <p:nvPr/>
        </p:nvCxnSpPr>
        <p:spPr>
          <a:xfrm flipH="1" rot="10800000">
            <a:off x="4286071" y="7112099"/>
            <a:ext cx="8618400" cy="561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6" name="Google Shape;196;p25"/>
          <p:cNvSpPr txBox="1"/>
          <p:nvPr/>
        </p:nvSpPr>
        <p:spPr>
          <a:xfrm>
            <a:off x="1809200" y="4651700"/>
            <a:ext cx="2996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(kJ)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7" name="Google Shape;197;p25"/>
          <p:cNvCxnSpPr/>
          <p:nvPr/>
        </p:nvCxnSpPr>
        <p:spPr>
          <a:xfrm>
            <a:off x="4228000" y="3983525"/>
            <a:ext cx="32694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25"/>
          <p:cNvCxnSpPr/>
          <p:nvPr/>
        </p:nvCxnSpPr>
        <p:spPr>
          <a:xfrm flipH="1" rot="10800000">
            <a:off x="8138035" y="6087741"/>
            <a:ext cx="3287700" cy="300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25"/>
          <p:cNvSpPr txBox="1"/>
          <p:nvPr/>
        </p:nvSpPr>
        <p:spPr>
          <a:xfrm>
            <a:off x="4380331" y="3302626"/>
            <a:ext cx="4096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2H</a:t>
            </a:r>
            <a:r>
              <a:rPr b="1" baseline="-25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+  O</a:t>
            </a:r>
            <a:r>
              <a:rPr b="1" baseline="-25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baseline="-2500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9756023" y="5401667"/>
            <a:ext cx="365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2H</a:t>
            </a:r>
            <a:r>
              <a:rPr b="1" baseline="-25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7157521" y="7281275"/>
            <a:ext cx="28755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Reaction time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2" name="Google Shape;202;p25"/>
          <p:cNvCxnSpPr/>
          <p:nvPr/>
        </p:nvCxnSpPr>
        <p:spPr>
          <a:xfrm flipH="1" rot="-5400000">
            <a:off x="6953125" y="4176675"/>
            <a:ext cx="2156400" cy="1735200"/>
          </a:xfrm>
          <a:prstGeom prst="curvedConnector3">
            <a:avLst>
              <a:gd fmla="val -51727" name="adj1"/>
            </a:avLst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25"/>
          <p:cNvCxnSpPr/>
          <p:nvPr/>
        </p:nvCxnSpPr>
        <p:spPr>
          <a:xfrm>
            <a:off x="7857775" y="2825825"/>
            <a:ext cx="28755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4" name="Google Shape;204;p25"/>
          <p:cNvCxnSpPr/>
          <p:nvPr/>
        </p:nvCxnSpPr>
        <p:spPr>
          <a:xfrm>
            <a:off x="7485950" y="3990850"/>
            <a:ext cx="32838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5" name="Google Shape;205;p25"/>
          <p:cNvSpPr txBox="1"/>
          <p:nvPr/>
        </p:nvSpPr>
        <p:spPr>
          <a:xfrm>
            <a:off x="10931500" y="2825825"/>
            <a:ext cx="365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Activation energy</a:t>
            </a:r>
            <a:endParaRPr b="1" baseline="-25000" i="0" sz="3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10365025" y="2800100"/>
            <a:ext cx="185400" cy="1190700"/>
          </a:xfrm>
          <a:prstGeom prst="upDownArrow">
            <a:avLst>
              <a:gd fmla="val 0" name="adj1"/>
              <a:gd fmla="val 50000" name="adj2"/>
            </a:avLst>
          </a:prstGeom>
          <a:solidFill>
            <a:srgbClr val="000000"/>
          </a:solidFill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25"/>
          <p:cNvCxnSpPr>
            <a:stCxn id="200" idx="3"/>
          </p:cNvCxnSpPr>
          <p:nvPr/>
        </p:nvCxnSpPr>
        <p:spPr>
          <a:xfrm rot="10800000">
            <a:off x="8476523" y="5053517"/>
            <a:ext cx="4932600" cy="7500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8" name="Google Shape;208;p25"/>
          <p:cNvCxnSpPr/>
          <p:nvPr/>
        </p:nvCxnSpPr>
        <p:spPr>
          <a:xfrm>
            <a:off x="8433400" y="4015650"/>
            <a:ext cx="0" cy="20823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9" name="Google Shape;209;p25"/>
          <p:cNvSpPr txBox="1"/>
          <p:nvPr/>
        </p:nvSpPr>
        <p:spPr>
          <a:xfrm>
            <a:off x="13608575" y="5453350"/>
            <a:ext cx="29961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Overall energy change = −482 kJ/mol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1 - variables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an independent variable?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are control variables?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 dependent variable?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equipment can be used to make sure that heat is not lost to the surroundings?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Why do we do repeats?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1 - variables answers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an independent variable? </a:t>
            </a:r>
            <a:r>
              <a:rPr b="1" lang="en-GB">
                <a:solidFill>
                  <a:srgbClr val="000000"/>
                </a:solidFill>
              </a:rPr>
              <a:t>The variable that you change.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are control variables? </a:t>
            </a:r>
            <a:r>
              <a:rPr b="1" lang="en-GB">
                <a:solidFill>
                  <a:srgbClr val="000000"/>
                </a:solidFill>
              </a:rPr>
              <a:t>The variables that you keep the same.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 dependent variable? </a:t>
            </a:r>
            <a:r>
              <a:rPr b="1" lang="en-GB">
                <a:solidFill>
                  <a:srgbClr val="000000"/>
                </a:solidFill>
              </a:rPr>
              <a:t>The variable that you measure.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equipment can be used to make sure that heat is not lost to the surroundings? </a:t>
            </a:r>
            <a:r>
              <a:rPr b="1" lang="en-GB">
                <a:solidFill>
                  <a:srgbClr val="000000"/>
                </a:solidFill>
              </a:rPr>
              <a:t>Polystyrene cup or insulation around a beaker or a lid.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Why do we do repeats? </a:t>
            </a:r>
            <a:r>
              <a:rPr b="1" lang="en-GB">
                <a:solidFill>
                  <a:srgbClr val="000000"/>
                </a:solidFill>
              </a:rPr>
              <a:t>To identify anomalies and calculate the mean.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2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making endothermic or exothermic?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breaking endothermic or exothermic?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activation energy?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Why is a reaction overall exothermic?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Why is a reaction overall endothermic?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2 answers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making endothermic or exothermic? </a:t>
            </a:r>
            <a:r>
              <a:rPr b="1" lang="en-GB">
                <a:solidFill>
                  <a:srgbClr val="000000"/>
                </a:solidFill>
              </a:rPr>
              <a:t>Exothermic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Is bond breaking endothermic or exothermic? </a:t>
            </a:r>
            <a:r>
              <a:rPr b="1" lang="en-GB">
                <a:solidFill>
                  <a:srgbClr val="000000"/>
                </a:solidFill>
              </a:rPr>
              <a:t>Endothermic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is activation energy? </a:t>
            </a:r>
            <a:r>
              <a:rPr b="1" lang="en-GB">
                <a:solidFill>
                  <a:srgbClr val="000000"/>
                </a:solidFill>
              </a:rPr>
              <a:t>The minimum energy needed to start a reaction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Why is a reaction overall exothermic? </a:t>
            </a:r>
            <a:r>
              <a:rPr b="1" lang="en-GB">
                <a:solidFill>
                  <a:srgbClr val="000000"/>
                </a:solidFill>
              </a:rPr>
              <a:t>More energy has been released during bond making than has been used for bond breaking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Why is a reaction overall endothermic? </a:t>
            </a:r>
            <a:r>
              <a:rPr b="1" lang="en-GB">
                <a:solidFill>
                  <a:srgbClr val="000000"/>
                </a:solidFill>
              </a:rPr>
              <a:t>More energy has been used during bond breaking than has been released during bond making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 1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8210225" y="2519000"/>
            <a:ext cx="99087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rgbClr val="000000"/>
                </a:solidFill>
              </a:rPr>
              <a:t>Questions</a:t>
            </a:r>
            <a:endParaRPr b="1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do letters A and B represent?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What type of reaction is it? Explain how you know by the reaction profile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AutoNum type="arabicPeriod"/>
            </a:pPr>
            <a:r>
              <a:rPr lang="en-GB">
                <a:solidFill>
                  <a:srgbClr val="000000"/>
                </a:solidFill>
              </a:rPr>
              <a:t>Explain what is happening in terms of bond breaking and bond making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725" y="2519050"/>
            <a:ext cx="7206051" cy="49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896450" y="7128975"/>
            <a:ext cx="6816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Figure 1 </a:t>
            </a:r>
            <a:r>
              <a:rPr b="0" i="0" lang="en-GB" sz="2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shows the reaction profile diagram for the reaction between hydrogen and fluorine.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 1 answers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7461250" y="1980925"/>
            <a:ext cx="99087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000000"/>
                </a:solidFill>
              </a:rPr>
              <a:t>Questions</a:t>
            </a:r>
            <a:endParaRPr b="1"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What do letters A and B represent? </a:t>
            </a:r>
            <a:r>
              <a:rPr b="1" lang="en-GB" sz="2800">
                <a:solidFill>
                  <a:srgbClr val="000000"/>
                </a:solidFill>
              </a:rPr>
              <a:t>A = activation energy; B = overall energy change</a:t>
            </a:r>
            <a:endParaRPr b="1"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What type of reaction is it? Explain how you know by the reaction profile. </a:t>
            </a:r>
            <a:r>
              <a:rPr b="1" lang="en-GB" sz="2800">
                <a:solidFill>
                  <a:srgbClr val="000000"/>
                </a:solidFill>
              </a:rPr>
              <a:t>Exothermic. The products have less energy than the reactants and the overall energy change is negative.</a:t>
            </a:r>
            <a:endParaRPr b="1" sz="28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Explain what is happening in terms of bond breaking and bond making. </a:t>
            </a:r>
            <a:r>
              <a:rPr b="1" lang="en-GB" sz="2800">
                <a:solidFill>
                  <a:srgbClr val="000000"/>
                </a:solidFill>
              </a:rPr>
              <a:t>More energy has been released during bond making than has been used for bond breaking.</a:t>
            </a:r>
            <a:endParaRPr b="1"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671450"/>
            <a:ext cx="7206051" cy="49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541850" y="7445250"/>
            <a:ext cx="6816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Figure 1 </a:t>
            </a:r>
            <a:r>
              <a:rPr b="0" i="0" lang="en-GB" sz="2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shows the reaction profile diagram for the reaction between hydrogen and fluorine.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 2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594000" y="2157150"/>
            <a:ext cx="16452001" cy="6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The equation for the reaction of ethene and chlorine is:</a:t>
            </a:r>
            <a:endParaRPr sz="2800">
              <a:solidFill>
                <a:srgbClr val="000000"/>
              </a:solidFill>
            </a:endParaRPr>
          </a:p>
          <a:p>
            <a:pPr indent="44450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C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  +  Cl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                    C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H</a:t>
            </a:r>
            <a:r>
              <a:rPr baseline="-25000" lang="en-GB" sz="2800">
                <a:solidFill>
                  <a:srgbClr val="000000"/>
                </a:solidFill>
              </a:rPr>
              <a:t>4</a:t>
            </a:r>
            <a:r>
              <a:rPr lang="en-GB" sz="2800">
                <a:solidFill>
                  <a:srgbClr val="000000"/>
                </a:solidFill>
              </a:rPr>
              <a:t>Br</a:t>
            </a:r>
            <a:r>
              <a:rPr baseline="-25000" lang="en-GB" sz="2800">
                <a:solidFill>
                  <a:srgbClr val="000000"/>
                </a:solidFill>
              </a:rPr>
              <a:t>2</a:t>
            </a:r>
            <a:endParaRPr sz="2800">
              <a:solidFill>
                <a:srgbClr val="000000"/>
              </a:solidFill>
            </a:endParaRPr>
          </a:p>
          <a:p>
            <a:pPr indent="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The reaction is exothermic.</a:t>
            </a:r>
            <a:endParaRPr sz="2800">
              <a:solidFill>
                <a:srgbClr val="000000"/>
              </a:solidFill>
            </a:endParaRPr>
          </a:p>
          <a:p>
            <a:pPr indent="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n-GB" sz="2800">
                <a:solidFill>
                  <a:srgbClr val="000000"/>
                </a:solidFill>
              </a:rPr>
              <a:t>The reaction can be represented as</a:t>
            </a:r>
            <a:endParaRPr sz="2800">
              <a:solidFill>
                <a:srgbClr val="000000"/>
              </a:solidFill>
            </a:endParaRPr>
          </a:p>
          <a:p>
            <a:pPr indent="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000000"/>
                </a:solidFill>
              </a:rPr>
              <a:t>      </a:t>
            </a:r>
            <a:endParaRPr b="1" sz="2800">
              <a:solidFill>
                <a:srgbClr val="000000"/>
              </a:solidFill>
            </a:endParaRPr>
          </a:p>
          <a:p>
            <a:pPr indent="0" lvl="0" marL="368300" marR="368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000000"/>
                </a:solidFill>
              </a:rPr>
              <a:t>       C=C   +   Cl-Cl                 Cl     C-C      Cl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1"/>
          <p:cNvCxnSpPr/>
          <p:nvPr/>
        </p:nvCxnSpPr>
        <p:spPr>
          <a:xfrm>
            <a:off x="3092450" y="3186625"/>
            <a:ext cx="1618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" name="Google Shape;137;p21"/>
          <p:cNvCxnSpPr/>
          <p:nvPr/>
        </p:nvCxnSpPr>
        <p:spPr>
          <a:xfrm>
            <a:off x="1774375" y="576275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21"/>
          <p:cNvCxnSpPr/>
          <p:nvPr/>
        </p:nvCxnSpPr>
        <p:spPr>
          <a:xfrm>
            <a:off x="2307775" y="576275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1"/>
          <p:cNvCxnSpPr/>
          <p:nvPr/>
        </p:nvCxnSpPr>
        <p:spPr>
          <a:xfrm>
            <a:off x="1774375" y="667715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21"/>
          <p:cNvCxnSpPr/>
          <p:nvPr/>
        </p:nvCxnSpPr>
        <p:spPr>
          <a:xfrm>
            <a:off x="2307775" y="667715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21"/>
          <p:cNvSpPr txBox="1"/>
          <p:nvPr/>
        </p:nvSpPr>
        <p:spPr>
          <a:xfrm>
            <a:off x="1539175" y="512010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072575" y="512010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539175" y="702510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072575" y="702510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21"/>
          <p:cNvCxnSpPr/>
          <p:nvPr/>
        </p:nvCxnSpPr>
        <p:spPr>
          <a:xfrm>
            <a:off x="6825013" y="577370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21"/>
          <p:cNvCxnSpPr/>
          <p:nvPr/>
        </p:nvCxnSpPr>
        <p:spPr>
          <a:xfrm>
            <a:off x="7206013" y="577370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21"/>
          <p:cNvCxnSpPr/>
          <p:nvPr/>
        </p:nvCxnSpPr>
        <p:spPr>
          <a:xfrm>
            <a:off x="6825013" y="668810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21"/>
          <p:cNvCxnSpPr/>
          <p:nvPr/>
        </p:nvCxnSpPr>
        <p:spPr>
          <a:xfrm>
            <a:off x="7206013" y="6688100"/>
            <a:ext cx="0" cy="42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21"/>
          <p:cNvCxnSpPr/>
          <p:nvPr/>
        </p:nvCxnSpPr>
        <p:spPr>
          <a:xfrm>
            <a:off x="6257638" y="6454900"/>
            <a:ext cx="3555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1"/>
          <p:cNvCxnSpPr/>
          <p:nvPr/>
        </p:nvCxnSpPr>
        <p:spPr>
          <a:xfrm>
            <a:off x="7553038" y="6454900"/>
            <a:ext cx="3918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21"/>
          <p:cNvSpPr txBox="1"/>
          <p:nvPr/>
        </p:nvSpPr>
        <p:spPr>
          <a:xfrm>
            <a:off x="6513613" y="520725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7047013" y="520725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513613" y="711225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7047013" y="7112250"/>
            <a:ext cx="6228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5" name="Google Shape;155;p21"/>
          <p:cNvCxnSpPr/>
          <p:nvPr/>
        </p:nvCxnSpPr>
        <p:spPr>
          <a:xfrm>
            <a:off x="4501450" y="6370500"/>
            <a:ext cx="10914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56" name="Google Shape;156;p21"/>
          <p:cNvGraphicFramePr/>
          <p:nvPr/>
        </p:nvGraphicFramePr>
        <p:xfrm>
          <a:off x="12261600" y="152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{92DB38A7-0B26-4DC6-9937-14EA2CFCDFE0}</a:tableStyleId>
              </a:tblPr>
              <a:tblGrid>
                <a:gridCol w="2536950"/>
                <a:gridCol w="2536950"/>
              </a:tblGrid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Bond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Energy (kJ/mol)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C–C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C=C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614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C–H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413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C–Cl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7" name="Google Shape;157;p21"/>
          <p:cNvSpPr txBox="1"/>
          <p:nvPr/>
        </p:nvSpPr>
        <p:spPr>
          <a:xfrm>
            <a:off x="9543350" y="6370500"/>
            <a:ext cx="7792200" cy="21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overall energy change for this reaction is −148 kJ/mol. Use the bond energy values to calculate the bond energy for the Cl–Cl bond.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917950" y="890050"/>
            <a:ext cx="132012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style question 2 answer</a:t>
            </a:r>
            <a:endParaRPr/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627475" y="7299250"/>
            <a:ext cx="4549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Bonds broken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614 + (4 x413) + (Cl–Cl)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= 2266  +  (Cl–Cl)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5398725" y="7299250"/>
            <a:ext cx="50739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Bonds made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348 + (4 x 413) + ( 2 x 328)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= 2656 kJ/mol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0539225" y="6821350"/>
            <a:ext cx="7080900" cy="21069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2266 + (Cl–Cl) − 2656 = −148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−390 + Cl–Cl = −148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Cl–Cl = −148 −(−390)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Cl–Cl = 242 kJ/mol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28435" l="25093" r="45322" t="52826"/>
          <a:stretch/>
        </p:blipFill>
        <p:spPr>
          <a:xfrm>
            <a:off x="719888" y="3895350"/>
            <a:ext cx="8188327" cy="34575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22"/>
          <p:cNvGraphicFramePr/>
          <p:nvPr/>
        </p:nvGraphicFramePr>
        <p:xfrm>
          <a:off x="10539225" y="1725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{92DB38A7-0B26-4DC6-9937-14EA2CFCDFE0}</a:tableStyleId>
              </a:tblPr>
              <a:tblGrid>
                <a:gridCol w="2536950"/>
                <a:gridCol w="2536950"/>
              </a:tblGrid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Bond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Energy (kJ/mol)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C–C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C=C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614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C–H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413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1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C–Cl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9" name="Google Shape;169;p22"/>
          <p:cNvSpPr txBox="1"/>
          <p:nvPr/>
        </p:nvSpPr>
        <p:spPr>
          <a:xfrm>
            <a:off x="836425" y="1725050"/>
            <a:ext cx="7792200" cy="21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Question</a:t>
            </a:r>
            <a:endParaRPr b="1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overall energy change for this reaction is -148 kJ/mol. Use the bond energy values to calculate the bond energy for the Cl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0" i="0" lang="en-GB" sz="2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 bond.</a:t>
            </a:r>
            <a:endParaRPr b="0" i="0" sz="28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