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D4629C8-7266-4237-BEA5-9499961BCC1F}">
  <a:tblStyle styleId="{6D4629C8-7266-4237-BEA5-9499961BCC1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3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2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4" name="Google Shape;64;p13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6" name="Google Shape;66;p13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5.png"/><Relationship Id="rId6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Relationship Id="rId5" Type="http://schemas.openxmlformats.org/officeDocument/2006/relationships/image" Target="../media/image14.png"/><Relationship Id="rId6" Type="http://schemas.openxmlformats.org/officeDocument/2006/relationships/image" Target="../media/image9.png"/><Relationship Id="rId7" Type="http://schemas.openxmlformats.org/officeDocument/2006/relationships/image" Target="../media/image16.png"/><Relationship Id="rId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 sz="6000">
                <a:solidFill>
                  <a:schemeClr val="dk2"/>
                </a:solidFill>
              </a:rPr>
              <a:t>Area of triangles</a:t>
            </a:r>
            <a:br>
              <a:rPr lang="en-GB" sz="6000">
                <a:solidFill>
                  <a:schemeClr val="dk2"/>
                </a:solidFill>
              </a:rPr>
            </a:br>
            <a:r>
              <a:rPr lang="en-GB" sz="6000">
                <a:solidFill>
                  <a:schemeClr val="dk2"/>
                </a:solidFill>
              </a:rPr>
              <a:t>Lesson 7 of 8</a:t>
            </a:r>
            <a:endParaRPr sz="6000"/>
          </a:p>
        </p:txBody>
      </p:sp>
      <p:sp>
        <p:nvSpPr>
          <p:cNvPr id="89" name="Google Shape;89;p17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chemeClr val="dk2"/>
                </a:solidFill>
              </a:rPr>
              <a:t>Miss Kidd-Rossiter</a:t>
            </a:r>
            <a:endParaRPr/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9880908" y="6027528"/>
            <a:ext cx="4319999" cy="2145586"/>
          </a:xfrm>
          <a:prstGeom prst="triangle">
            <a:avLst>
              <a:gd fmla="val 6611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4358331" y="6013113"/>
            <a:ext cx="4320000" cy="2160000"/>
          </a:xfrm>
          <a:prstGeom prst="triangle">
            <a:avLst>
              <a:gd fmla="val 33035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9880909" y="3318618"/>
            <a:ext cx="4321059" cy="2145587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4358331" y="3352796"/>
            <a:ext cx="4321060" cy="2125035"/>
          </a:xfrm>
          <a:prstGeom prst="rtTriangl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0" name="Google Shape;100;p18"/>
          <p:cNvGraphicFramePr/>
          <p:nvPr/>
        </p:nvGraphicFramePr>
        <p:xfrm>
          <a:off x="9881968" y="60131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{6D4629C8-7266-4237-BEA5-9499961BCC1F}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18"/>
          <p:cNvGraphicFramePr/>
          <p:nvPr/>
        </p:nvGraphicFramePr>
        <p:xfrm>
          <a:off x="4358331" y="60166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{6D4629C8-7266-4237-BEA5-9499961BCC1F}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18"/>
          <p:cNvGraphicFramePr/>
          <p:nvPr/>
        </p:nvGraphicFramePr>
        <p:xfrm>
          <a:off x="9881969" y="33189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{6D4629C8-7266-4237-BEA5-9499961BCC1F}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3" name="Google Shape;103;p18"/>
          <p:cNvGraphicFramePr/>
          <p:nvPr/>
        </p:nvGraphicFramePr>
        <p:xfrm>
          <a:off x="4358331" y="33527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{6D4629C8-7266-4237-BEA5-9499961BCC1F}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18"/>
          <p:cNvSpPr txBox="1"/>
          <p:nvPr/>
        </p:nvSpPr>
        <p:spPr>
          <a:xfrm>
            <a:off x="941380" y="2113887"/>
            <a:ext cx="8401050" cy="616787"/>
          </a:xfrm>
          <a:prstGeom prst="rect">
            <a:avLst/>
          </a:prstGeom>
          <a:noFill/>
          <a:ln>
            <a:noFill/>
          </a:ln>
        </p:spPr>
        <p:txBody>
          <a:bodyPr anchorCtr="0" anchor="t" bIns="38700" lIns="77400" spcFirstLastPara="1" rIns="77400" wrap="square" tIns="38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squares are shaded?</a:t>
            </a:r>
            <a:endParaRPr b="0" baseline="3000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/>
          <p:nvPr/>
        </p:nvSpPr>
        <p:spPr>
          <a:xfrm rot="2507159">
            <a:off x="2216477" y="3888385"/>
            <a:ext cx="3240000" cy="2160000"/>
          </a:xfrm>
          <a:prstGeom prst="triangle">
            <a:avLst>
              <a:gd fmla="val 1" name="adj"/>
            </a:avLst>
          </a:prstGeom>
          <a:solidFill>
            <a:schemeClr val="lt2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9"/>
          <p:cNvSpPr/>
          <p:nvPr/>
        </p:nvSpPr>
        <p:spPr>
          <a:xfrm rot="10800000">
            <a:off x="4585910" y="3562837"/>
            <a:ext cx="3240000" cy="2160000"/>
          </a:xfrm>
          <a:prstGeom prst="triangle">
            <a:avLst>
              <a:gd fmla="val 1" name="adj"/>
            </a:avLst>
          </a:prstGeom>
          <a:solidFill>
            <a:schemeClr val="dk2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919276" y="1893725"/>
            <a:ext cx="1371112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Two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congruent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right-angled triangles can be joined on their longest side to form a rectangle.</a:t>
            </a:r>
            <a:endParaRPr/>
          </a:p>
        </p:txBody>
      </p:sp>
      <p:grpSp>
        <p:nvGrpSpPr>
          <p:cNvPr id="112" name="Google Shape;112;p19"/>
          <p:cNvGrpSpPr/>
          <p:nvPr/>
        </p:nvGrpSpPr>
        <p:grpSpPr>
          <a:xfrm>
            <a:off x="13549668" y="3696758"/>
            <a:ext cx="3240001" cy="2163046"/>
            <a:chOff x="11838054" y="1471652"/>
            <a:chExt cx="3240001" cy="2163046"/>
          </a:xfrm>
        </p:grpSpPr>
        <p:sp>
          <p:nvSpPr>
            <p:cNvPr id="113" name="Google Shape;113;p19"/>
            <p:cNvSpPr/>
            <p:nvPr/>
          </p:nvSpPr>
          <p:spPr>
            <a:xfrm>
              <a:off x="11838054" y="1471652"/>
              <a:ext cx="3240000" cy="2160000"/>
            </a:xfrm>
            <a:prstGeom prst="triangle">
              <a:avLst>
                <a:gd fmla="val 1" name="adj"/>
              </a:avLst>
            </a:prstGeom>
            <a:solidFill>
              <a:schemeClr val="dk2"/>
            </a:solidFill>
            <a:ln cap="flat" cmpd="sng" w="254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" name="Google Shape;114;p19"/>
            <p:cNvSpPr/>
            <p:nvPr/>
          </p:nvSpPr>
          <p:spPr>
            <a:xfrm rot="10800000">
              <a:off x="11838055" y="1474698"/>
              <a:ext cx="3240000" cy="2160000"/>
            </a:xfrm>
            <a:prstGeom prst="triangle">
              <a:avLst>
                <a:gd fmla="val 1" name="adj"/>
              </a:avLst>
            </a:prstGeom>
            <a:solidFill>
              <a:schemeClr val="lt2"/>
            </a:solidFill>
            <a:ln cap="flat" cmpd="sng" w="254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5" name="Google Shape;115;p19"/>
          <p:cNvSpPr/>
          <p:nvPr/>
        </p:nvSpPr>
        <p:spPr>
          <a:xfrm>
            <a:off x="9306894" y="4307682"/>
            <a:ext cx="2761789" cy="10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3C3C3C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919276" y="7059577"/>
            <a:ext cx="16381824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other shapes are formed if you join the triangles along different sides?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could you use these shapes to find the area of the triangles?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/>
        </p:nvSpPr>
        <p:spPr>
          <a:xfrm>
            <a:off x="892097" y="2466648"/>
            <a:ext cx="10705172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 rectangle is made of two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congruent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triangles.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Work out the area of one triangle.</a:t>
            </a:r>
            <a:endParaRPr/>
          </a:p>
        </p:txBody>
      </p:sp>
      <p:grpSp>
        <p:nvGrpSpPr>
          <p:cNvPr id="122" name="Google Shape;122;p20"/>
          <p:cNvGrpSpPr/>
          <p:nvPr/>
        </p:nvGrpSpPr>
        <p:grpSpPr>
          <a:xfrm>
            <a:off x="9144000" y="3526796"/>
            <a:ext cx="8226102" cy="5141048"/>
            <a:chOff x="8809461" y="2679304"/>
            <a:chExt cx="8226102" cy="5141048"/>
          </a:xfrm>
        </p:grpSpPr>
        <p:grpSp>
          <p:nvGrpSpPr>
            <p:cNvPr id="123" name="Google Shape;123;p20"/>
            <p:cNvGrpSpPr/>
            <p:nvPr/>
          </p:nvGrpSpPr>
          <p:grpSpPr>
            <a:xfrm>
              <a:off x="10192216" y="3476736"/>
              <a:ext cx="6825747" cy="4343615"/>
              <a:chOff x="6118376" y="1782513"/>
              <a:chExt cx="2165584" cy="1440000"/>
            </a:xfrm>
          </p:grpSpPr>
          <p:sp>
            <p:nvSpPr>
              <p:cNvPr id="124" name="Google Shape;124;p20"/>
              <p:cNvSpPr/>
              <p:nvPr/>
            </p:nvSpPr>
            <p:spPr>
              <a:xfrm>
                <a:off x="6118376" y="1782513"/>
                <a:ext cx="2160000" cy="1440000"/>
              </a:xfrm>
              <a:prstGeom prst="triangle">
                <a:avLst>
                  <a:gd fmla="val 1" name="adj"/>
                </a:avLst>
              </a:prstGeom>
              <a:solidFill>
                <a:schemeClr val="lt2"/>
              </a:solidFill>
              <a:ln cap="flat" cmpd="sng" w="2540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20"/>
              <p:cNvSpPr/>
              <p:nvPr/>
            </p:nvSpPr>
            <p:spPr>
              <a:xfrm rot="10800000">
                <a:off x="6123960" y="1782513"/>
                <a:ext cx="2160000" cy="1440000"/>
              </a:xfrm>
              <a:prstGeom prst="triangle">
                <a:avLst>
                  <a:gd fmla="val 1" name="adj"/>
                </a:avLst>
              </a:prstGeom>
              <a:solidFill>
                <a:srgbClr val="FFFFFF"/>
              </a:solidFill>
              <a:ln cap="flat" cmpd="sng" w="2540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26" name="Google Shape;126;p20"/>
            <p:cNvCxnSpPr/>
            <p:nvPr/>
          </p:nvCxnSpPr>
          <p:spPr>
            <a:xfrm>
              <a:off x="10209815" y="3311913"/>
              <a:ext cx="6790547" cy="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27" name="Google Shape;127;p20"/>
            <p:cNvSpPr txBox="1"/>
            <p:nvPr/>
          </p:nvSpPr>
          <p:spPr>
            <a:xfrm>
              <a:off x="13307163" y="2679304"/>
              <a:ext cx="1924717" cy="58477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35786" l="0" r="0" t="-1263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cxnSp>
          <p:nvCxnSpPr>
            <p:cNvPr id="128" name="Google Shape;128;p20"/>
            <p:cNvCxnSpPr/>
            <p:nvPr/>
          </p:nvCxnSpPr>
          <p:spPr>
            <a:xfrm rot="10800000">
              <a:off x="10058403" y="3476735"/>
              <a:ext cx="0" cy="4343616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29" name="Google Shape;129;p20"/>
            <p:cNvSpPr txBox="1"/>
            <p:nvPr/>
          </p:nvSpPr>
          <p:spPr>
            <a:xfrm>
              <a:off x="8809461" y="5356155"/>
              <a:ext cx="1604184" cy="58477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34373" l="0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cxnSp>
          <p:nvCxnSpPr>
            <p:cNvPr id="130" name="Google Shape;130;p20"/>
            <p:cNvCxnSpPr/>
            <p:nvPr/>
          </p:nvCxnSpPr>
          <p:spPr>
            <a:xfrm rot="10800000">
              <a:off x="10209815" y="3456104"/>
              <a:ext cx="6825747" cy="4364247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31" name="Google Shape;131;p20"/>
            <p:cNvSpPr txBox="1"/>
            <p:nvPr/>
          </p:nvSpPr>
          <p:spPr>
            <a:xfrm>
              <a:off x="13596288" y="5043884"/>
              <a:ext cx="1346466" cy="58477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-34373" l="0" r="-11311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/>
        </p:nvSpPr>
        <p:spPr>
          <a:xfrm>
            <a:off x="936701" y="2310532"/>
            <a:ext cx="11396547" cy="1333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 startAt="2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Parallelograms are made of two congruent triangles.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In each case work out the area of one the triangles. </a:t>
            </a:r>
            <a:endParaRPr/>
          </a:p>
        </p:txBody>
      </p:sp>
      <p:grpSp>
        <p:nvGrpSpPr>
          <p:cNvPr id="137" name="Google Shape;137;p21"/>
          <p:cNvGrpSpPr/>
          <p:nvPr/>
        </p:nvGrpSpPr>
        <p:grpSpPr>
          <a:xfrm>
            <a:off x="1967876" y="4076500"/>
            <a:ext cx="5234181" cy="4660478"/>
            <a:chOff x="5585988" y="1732954"/>
            <a:chExt cx="2283336" cy="1884374"/>
          </a:xfrm>
        </p:grpSpPr>
        <p:grpSp>
          <p:nvGrpSpPr>
            <p:cNvPr id="138" name="Google Shape;138;p21"/>
            <p:cNvGrpSpPr/>
            <p:nvPr/>
          </p:nvGrpSpPr>
          <p:grpSpPr>
            <a:xfrm rot="1289169">
              <a:off x="6119108" y="2141669"/>
              <a:ext cx="1514982" cy="1178933"/>
              <a:chOff x="1555885" y="2032539"/>
              <a:chExt cx="2742783" cy="991364"/>
            </a:xfrm>
          </p:grpSpPr>
          <p:sp>
            <p:nvSpPr>
              <p:cNvPr id="139" name="Google Shape;139;p21"/>
              <p:cNvSpPr/>
              <p:nvPr/>
            </p:nvSpPr>
            <p:spPr>
              <a:xfrm rot="14839">
                <a:off x="2581011" y="2040089"/>
                <a:ext cx="1668016" cy="982730"/>
              </a:xfrm>
              <a:prstGeom prst="triangle">
                <a:avLst>
                  <a:gd fmla="val 42621" name="adj"/>
                </a:avLst>
              </a:prstGeom>
              <a:solidFill>
                <a:schemeClr val="lt1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0" name="Google Shape;140;p21"/>
              <p:cNvSpPr/>
              <p:nvPr/>
            </p:nvSpPr>
            <p:spPr>
              <a:xfrm rot="-10785182">
                <a:off x="1617378" y="2032280"/>
                <a:ext cx="1670416" cy="983918"/>
              </a:xfrm>
              <a:prstGeom prst="triangle">
                <a:avLst>
                  <a:gd fmla="val 42621" name="adj"/>
                </a:avLst>
              </a:prstGeom>
              <a:solidFill>
                <a:schemeClr val="lt2"/>
              </a:solidFill>
              <a:ln cap="flat" cmpd="sng" w="2540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141" name="Google Shape;141;p21"/>
            <p:cNvCxnSpPr/>
            <p:nvPr/>
          </p:nvCxnSpPr>
          <p:spPr>
            <a:xfrm>
              <a:off x="5964724" y="1732954"/>
              <a:ext cx="1904600" cy="760306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42" name="Google Shape;142;p21"/>
            <p:cNvCxnSpPr/>
            <p:nvPr/>
          </p:nvCxnSpPr>
          <p:spPr>
            <a:xfrm>
              <a:off x="5585988" y="2847746"/>
              <a:ext cx="1713089" cy="69006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21"/>
            <p:cNvCxnSpPr/>
            <p:nvPr/>
          </p:nvCxnSpPr>
          <p:spPr>
            <a:xfrm flipH="1" rot="10800000">
              <a:off x="5895683" y="1883591"/>
              <a:ext cx="453721" cy="1100739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44" name="Google Shape;144;p21"/>
            <p:cNvSpPr/>
            <p:nvPr/>
          </p:nvSpPr>
          <p:spPr>
            <a:xfrm rot="1461610">
              <a:off x="5930144" y="2835123"/>
              <a:ext cx="174587" cy="174587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5" name="Google Shape;145;p21"/>
            <p:cNvCxnSpPr/>
            <p:nvPr/>
          </p:nvCxnSpPr>
          <p:spPr>
            <a:xfrm>
              <a:off x="6424905" y="3223907"/>
              <a:ext cx="866991" cy="348869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46" name="Google Shape;146;p21"/>
            <p:cNvSpPr txBox="1"/>
            <p:nvPr/>
          </p:nvSpPr>
          <p:spPr>
            <a:xfrm>
              <a:off x="6583285" y="3405774"/>
              <a:ext cx="421810" cy="21155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32557" l="0" r="-12024" t="-10464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47" name="Google Shape;147;p21"/>
            <p:cNvSpPr txBox="1"/>
            <p:nvPr/>
          </p:nvSpPr>
          <p:spPr>
            <a:xfrm>
              <a:off x="5711659" y="2202315"/>
              <a:ext cx="421810" cy="21155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32557" l="0" r="-11949" t="-10464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grpSp>
        <p:nvGrpSpPr>
          <p:cNvPr id="148" name="Google Shape;148;p21"/>
          <p:cNvGrpSpPr/>
          <p:nvPr/>
        </p:nvGrpSpPr>
        <p:grpSpPr>
          <a:xfrm rot="-454287">
            <a:off x="7635129" y="4981366"/>
            <a:ext cx="7658468" cy="2976691"/>
            <a:chOff x="6228784" y="1520654"/>
            <a:chExt cx="2192738" cy="880791"/>
          </a:xfrm>
        </p:grpSpPr>
        <p:grpSp>
          <p:nvGrpSpPr>
            <p:cNvPr id="149" name="Google Shape;149;p21"/>
            <p:cNvGrpSpPr/>
            <p:nvPr/>
          </p:nvGrpSpPr>
          <p:grpSpPr>
            <a:xfrm rot="-291394">
              <a:off x="6805601" y="1584104"/>
              <a:ext cx="1443876" cy="742550"/>
              <a:chOff x="1615599" y="2033779"/>
              <a:chExt cx="2614053" cy="982554"/>
            </a:xfrm>
          </p:grpSpPr>
          <p:sp>
            <p:nvSpPr>
              <p:cNvPr id="150" name="Google Shape;150;p21"/>
              <p:cNvSpPr/>
              <p:nvPr/>
            </p:nvSpPr>
            <p:spPr>
              <a:xfrm>
                <a:off x="2569641" y="2033779"/>
                <a:ext cx="1660011" cy="981922"/>
              </a:xfrm>
              <a:prstGeom prst="triangle">
                <a:avLst>
                  <a:gd fmla="val 42621" name="adj"/>
                </a:avLst>
              </a:prstGeom>
              <a:solidFill>
                <a:schemeClr val="lt2"/>
              </a:solidFill>
              <a:ln cap="flat" cmpd="sng" w="2540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51" name="Google Shape;151;p21"/>
              <p:cNvSpPr/>
              <p:nvPr/>
            </p:nvSpPr>
            <p:spPr>
              <a:xfrm rot="10800000">
                <a:off x="1615599" y="2034411"/>
                <a:ext cx="1660011" cy="981922"/>
              </a:xfrm>
              <a:prstGeom prst="triangle">
                <a:avLst>
                  <a:gd fmla="val 42621" name="adj"/>
                </a:avLst>
              </a:prstGeom>
              <a:solidFill>
                <a:schemeClr val="lt1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152" name="Google Shape;152;p21"/>
            <p:cNvCxnSpPr/>
            <p:nvPr/>
          </p:nvCxnSpPr>
          <p:spPr>
            <a:xfrm flipH="1" rot="10800000">
              <a:off x="6228784" y="1520654"/>
              <a:ext cx="2005354" cy="163291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53" name="Google Shape;153;p21"/>
            <p:cNvCxnSpPr/>
            <p:nvPr/>
          </p:nvCxnSpPr>
          <p:spPr>
            <a:xfrm flipH="1" rot="10800000">
              <a:off x="6648462" y="2253392"/>
              <a:ext cx="1773060" cy="148053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54" name="Google Shape;154;p21"/>
            <p:cNvCxnSpPr/>
            <p:nvPr/>
          </p:nvCxnSpPr>
          <p:spPr>
            <a:xfrm rot="10800000">
              <a:off x="6707560" y="1660050"/>
              <a:ext cx="69240" cy="72785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55" name="Google Shape;155;p21"/>
            <p:cNvSpPr/>
            <p:nvPr/>
          </p:nvSpPr>
          <p:spPr>
            <a:xfrm rot="-291196">
              <a:off x="6776972" y="2205837"/>
              <a:ext cx="174587" cy="174587"/>
            </a:xfrm>
            <a:prstGeom prst="rect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6" name="Google Shape;156;p21"/>
            <p:cNvCxnSpPr/>
            <p:nvPr/>
          </p:nvCxnSpPr>
          <p:spPr>
            <a:xfrm flipH="1" rot="10800000">
              <a:off x="7367411" y="2281009"/>
              <a:ext cx="915306" cy="77852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57" name="Google Shape;157;p21"/>
            <p:cNvSpPr txBox="1"/>
            <p:nvPr/>
          </p:nvSpPr>
          <p:spPr>
            <a:xfrm>
              <a:off x="6380249" y="1925740"/>
              <a:ext cx="366806" cy="154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12mm</a:t>
              </a:r>
              <a:endParaRPr/>
            </a:p>
          </p:txBody>
        </p:sp>
      </p:grpSp>
      <p:sp>
        <p:nvSpPr>
          <p:cNvPr id="158" name="Google Shape;158;p21"/>
          <p:cNvSpPr txBox="1"/>
          <p:nvPr/>
        </p:nvSpPr>
        <p:spPr>
          <a:xfrm rot="-454561">
            <a:off x="12965577" y="7483031"/>
            <a:ext cx="1281083" cy="523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/>
        </p:nvSpPr>
        <p:spPr>
          <a:xfrm>
            <a:off x="914400" y="2265926"/>
            <a:ext cx="1088359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3" lvl="0" marL="2714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 startAt="3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Write an expression for the area of this triangle.</a:t>
            </a:r>
            <a:endParaRPr/>
          </a:p>
        </p:txBody>
      </p:sp>
      <p:grpSp>
        <p:nvGrpSpPr>
          <p:cNvPr id="164" name="Google Shape;164;p22"/>
          <p:cNvGrpSpPr/>
          <p:nvPr/>
        </p:nvGrpSpPr>
        <p:grpSpPr>
          <a:xfrm>
            <a:off x="11160977" y="3094534"/>
            <a:ext cx="5597913" cy="4753416"/>
            <a:chOff x="4444650" y="3212878"/>
            <a:chExt cx="2283336" cy="1796085"/>
          </a:xfrm>
        </p:grpSpPr>
        <p:grpSp>
          <p:nvGrpSpPr>
            <p:cNvPr id="165" name="Google Shape;165;p22"/>
            <p:cNvGrpSpPr/>
            <p:nvPr/>
          </p:nvGrpSpPr>
          <p:grpSpPr>
            <a:xfrm>
              <a:off x="4444650" y="3212878"/>
              <a:ext cx="2283336" cy="1796085"/>
              <a:chOff x="5585988" y="1740656"/>
              <a:chExt cx="2283336" cy="1796085"/>
            </a:xfrm>
          </p:grpSpPr>
          <p:sp>
            <p:nvSpPr>
              <p:cNvPr id="166" name="Google Shape;166;p22"/>
              <p:cNvSpPr/>
              <p:nvPr/>
            </p:nvSpPr>
            <p:spPr>
              <a:xfrm rot="-9488162">
                <a:off x="6485779" y="2192326"/>
                <a:ext cx="918357" cy="1139188"/>
              </a:xfrm>
              <a:prstGeom prst="triangle">
                <a:avLst>
                  <a:gd fmla="val 42675" name="adj"/>
                </a:avLst>
              </a:prstGeom>
              <a:solidFill>
                <a:schemeClr val="lt2"/>
              </a:solidFill>
              <a:ln cap="flat" cmpd="sng" w="2540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67" name="Google Shape;167;p22"/>
              <p:cNvCxnSpPr/>
              <p:nvPr/>
            </p:nvCxnSpPr>
            <p:spPr>
              <a:xfrm>
                <a:off x="5964724" y="1740656"/>
                <a:ext cx="1904600" cy="760306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68" name="Google Shape;168;p22"/>
              <p:cNvCxnSpPr/>
              <p:nvPr/>
            </p:nvCxnSpPr>
            <p:spPr>
              <a:xfrm>
                <a:off x="5585988" y="2832342"/>
                <a:ext cx="1752435" cy="704399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69" name="Google Shape;169;p22"/>
              <p:cNvCxnSpPr/>
              <p:nvPr/>
            </p:nvCxnSpPr>
            <p:spPr>
              <a:xfrm flipH="1" rot="10800000">
                <a:off x="5895683" y="1883591"/>
                <a:ext cx="453721" cy="1100739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170" name="Google Shape;170;p22"/>
              <p:cNvSpPr/>
              <p:nvPr/>
            </p:nvSpPr>
            <p:spPr>
              <a:xfrm rot="1410459">
                <a:off x="5936360" y="2826486"/>
                <a:ext cx="174587" cy="174587"/>
              </a:xfrm>
              <a:prstGeom prst="rect">
                <a:avLst/>
              </a:prstGeom>
              <a:noFill/>
              <a:ln cap="flat" cmpd="sng" w="19050">
                <a:solidFill>
                  <a:schemeClr val="dk2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71" name="Google Shape;171;p22"/>
              <p:cNvCxnSpPr/>
              <p:nvPr/>
            </p:nvCxnSpPr>
            <p:spPr>
              <a:xfrm>
                <a:off x="6772918" y="2033461"/>
                <a:ext cx="872287" cy="359993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172" name="Google Shape;172;p22"/>
              <p:cNvSpPr txBox="1"/>
              <p:nvPr/>
            </p:nvSpPr>
            <p:spPr>
              <a:xfrm>
                <a:off x="6566147" y="2559200"/>
                <a:ext cx="185903" cy="197699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sp>
            <p:nvSpPr>
              <p:cNvPr id="173" name="Google Shape;173;p22"/>
              <p:cNvSpPr txBox="1"/>
              <p:nvPr/>
            </p:nvSpPr>
            <p:spPr>
              <a:xfrm>
                <a:off x="5948298" y="2225290"/>
                <a:ext cx="197489" cy="197699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</p:grpSp>
        <p:cxnSp>
          <p:nvCxnSpPr>
            <p:cNvPr id="174" name="Google Shape;174;p22"/>
            <p:cNvCxnSpPr/>
            <p:nvPr/>
          </p:nvCxnSpPr>
          <p:spPr>
            <a:xfrm>
              <a:off x="5563757" y="3505683"/>
              <a:ext cx="0" cy="125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75" name="Google Shape;175;p22"/>
            <p:cNvCxnSpPr/>
            <p:nvPr/>
          </p:nvCxnSpPr>
          <p:spPr>
            <a:xfrm flipH="1">
              <a:off x="5686832" y="3879844"/>
              <a:ext cx="836700" cy="908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76" name="Google Shape;176;p22"/>
            <p:cNvSpPr txBox="1"/>
            <p:nvPr/>
          </p:nvSpPr>
          <p:spPr>
            <a:xfrm>
              <a:off x="6049056" y="4287360"/>
              <a:ext cx="196233" cy="197699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77" name="Google Shape;177;p22"/>
            <p:cNvSpPr txBox="1"/>
            <p:nvPr/>
          </p:nvSpPr>
          <p:spPr>
            <a:xfrm>
              <a:off x="5990635" y="3505117"/>
              <a:ext cx="199215" cy="19769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/>
        </p:nvSpPr>
        <p:spPr>
          <a:xfrm>
            <a:off x="805956" y="1782924"/>
            <a:ext cx="890973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expressions can you find for the area of the triangles?</a:t>
            </a:r>
            <a:endParaRPr/>
          </a:p>
        </p:txBody>
      </p:sp>
      <p:grpSp>
        <p:nvGrpSpPr>
          <p:cNvPr id="183" name="Google Shape;183;p23"/>
          <p:cNvGrpSpPr/>
          <p:nvPr/>
        </p:nvGrpSpPr>
        <p:grpSpPr>
          <a:xfrm>
            <a:off x="8341112" y="2748632"/>
            <a:ext cx="9220579" cy="5860112"/>
            <a:chOff x="363154" y="841025"/>
            <a:chExt cx="8417691" cy="5175950"/>
          </a:xfrm>
        </p:grpSpPr>
        <p:sp>
          <p:nvSpPr>
            <p:cNvPr id="184" name="Google Shape;184;p23"/>
            <p:cNvSpPr/>
            <p:nvPr/>
          </p:nvSpPr>
          <p:spPr>
            <a:xfrm>
              <a:off x="363154" y="841025"/>
              <a:ext cx="8417691" cy="517595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3"/>
            <p:cNvSpPr/>
            <p:nvPr/>
          </p:nvSpPr>
          <p:spPr>
            <a:xfrm>
              <a:off x="2600168" y="2763587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3"/>
            <p:cNvSpPr/>
            <p:nvPr/>
          </p:nvSpPr>
          <p:spPr>
            <a:xfrm rot="10800000">
              <a:off x="3000170" y="276358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3"/>
            <p:cNvSpPr/>
            <p:nvPr/>
          </p:nvSpPr>
          <p:spPr>
            <a:xfrm>
              <a:off x="3977627" y="2763587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3"/>
            <p:cNvSpPr/>
            <p:nvPr/>
          </p:nvSpPr>
          <p:spPr>
            <a:xfrm rot="10800000">
              <a:off x="3982971" y="350265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3"/>
            <p:cNvSpPr/>
            <p:nvPr/>
          </p:nvSpPr>
          <p:spPr>
            <a:xfrm>
              <a:off x="3572581" y="350265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3"/>
            <p:cNvSpPr/>
            <p:nvPr/>
          </p:nvSpPr>
          <p:spPr>
            <a:xfrm rot="10800000">
              <a:off x="2596233" y="350265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3"/>
            <p:cNvSpPr/>
            <p:nvPr/>
          </p:nvSpPr>
          <p:spPr>
            <a:xfrm>
              <a:off x="4963775" y="350265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3"/>
            <p:cNvSpPr/>
            <p:nvPr/>
          </p:nvSpPr>
          <p:spPr>
            <a:xfrm rot="10800000">
              <a:off x="5358650" y="3492928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3"/>
            <p:cNvSpPr/>
            <p:nvPr/>
          </p:nvSpPr>
          <p:spPr>
            <a:xfrm rot="10800000">
              <a:off x="4959984" y="4225742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3"/>
            <p:cNvSpPr/>
            <p:nvPr/>
          </p:nvSpPr>
          <p:spPr>
            <a:xfrm rot="10800000">
              <a:off x="3401951" y="2030944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3"/>
            <p:cNvSpPr/>
            <p:nvPr/>
          </p:nvSpPr>
          <p:spPr>
            <a:xfrm>
              <a:off x="2995420" y="203594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3"/>
            <p:cNvSpPr/>
            <p:nvPr/>
          </p:nvSpPr>
          <p:spPr>
            <a:xfrm>
              <a:off x="4384974" y="203594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3"/>
            <p:cNvSpPr/>
            <p:nvPr/>
          </p:nvSpPr>
          <p:spPr>
            <a:xfrm rot="10800000">
              <a:off x="4777678" y="203094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3"/>
            <p:cNvSpPr/>
            <p:nvPr/>
          </p:nvSpPr>
          <p:spPr>
            <a:xfrm>
              <a:off x="5750930" y="203594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3"/>
            <p:cNvSpPr/>
            <p:nvPr/>
          </p:nvSpPr>
          <p:spPr>
            <a:xfrm rot="10800000">
              <a:off x="5756867" y="2763587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3"/>
            <p:cNvSpPr/>
            <p:nvPr/>
          </p:nvSpPr>
          <p:spPr>
            <a:xfrm>
              <a:off x="5355085" y="2775017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3"/>
            <p:cNvSpPr/>
            <p:nvPr/>
          </p:nvSpPr>
          <p:spPr>
            <a:xfrm rot="10800000">
              <a:off x="4378221" y="2763587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3"/>
            <p:cNvSpPr/>
            <p:nvPr/>
          </p:nvSpPr>
          <p:spPr>
            <a:xfrm>
              <a:off x="3174856" y="4225743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3"/>
            <p:cNvSpPr/>
            <p:nvPr/>
          </p:nvSpPr>
          <p:spPr>
            <a:xfrm rot="10800000">
              <a:off x="3578518" y="4225742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3"/>
            <p:cNvSpPr/>
            <p:nvPr/>
          </p:nvSpPr>
          <p:spPr>
            <a:xfrm>
              <a:off x="4557262" y="4225743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3"/>
            <p:cNvSpPr/>
            <p:nvPr/>
          </p:nvSpPr>
          <p:spPr>
            <a:xfrm>
              <a:off x="2185768" y="350265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3"/>
            <p:cNvSpPr/>
            <p:nvPr/>
          </p:nvSpPr>
          <p:spPr>
            <a:xfrm rot="10800000">
              <a:off x="2185254" y="4225742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3"/>
            <p:cNvSpPr/>
            <p:nvPr/>
          </p:nvSpPr>
          <p:spPr>
            <a:xfrm>
              <a:off x="1780652" y="4225743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3"/>
            <p:cNvSpPr/>
            <p:nvPr/>
          </p:nvSpPr>
          <p:spPr>
            <a:xfrm rot="10800000">
              <a:off x="6153404" y="2030945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3"/>
            <p:cNvSpPr/>
            <p:nvPr/>
          </p:nvSpPr>
          <p:spPr>
            <a:xfrm>
              <a:off x="1432497" y="1413176"/>
              <a:ext cx="1390521" cy="727641"/>
            </a:xfrm>
            <a:prstGeom prst="triangle">
              <a:avLst>
                <a:gd fmla="val 29400" name="adj"/>
              </a:avLst>
            </a:prstGeom>
            <a:solidFill>
              <a:schemeClr val="lt1"/>
            </a:solidFill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0" name="Google Shape;210;p23"/>
            <p:cNvCxnSpPr/>
            <p:nvPr/>
          </p:nvCxnSpPr>
          <p:spPr>
            <a:xfrm>
              <a:off x="1244136" y="4225693"/>
              <a:ext cx="20757" cy="727866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211" name="Google Shape;211;p23"/>
            <p:cNvCxnSpPr/>
            <p:nvPr/>
          </p:nvCxnSpPr>
          <p:spPr>
            <a:xfrm flipH="1">
              <a:off x="6635969" y="4804160"/>
              <a:ext cx="479478" cy="663516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212" name="Google Shape;212;p23"/>
            <p:cNvCxnSpPr/>
            <p:nvPr/>
          </p:nvCxnSpPr>
          <p:spPr>
            <a:xfrm>
              <a:off x="4902727" y="1914206"/>
              <a:ext cx="1069120" cy="474448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213" name="Google Shape;213;p23"/>
            <p:cNvCxnSpPr>
              <a:endCxn id="201" idx="4"/>
            </p:cNvCxnSpPr>
            <p:nvPr/>
          </p:nvCxnSpPr>
          <p:spPr>
            <a:xfrm flipH="1">
              <a:off x="4378221" y="1182887"/>
              <a:ext cx="875400" cy="158070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4" name="Google Shape;214;p23"/>
            <p:cNvCxnSpPr>
              <a:endCxn id="197" idx="0"/>
            </p:cNvCxnSpPr>
            <p:nvPr/>
          </p:nvCxnSpPr>
          <p:spPr>
            <a:xfrm flipH="1">
              <a:off x="5759386" y="1182686"/>
              <a:ext cx="855900" cy="157590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5" name="Google Shape;215;p23"/>
            <p:cNvCxnSpPr/>
            <p:nvPr/>
          </p:nvCxnSpPr>
          <p:spPr>
            <a:xfrm rot="10800000">
              <a:off x="4958063" y="4220569"/>
              <a:ext cx="1964378" cy="1442215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6" name="Google Shape;216;p23"/>
            <p:cNvCxnSpPr/>
            <p:nvPr/>
          </p:nvCxnSpPr>
          <p:spPr>
            <a:xfrm rot="10800000">
              <a:off x="5362773" y="3497419"/>
              <a:ext cx="2579246" cy="1908527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7" name="Google Shape;217;p23"/>
            <p:cNvCxnSpPr/>
            <p:nvPr/>
          </p:nvCxnSpPr>
          <p:spPr>
            <a:xfrm rot="10800000">
              <a:off x="1108894" y="4943878"/>
              <a:ext cx="2062171" cy="4728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8" name="Google Shape;218;p23"/>
            <p:cNvCxnSpPr/>
            <p:nvPr/>
          </p:nvCxnSpPr>
          <p:spPr>
            <a:xfrm rot="10800000">
              <a:off x="1255969" y="4204079"/>
              <a:ext cx="2319806" cy="21614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19" name="Google Shape;219;p23"/>
            <p:cNvSpPr txBox="1"/>
            <p:nvPr/>
          </p:nvSpPr>
          <p:spPr>
            <a:xfrm>
              <a:off x="5219306" y="1642738"/>
              <a:ext cx="774443" cy="40011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15151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220" name="Google Shape;220;p23"/>
            <p:cNvSpPr txBox="1"/>
            <p:nvPr/>
          </p:nvSpPr>
          <p:spPr>
            <a:xfrm>
              <a:off x="6871706" y="5182875"/>
              <a:ext cx="768993" cy="40011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15622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221" name="Google Shape;221;p23"/>
            <p:cNvSpPr txBox="1"/>
            <p:nvPr/>
          </p:nvSpPr>
          <p:spPr>
            <a:xfrm>
              <a:off x="474273" y="4384731"/>
              <a:ext cx="752257" cy="40011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-15151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cxnSp>
          <p:nvCxnSpPr>
            <p:cNvPr id="222" name="Google Shape;222;p23"/>
            <p:cNvCxnSpPr/>
            <p:nvPr/>
          </p:nvCxnSpPr>
          <p:spPr>
            <a:xfrm flipH="1">
              <a:off x="1311287" y="1389161"/>
              <a:ext cx="442277" cy="699108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223" name="Google Shape;223;p23"/>
            <p:cNvCxnSpPr/>
            <p:nvPr/>
          </p:nvCxnSpPr>
          <p:spPr>
            <a:xfrm rot="10800000">
              <a:off x="1901460" y="1343740"/>
              <a:ext cx="967560" cy="699108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cxnSp>
          <p:nvCxnSpPr>
            <p:cNvPr id="224" name="Google Shape;224;p23"/>
            <p:cNvCxnSpPr/>
            <p:nvPr/>
          </p:nvCxnSpPr>
          <p:spPr>
            <a:xfrm rot="10800000">
              <a:off x="1432497" y="2201886"/>
              <a:ext cx="1390410" cy="8367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dash"/>
              <a:round/>
              <a:headEnd len="med" w="med" type="triangle"/>
              <a:tailEnd len="med" w="med" type="triangle"/>
            </a:ln>
          </p:spPr>
        </p:cxnSp>
        <p:sp>
          <p:nvSpPr>
            <p:cNvPr id="225" name="Google Shape;225;p23"/>
            <p:cNvSpPr txBox="1"/>
            <p:nvPr/>
          </p:nvSpPr>
          <p:spPr>
            <a:xfrm>
              <a:off x="742187" y="1407959"/>
              <a:ext cx="774443" cy="40011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-18749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226" name="Google Shape;226;p23"/>
            <p:cNvSpPr txBox="1"/>
            <p:nvPr/>
          </p:nvSpPr>
          <p:spPr>
            <a:xfrm>
              <a:off x="2259347" y="1286978"/>
              <a:ext cx="774443" cy="40011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-15151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227" name="Google Shape;227;p23"/>
            <p:cNvSpPr txBox="1"/>
            <p:nvPr/>
          </p:nvSpPr>
          <p:spPr>
            <a:xfrm>
              <a:off x="1828273" y="2217297"/>
              <a:ext cx="774443" cy="40011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-15622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